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4"/>
  </p:sldMasterIdLst>
  <p:notesMasterIdLst>
    <p:notesMasterId r:id="rId82"/>
  </p:notesMasterIdLst>
  <p:sldIdLst>
    <p:sldId id="334" r:id="rId5"/>
    <p:sldId id="335" r:id="rId6"/>
    <p:sldId id="336"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331" r:id="rId26"/>
    <p:sldId id="277" r:id="rId27"/>
    <p:sldId id="278" r:id="rId28"/>
    <p:sldId id="279" r:id="rId29"/>
    <p:sldId id="280" r:id="rId30"/>
    <p:sldId id="338" r:id="rId31"/>
    <p:sldId id="282" r:id="rId32"/>
    <p:sldId id="283" r:id="rId33"/>
    <p:sldId id="284" r:id="rId34"/>
    <p:sldId id="285" r:id="rId35"/>
    <p:sldId id="286" r:id="rId36"/>
    <p:sldId id="287" r:id="rId37"/>
    <p:sldId id="288" r:id="rId38"/>
    <p:sldId id="289" r:id="rId39"/>
    <p:sldId id="290" r:id="rId40"/>
    <p:sldId id="330" r:id="rId41"/>
    <p:sldId id="292" r:id="rId42"/>
    <p:sldId id="293" r:id="rId43"/>
    <p:sldId id="294" r:id="rId44"/>
    <p:sldId id="295" r:id="rId45"/>
    <p:sldId id="296" r:id="rId46"/>
    <p:sldId id="297" r:id="rId47"/>
    <p:sldId id="298" r:id="rId48"/>
    <p:sldId id="299" r:id="rId49"/>
    <p:sldId id="300" r:id="rId50"/>
    <p:sldId id="301" r:id="rId51"/>
    <p:sldId id="302" r:id="rId52"/>
    <p:sldId id="303" r:id="rId53"/>
    <p:sldId id="304" r:id="rId54"/>
    <p:sldId id="305" r:id="rId55"/>
    <p:sldId id="306" r:id="rId56"/>
    <p:sldId id="307" r:id="rId57"/>
    <p:sldId id="332" r:id="rId58"/>
    <p:sldId id="308" r:id="rId59"/>
    <p:sldId id="333" r:id="rId60"/>
    <p:sldId id="309" r:id="rId61"/>
    <p:sldId id="310" r:id="rId62"/>
    <p:sldId id="311" r:id="rId63"/>
    <p:sldId id="312" r:id="rId64"/>
    <p:sldId id="313" r:id="rId65"/>
    <p:sldId id="314" r:id="rId66"/>
    <p:sldId id="315" r:id="rId67"/>
    <p:sldId id="316" r:id="rId68"/>
    <p:sldId id="317" r:id="rId69"/>
    <p:sldId id="318" r:id="rId70"/>
    <p:sldId id="319" r:id="rId71"/>
    <p:sldId id="329" r:id="rId72"/>
    <p:sldId id="320" r:id="rId73"/>
    <p:sldId id="321" r:id="rId74"/>
    <p:sldId id="322" r:id="rId75"/>
    <p:sldId id="323" r:id="rId76"/>
    <p:sldId id="324" r:id="rId77"/>
    <p:sldId id="325" r:id="rId78"/>
    <p:sldId id="326" r:id="rId79"/>
    <p:sldId id="328" r:id="rId80"/>
    <p:sldId id="327" r:id="rId81"/>
  </p:sldIdLst>
  <p:sldSz cx="9144000" cy="5143500" type="screen16x9"/>
  <p:notesSz cx="5143500" cy="9144000"/>
  <p:embeddedFontLst>
    <p:embeddedFont>
      <p:font typeface="Bw Gradual" pitchFamily="2" charset="77"/>
      <p:regular r:id="rId83"/>
    </p:embeddedFont>
    <p:embeddedFont>
      <p:font typeface="Canela Light" pitchFamily="2" charset="77"/>
      <p:regular r:id="rId84"/>
    </p:embeddedFont>
  </p:embeddedFontLst>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325" userDrawn="1">
          <p15:clr>
            <a:srgbClr val="A4A3A4"/>
          </p15:clr>
        </p15:guide>
        <p15:guide id="2" pos="288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F14F3C41-C105-E04F-6C15-2FA87C0536A4}" name="Cesc Busquets" initials="CB" userId="S::c.busquets@santomerabay.com::5121c95f-b828-4031-9a42-9bbc32e9a791" providerId="AD"/>
  <p188:author id="{2A4AF162-0AB4-7C45-CDE1-F2C26E227413}" name="Maria Jucglà" initials="MJ" userId="S::m.jucgla@crandon.eu::40b938f7-49d6-4be3-ad50-944573727dc4" providerId="AD"/>
  <p188:author id="{959CB86C-BC12-77A9-4AEE-C7EEF19F73DF}" name="Elena  Yepes" initials="EY" userId="S::ey@santomerabay.com::3c5b38a5-3f63-4627-a072-c8b54b0579ec" providerId="AD"/>
  <p188:author id="{39B03C71-CAE6-C69D-2AAC-5A247117FB1F}" name="Laura Marfà Bárzano" initials="LMB" userId="S::l.marfa@crandon.eu::986237e1-7ca8-478a-a7e7-d5630910450c" providerId="AD"/>
  <p188:author id="{F5B79094-76B6-1B1E-A0DD-5A36494B0B2F}" name="Abdullah Imran" initials="AI" userId="S::a.rashid@santomerabay.com::dae97c3b-d27f-418d-b96e-ad0dfd36e3da" providerId="AD"/>
  <p188:author id="{A1BF8F97-7BC1-4860-9CBB-DA6F2E3AE421}" name="Berta Jové" initials="BJ" userId="S::b.jove@crandon.eu::4b0cdfb6-09ee-4bfa-ad1f-b08a51836298" providerId="AD"/>
  <p188:author id="{82F3B3C0-CA45-A11B-E37A-E888C1DFF892}" name="Nogales Alcazar, Carlos" initials="NAC" userId="S::cnogales@elisava.net::203ad336-7055-42cc-92a4-540aed65ff93"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E3E5E9"/>
    <a:srgbClr val="DCBE76"/>
    <a:srgbClr val="E4E5E8"/>
    <a:srgbClr val="132033"/>
    <a:srgbClr val="576A78"/>
    <a:srgbClr val="131F34"/>
    <a:srgbClr val="162234"/>
    <a:srgbClr val="D9CDC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054B18E-D873-CC4D-BC38-3A73BF89E5B1}" v="1" dt="2026-10-14T07:11:03.9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42"/>
    <p:restoredTop sz="94638"/>
  </p:normalViewPr>
  <p:slideViewPr>
    <p:cSldViewPr snapToGrid="0" showGuides="1">
      <p:cViewPr>
        <p:scale>
          <a:sx n="198" d="100"/>
          <a:sy n="198" d="100"/>
        </p:scale>
        <p:origin x="-4024" y="144"/>
      </p:cViewPr>
      <p:guideLst>
        <p:guide orient="horz" pos="1325"/>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font" Target="fonts/font2.fntdata"/><Relationship Id="rId89" Type="http://schemas.microsoft.com/office/2016/11/relationships/changesInfo" Target="changesInfos/changesInfo1.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90" Type="http://schemas.microsoft.com/office/2015/10/relationships/revisionInfo" Target="revisionInfo.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font" Target="fonts/font1.fntdata"/><Relationship Id="rId88" Type="http://schemas.openxmlformats.org/officeDocument/2006/relationships/tableStyles" Target="tableStyles.xml"/><Relationship Id="rId91"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theme" Target="theme/theme1.xml"/><Relationship Id="rId61" Type="http://schemas.openxmlformats.org/officeDocument/2006/relationships/slide" Target="slides/slide57.xml"/><Relationship Id="rId82" Type="http://schemas.openxmlformats.org/officeDocument/2006/relationships/notesMaster" Target="notesMasters/notesMaster1.xml"/><Relationship Id="rId19" Type="http://schemas.openxmlformats.org/officeDocument/2006/relationships/slide" Target="slides/slide1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Jucglà" userId="40b938f7-49d6-4be3-ad50-944573727dc4" providerId="ADAL" clId="{A73A83D1-0876-58E8-A44B-6ECE540B2C66}"/>
    <pc:docChg chg="undo custSel modSld">
      <pc:chgData name="Maria Jucglà" userId="40b938f7-49d6-4be3-ad50-944573727dc4" providerId="ADAL" clId="{A73A83D1-0876-58E8-A44B-6ECE540B2C66}" dt="2026-10-14T08:23:13.227" v="73" actId="20577"/>
      <pc:docMkLst>
        <pc:docMk/>
      </pc:docMkLst>
      <pc:sldChg chg="modSp mod">
        <pc:chgData name="Maria Jucglà" userId="40b938f7-49d6-4be3-ad50-944573727dc4" providerId="ADAL" clId="{A73A83D1-0876-58E8-A44B-6ECE540B2C66}" dt="2026-10-14T07:06:17.009" v="1" actId="1076"/>
        <pc:sldMkLst>
          <pc:docMk/>
          <pc:sldMk cId="0" sldId="265"/>
        </pc:sldMkLst>
        <pc:spChg chg="mod">
          <ac:chgData name="Maria Jucglà" userId="40b938f7-49d6-4be3-ad50-944573727dc4" providerId="ADAL" clId="{A73A83D1-0876-58E8-A44B-6ECE540B2C66}" dt="2026-10-14T07:06:17.009" v="1" actId="1076"/>
          <ac:spMkLst>
            <pc:docMk/>
            <pc:sldMk cId="0" sldId="265"/>
            <ac:spMk id="29" creationId="{00000000-0000-0000-0000-000000000000}"/>
          </ac:spMkLst>
        </pc:spChg>
      </pc:sldChg>
      <pc:sldChg chg="modSp mod">
        <pc:chgData name="Maria Jucglà" userId="40b938f7-49d6-4be3-ad50-944573727dc4" providerId="ADAL" clId="{A73A83D1-0876-58E8-A44B-6ECE540B2C66}" dt="2026-10-14T08:19:39.390" v="63" actId="555"/>
        <pc:sldMkLst>
          <pc:docMk/>
          <pc:sldMk cId="0" sldId="275"/>
        </pc:sldMkLst>
        <pc:spChg chg="mod">
          <ac:chgData name="Maria Jucglà" userId="40b938f7-49d6-4be3-ad50-944573727dc4" providerId="ADAL" clId="{A73A83D1-0876-58E8-A44B-6ECE540B2C66}" dt="2026-10-14T08:19:39.390" v="63" actId="555"/>
          <ac:spMkLst>
            <pc:docMk/>
            <pc:sldMk cId="0" sldId="275"/>
            <ac:spMk id="34" creationId="{00000000-0000-0000-0000-000000000000}"/>
          </ac:spMkLst>
        </pc:spChg>
        <pc:spChg chg="mod">
          <ac:chgData name="Maria Jucglà" userId="40b938f7-49d6-4be3-ad50-944573727dc4" providerId="ADAL" clId="{A73A83D1-0876-58E8-A44B-6ECE540B2C66}" dt="2026-10-14T08:19:39.390" v="63" actId="555"/>
          <ac:spMkLst>
            <pc:docMk/>
            <pc:sldMk cId="0" sldId="275"/>
            <ac:spMk id="38" creationId="{00000000-0000-0000-0000-000000000000}"/>
          </ac:spMkLst>
        </pc:spChg>
        <pc:spChg chg="mod">
          <ac:chgData name="Maria Jucglà" userId="40b938f7-49d6-4be3-ad50-944573727dc4" providerId="ADAL" clId="{A73A83D1-0876-58E8-A44B-6ECE540B2C66}" dt="2026-10-14T08:19:39.390" v="63" actId="555"/>
          <ac:spMkLst>
            <pc:docMk/>
            <pc:sldMk cId="0" sldId="275"/>
            <ac:spMk id="42" creationId="{00000000-0000-0000-0000-000000000000}"/>
          </ac:spMkLst>
        </pc:spChg>
        <pc:spChg chg="mod">
          <ac:chgData name="Maria Jucglà" userId="40b938f7-49d6-4be3-ad50-944573727dc4" providerId="ADAL" clId="{A73A83D1-0876-58E8-A44B-6ECE540B2C66}" dt="2026-10-14T08:19:26.519" v="62" actId="1076"/>
          <ac:spMkLst>
            <pc:docMk/>
            <pc:sldMk cId="0" sldId="275"/>
            <ac:spMk id="43" creationId="{00000000-0000-0000-0000-000000000000}"/>
          </ac:spMkLst>
        </pc:spChg>
        <pc:spChg chg="mod">
          <ac:chgData name="Maria Jucglà" userId="40b938f7-49d6-4be3-ad50-944573727dc4" providerId="ADAL" clId="{A73A83D1-0876-58E8-A44B-6ECE540B2C66}" dt="2026-10-14T08:19:18.036" v="61" actId="1076"/>
          <ac:spMkLst>
            <pc:docMk/>
            <pc:sldMk cId="0" sldId="275"/>
            <ac:spMk id="44" creationId="{00000000-0000-0000-0000-000000000000}"/>
          </ac:spMkLst>
        </pc:spChg>
      </pc:sldChg>
      <pc:sldChg chg="modSp mod">
        <pc:chgData name="Maria Jucglà" userId="40b938f7-49d6-4be3-ad50-944573727dc4" providerId="ADAL" clId="{A73A83D1-0876-58E8-A44B-6ECE540B2C66}" dt="2026-10-14T07:12:04.599" v="59" actId="108"/>
        <pc:sldMkLst>
          <pc:docMk/>
          <pc:sldMk cId="0" sldId="278"/>
        </pc:sldMkLst>
        <pc:spChg chg="mod">
          <ac:chgData name="Maria Jucglà" userId="40b938f7-49d6-4be3-ad50-944573727dc4" providerId="ADAL" clId="{A73A83D1-0876-58E8-A44B-6ECE540B2C66}" dt="2026-10-14T07:11:29.729" v="28" actId="20577"/>
          <ac:spMkLst>
            <pc:docMk/>
            <pc:sldMk cId="0" sldId="278"/>
            <ac:spMk id="11" creationId="{00000000-0000-0000-0000-000000000000}"/>
          </ac:spMkLst>
        </pc:spChg>
        <pc:spChg chg="mod">
          <ac:chgData name="Maria Jucglà" userId="40b938f7-49d6-4be3-ad50-944573727dc4" providerId="ADAL" clId="{A73A83D1-0876-58E8-A44B-6ECE540B2C66}" dt="2026-10-14T07:12:04.599" v="59" actId="108"/>
          <ac:spMkLst>
            <pc:docMk/>
            <pc:sldMk cId="0" sldId="278"/>
            <ac:spMk id="16" creationId="{00000000-0000-0000-0000-000000000000}"/>
          </ac:spMkLst>
        </pc:spChg>
      </pc:sldChg>
      <pc:sldChg chg="modSp mod">
        <pc:chgData name="Maria Jucglà" userId="40b938f7-49d6-4be3-ad50-944573727dc4" providerId="ADAL" clId="{A73A83D1-0876-58E8-A44B-6ECE540B2C66}" dt="2026-10-14T07:09:34.387" v="12" actId="1076"/>
        <pc:sldMkLst>
          <pc:docMk/>
          <pc:sldMk cId="0" sldId="279"/>
        </pc:sldMkLst>
        <pc:spChg chg="mod">
          <ac:chgData name="Maria Jucglà" userId="40b938f7-49d6-4be3-ad50-944573727dc4" providerId="ADAL" clId="{A73A83D1-0876-58E8-A44B-6ECE540B2C66}" dt="2026-10-14T07:09:34.387" v="12" actId="1076"/>
          <ac:spMkLst>
            <pc:docMk/>
            <pc:sldMk cId="0" sldId="279"/>
            <ac:spMk id="15" creationId="{00000000-0000-0000-0000-000000000000}"/>
          </ac:spMkLst>
        </pc:spChg>
      </pc:sldChg>
      <pc:sldChg chg="modSp mod">
        <pc:chgData name="Maria Jucglà" userId="40b938f7-49d6-4be3-ad50-944573727dc4" providerId="ADAL" clId="{A73A83D1-0876-58E8-A44B-6ECE540B2C66}" dt="2026-10-14T07:07:09.783" v="7" actId="20577"/>
        <pc:sldMkLst>
          <pc:docMk/>
          <pc:sldMk cId="0" sldId="290"/>
        </pc:sldMkLst>
        <pc:spChg chg="mod">
          <ac:chgData name="Maria Jucglà" userId="40b938f7-49d6-4be3-ad50-944573727dc4" providerId="ADAL" clId="{A73A83D1-0876-58E8-A44B-6ECE540B2C66}" dt="2026-10-14T07:07:09.783" v="7" actId="20577"/>
          <ac:spMkLst>
            <pc:docMk/>
            <pc:sldMk cId="0" sldId="290"/>
            <ac:spMk id="5" creationId="{00000000-0000-0000-0000-000000000000}"/>
          </ac:spMkLst>
        </pc:spChg>
      </pc:sldChg>
      <pc:sldChg chg="modSp mod">
        <pc:chgData name="Maria Jucglà" userId="40b938f7-49d6-4be3-ad50-944573727dc4" providerId="ADAL" clId="{A73A83D1-0876-58E8-A44B-6ECE540B2C66}" dt="2026-10-14T07:07:21.736" v="9" actId="20577"/>
        <pc:sldMkLst>
          <pc:docMk/>
          <pc:sldMk cId="0" sldId="327"/>
        </pc:sldMkLst>
        <pc:spChg chg="mod">
          <ac:chgData name="Maria Jucglà" userId="40b938f7-49d6-4be3-ad50-944573727dc4" providerId="ADAL" clId="{A73A83D1-0876-58E8-A44B-6ECE540B2C66}" dt="2026-10-14T07:07:21.736" v="9" actId="20577"/>
          <ac:spMkLst>
            <pc:docMk/>
            <pc:sldMk cId="0" sldId="327"/>
            <ac:spMk id="3" creationId="{00000000-0000-0000-0000-000000000000}"/>
          </ac:spMkLst>
        </pc:spChg>
      </pc:sldChg>
      <pc:sldChg chg="modSp mod">
        <pc:chgData name="Maria Jucglà" userId="40b938f7-49d6-4be3-ad50-944573727dc4" providerId="ADAL" clId="{A73A83D1-0876-58E8-A44B-6ECE540B2C66}" dt="2026-10-14T08:23:13.227" v="73" actId="20577"/>
        <pc:sldMkLst>
          <pc:docMk/>
          <pc:sldMk cId="1331535771" sldId="333"/>
        </pc:sldMkLst>
        <pc:spChg chg="mod">
          <ac:chgData name="Maria Jucglà" userId="40b938f7-49d6-4be3-ad50-944573727dc4" providerId="ADAL" clId="{A73A83D1-0876-58E8-A44B-6ECE540B2C66}" dt="2026-10-14T08:23:13.227" v="73" actId="20577"/>
          <ac:spMkLst>
            <pc:docMk/>
            <pc:sldMk cId="1331535771" sldId="333"/>
            <ac:spMk id="9" creationId="{A0F5B34B-BA38-D84D-7938-B2D7A9E9593F}"/>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https://crandonsl.sharepoint.com/sites/SANTOMERABAY/Documentos%20compartidos/5%20-%20Meaningful%20Impact/5%20-%20MIP%20ESG/081-Entregables%20Adri&#224;%20y%20&#193;lex/Hecho/Matriz%20doble%20materialidad.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https://crandonsl.sharepoint.com/sites/SANTOMERABAY/Documentos%20compartidos/5%20-%20Meaningful%20Impact/5%20-%20MIP%20ESG/081-Entregables%20Adri&#224;%20y%20&#193;lex/Hecho/Matriz%20doble%20materialidad.xlsx"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lineMarker"/>
        <c:varyColors val="0"/>
        <c:ser>
          <c:idx val="1"/>
          <c:order val="0"/>
          <c:spPr>
            <a:ln w="25400" cap="rnd">
              <a:noFill/>
              <a:round/>
            </a:ln>
            <a:effectLst/>
          </c:spPr>
          <c:marker>
            <c:symbol val="circle"/>
            <c:size val="9"/>
            <c:spPr>
              <a:solidFill>
                <a:srgbClr val="E3008C"/>
              </a:solidFill>
              <a:ln w="9525">
                <a:solidFill>
                  <a:srgbClr val="E3008C"/>
                </a:solidFill>
              </a:ln>
              <a:effectLst/>
            </c:spPr>
          </c:marker>
          <c:xVal>
            <c:numRef>
              <c:f>Matriz!$F$2</c:f>
              <c:numCache>
                <c:formatCode>General</c:formatCode>
                <c:ptCount val="1"/>
                <c:pt idx="0">
                  <c:v>6.4</c:v>
                </c:pt>
              </c:numCache>
            </c:numRef>
          </c:xVal>
          <c:yVal>
            <c:numRef>
              <c:f>Matriz!$G$2</c:f>
              <c:numCache>
                <c:formatCode>General</c:formatCode>
                <c:ptCount val="1"/>
                <c:pt idx="0">
                  <c:v>9.1999999999999993</c:v>
                </c:pt>
              </c:numCache>
            </c:numRef>
          </c:yVal>
          <c:smooth val="0"/>
          <c:extLst>
            <c:ext xmlns:c15="http://schemas.microsoft.com/office/drawing/2012/chart" uri="{02D57815-91ED-43cb-92C2-25804820EDAC}">
              <c15:filteredSeriesTitle>
                <c15:tx>
                  <c:strRef>
                    <c:extLst>
                      <c:ext uri="{02D57815-91ED-43cb-92C2-25804820EDAC}">
                        <c15:formulaRef>
                          <c15:sqref>{"Desarrollo del talento"}</c15:sqref>
                        </c15:formulaRef>
                      </c:ext>
                    </c:extLst>
                    <c:strCache>
                      <c:ptCount val="1"/>
                      <c:pt idx="0">
                        <c:v>Desarrollo del talento</c:v>
                      </c:pt>
                    </c:strCache>
                  </c:strRef>
                </c15:tx>
              </c15:filteredSeriesTitle>
            </c:ext>
            <c:ext xmlns:c16="http://schemas.microsoft.com/office/drawing/2014/chart" uri="{C3380CC4-5D6E-409C-BE32-E72D297353CC}">
              <c16:uniqueId val="{00000000-4A47-444D-A237-7255B2963689}"/>
            </c:ext>
          </c:extLst>
        </c:ser>
        <c:ser>
          <c:idx val="0"/>
          <c:order val="1"/>
          <c:spPr>
            <a:ln w="25400" cap="rnd">
              <a:noFill/>
              <a:round/>
            </a:ln>
            <a:effectLst/>
          </c:spPr>
          <c:marker>
            <c:symbol val="circle"/>
            <c:size val="9"/>
            <c:spPr>
              <a:solidFill>
                <a:srgbClr val="637CEF"/>
              </a:solidFill>
              <a:ln w="9525">
                <a:solidFill>
                  <a:srgbClr val="637CEF"/>
                </a:solidFill>
              </a:ln>
              <a:effectLst/>
            </c:spPr>
          </c:marker>
          <c:xVal>
            <c:numRef>
              <c:f>Matriz!$F$3</c:f>
              <c:numCache>
                <c:formatCode>General</c:formatCode>
                <c:ptCount val="1"/>
                <c:pt idx="0">
                  <c:v>6.4</c:v>
                </c:pt>
              </c:numCache>
            </c:numRef>
          </c:xVal>
          <c:yVal>
            <c:numRef>
              <c:f>Matriz!$G$3</c:f>
              <c:numCache>
                <c:formatCode>General</c:formatCode>
                <c:ptCount val="1"/>
                <c:pt idx="0">
                  <c:v>8.8000000000000007</c:v>
                </c:pt>
              </c:numCache>
            </c:numRef>
          </c:yVal>
          <c:smooth val="0"/>
          <c:extLst>
            <c:ext xmlns:c15="http://schemas.microsoft.com/office/drawing/2012/chart" uri="{02D57815-91ED-43cb-92C2-25804820EDAC}">
              <c15:filteredSeriesTitle>
                <c15:tx>
                  <c:strRef>
                    <c:extLst>
                      <c:ext uri="{02D57815-91ED-43cb-92C2-25804820EDAC}">
                        <c15:formulaRef>
                          <c15:sqref>{"Cultura"}</c15:sqref>
                        </c15:formulaRef>
                      </c:ext>
                    </c:extLst>
                    <c:strCache>
                      <c:ptCount val="1"/>
                      <c:pt idx="0">
                        <c:v>Cultura</c:v>
                      </c:pt>
                    </c:strCache>
                  </c:strRef>
                </c15:tx>
              </c15:filteredSeriesTitle>
            </c:ext>
            <c:ext xmlns:c16="http://schemas.microsoft.com/office/drawing/2014/chart" uri="{C3380CC4-5D6E-409C-BE32-E72D297353CC}">
              <c16:uniqueId val="{00000001-4A47-444D-A237-7255B2963689}"/>
            </c:ext>
          </c:extLst>
        </c:ser>
        <c:ser>
          <c:idx val="2"/>
          <c:order val="2"/>
          <c:spPr>
            <a:ln w="25400" cap="rnd">
              <a:noFill/>
              <a:round/>
            </a:ln>
            <a:effectLst/>
          </c:spPr>
          <c:marker>
            <c:symbol val="circle"/>
            <c:size val="9"/>
            <c:spPr>
              <a:solidFill>
                <a:srgbClr val="2AA0A4"/>
              </a:solidFill>
              <a:ln w="9525">
                <a:solidFill>
                  <a:srgbClr val="2AA0A4"/>
                </a:solidFill>
              </a:ln>
              <a:effectLst/>
            </c:spPr>
          </c:marker>
          <c:xVal>
            <c:numRef>
              <c:f>Matriz!$F$4</c:f>
              <c:numCache>
                <c:formatCode>General</c:formatCode>
                <c:ptCount val="1"/>
                <c:pt idx="0">
                  <c:v>4.4000000000000004</c:v>
                </c:pt>
              </c:numCache>
            </c:numRef>
          </c:xVal>
          <c:yVal>
            <c:numRef>
              <c:f>Matriz!$G$4</c:f>
              <c:numCache>
                <c:formatCode>General</c:formatCode>
                <c:ptCount val="1"/>
                <c:pt idx="0">
                  <c:v>6</c:v>
                </c:pt>
              </c:numCache>
            </c:numRef>
          </c:yVal>
          <c:smooth val="0"/>
          <c:extLst>
            <c:ext xmlns:c15="http://schemas.microsoft.com/office/drawing/2012/chart" uri="{02D57815-91ED-43cb-92C2-25804820EDAC}">
              <c15:filteredSeriesTitle>
                <c15:tx>
                  <c:strRef>
                    <c:extLst>
                      <c:ext uri="{02D57815-91ED-43cb-92C2-25804820EDAC}">
                        <c15:formulaRef>
                          <c15:sqref>{"Diversidad e inclusión"}</c15:sqref>
                        </c15:formulaRef>
                      </c:ext>
                    </c:extLst>
                    <c:strCache>
                      <c:ptCount val="1"/>
                      <c:pt idx="0">
                        <c:v>Diversidad e inclusión</c:v>
                      </c:pt>
                    </c:strCache>
                  </c:strRef>
                </c15:tx>
              </c15:filteredSeriesTitle>
            </c:ext>
            <c:ext xmlns:c16="http://schemas.microsoft.com/office/drawing/2014/chart" uri="{C3380CC4-5D6E-409C-BE32-E72D297353CC}">
              <c16:uniqueId val="{00000002-4A47-444D-A237-7255B2963689}"/>
            </c:ext>
          </c:extLst>
        </c:ser>
        <c:ser>
          <c:idx val="3"/>
          <c:order val="3"/>
          <c:spPr>
            <a:ln w="25400" cap="rnd">
              <a:noFill/>
              <a:round/>
            </a:ln>
            <a:effectLst/>
          </c:spPr>
          <c:marker>
            <c:symbol val="circle"/>
            <c:size val="9"/>
            <c:spPr>
              <a:solidFill>
                <a:srgbClr val="9373C0"/>
              </a:solidFill>
              <a:ln w="9525">
                <a:solidFill>
                  <a:srgbClr val="9373C0"/>
                </a:solidFill>
              </a:ln>
              <a:effectLst/>
            </c:spPr>
          </c:marker>
          <c:xVal>
            <c:numRef>
              <c:f>Matriz!$F$5</c:f>
              <c:numCache>
                <c:formatCode>General</c:formatCode>
                <c:ptCount val="1"/>
                <c:pt idx="0">
                  <c:v>8</c:v>
                </c:pt>
              </c:numCache>
            </c:numRef>
          </c:xVal>
          <c:yVal>
            <c:numRef>
              <c:f>Matriz!$G$5</c:f>
              <c:numCache>
                <c:formatCode>General</c:formatCode>
                <c:ptCount val="1"/>
                <c:pt idx="0">
                  <c:v>9.4</c:v>
                </c:pt>
              </c:numCache>
            </c:numRef>
          </c:yVal>
          <c:smooth val="0"/>
          <c:extLst>
            <c:ext xmlns:c15="http://schemas.microsoft.com/office/drawing/2012/chart" uri="{02D57815-91ED-43cb-92C2-25804820EDAC}">
              <c15:filteredSeriesTitle>
                <c15:tx>
                  <c:strRef>
                    <c:extLst>
                      <c:ext uri="{02D57815-91ED-43cb-92C2-25804820EDAC}">
                        <c15:formulaRef>
                          <c15:sqref>{"Bienestar de los empleados"}</c15:sqref>
                        </c15:formulaRef>
                      </c:ext>
                    </c:extLst>
                    <c:strCache>
                      <c:ptCount val="1"/>
                      <c:pt idx="0">
                        <c:v>Bienestar de los empleados</c:v>
                      </c:pt>
                    </c:strCache>
                  </c:strRef>
                </c15:tx>
              </c15:filteredSeriesTitle>
            </c:ext>
            <c:ext xmlns:c16="http://schemas.microsoft.com/office/drawing/2014/chart" uri="{C3380CC4-5D6E-409C-BE32-E72D297353CC}">
              <c16:uniqueId val="{00000003-4A47-444D-A237-7255B2963689}"/>
            </c:ext>
          </c:extLst>
        </c:ser>
        <c:ser>
          <c:idx val="4"/>
          <c:order val="4"/>
          <c:spPr>
            <a:ln w="25400" cap="rnd">
              <a:noFill/>
              <a:round/>
            </a:ln>
            <a:effectLst/>
          </c:spPr>
          <c:marker>
            <c:symbol val="circle"/>
            <c:size val="9"/>
            <c:spPr>
              <a:solidFill>
                <a:srgbClr val="13A10E"/>
              </a:solidFill>
              <a:ln w="9525">
                <a:solidFill>
                  <a:srgbClr val="13A10E"/>
                </a:solidFill>
              </a:ln>
              <a:effectLst/>
            </c:spPr>
          </c:marker>
          <c:xVal>
            <c:numRef>
              <c:f>Matriz!$F$6</c:f>
              <c:numCache>
                <c:formatCode>General</c:formatCode>
                <c:ptCount val="1"/>
                <c:pt idx="0">
                  <c:v>8</c:v>
                </c:pt>
              </c:numCache>
            </c:numRef>
          </c:xVal>
          <c:yVal>
            <c:numRef>
              <c:f>Matriz!$G$6</c:f>
              <c:numCache>
                <c:formatCode>General</c:formatCode>
                <c:ptCount val="1"/>
                <c:pt idx="0">
                  <c:v>9.6</c:v>
                </c:pt>
              </c:numCache>
            </c:numRef>
          </c:yVal>
          <c:smooth val="0"/>
          <c:extLst>
            <c:ext xmlns:c15="http://schemas.microsoft.com/office/drawing/2012/chart" uri="{02D57815-91ED-43cb-92C2-25804820EDAC}">
              <c15:filteredSeriesTitle>
                <c15:tx>
                  <c:strRef>
                    <c:extLst>
                      <c:ext uri="{02D57815-91ED-43cb-92C2-25804820EDAC}">
                        <c15:formulaRef>
                          <c15:sqref>{"Trato a los clientes"}</c15:sqref>
                        </c15:formulaRef>
                      </c:ext>
                    </c:extLst>
                    <c:strCache>
                      <c:ptCount val="1"/>
                      <c:pt idx="0">
                        <c:v>Trato a los clientes</c:v>
                      </c:pt>
                    </c:strCache>
                  </c:strRef>
                </c15:tx>
              </c15:filteredSeriesTitle>
            </c:ext>
            <c:ext xmlns:c16="http://schemas.microsoft.com/office/drawing/2014/chart" uri="{C3380CC4-5D6E-409C-BE32-E72D297353CC}">
              <c16:uniqueId val="{00000004-4A47-444D-A237-7255B2963689}"/>
            </c:ext>
          </c:extLst>
        </c:ser>
        <c:ser>
          <c:idx val="5"/>
          <c:order val="5"/>
          <c:spPr>
            <a:ln w="25400" cap="rnd">
              <a:noFill/>
              <a:round/>
            </a:ln>
            <a:effectLst/>
          </c:spPr>
          <c:marker>
            <c:symbol val="circle"/>
            <c:size val="9"/>
            <c:spPr>
              <a:solidFill>
                <a:srgbClr val="3A96DD"/>
              </a:solidFill>
              <a:ln w="9525">
                <a:solidFill>
                  <a:srgbClr val="3A96DD"/>
                </a:solidFill>
              </a:ln>
              <a:effectLst/>
            </c:spPr>
          </c:marker>
          <c:xVal>
            <c:numRef>
              <c:f>Matriz!$F$7</c:f>
              <c:numCache>
                <c:formatCode>General</c:formatCode>
                <c:ptCount val="1"/>
                <c:pt idx="0">
                  <c:v>6.6</c:v>
                </c:pt>
              </c:numCache>
            </c:numRef>
          </c:xVal>
          <c:yVal>
            <c:numRef>
              <c:f>Matriz!$G$7</c:f>
              <c:numCache>
                <c:formatCode>General</c:formatCode>
                <c:ptCount val="1"/>
                <c:pt idx="0">
                  <c:v>9.1999999999999993</c:v>
                </c:pt>
              </c:numCache>
            </c:numRef>
          </c:yVal>
          <c:smooth val="0"/>
          <c:extLst>
            <c:ext xmlns:c15="http://schemas.microsoft.com/office/drawing/2012/chart" uri="{02D57815-91ED-43cb-92C2-25804820EDAC}">
              <c15:filteredSeriesTitle>
                <c15:tx>
                  <c:strRef>
                    <c:extLst>
                      <c:ext uri="{02D57815-91ED-43cb-92C2-25804820EDAC}">
                        <c15:formulaRef>
                          <c15:sqref>{"Oportunidades a jóvenes"}</c15:sqref>
                        </c15:formulaRef>
                      </c:ext>
                    </c:extLst>
                    <c:strCache>
                      <c:ptCount val="1"/>
                      <c:pt idx="0">
                        <c:v>Oportunidades a jóvenes</c:v>
                      </c:pt>
                    </c:strCache>
                  </c:strRef>
                </c15:tx>
              </c15:filteredSeriesTitle>
            </c:ext>
            <c:ext xmlns:c16="http://schemas.microsoft.com/office/drawing/2014/chart" uri="{C3380CC4-5D6E-409C-BE32-E72D297353CC}">
              <c16:uniqueId val="{00000005-4A47-444D-A237-7255B2963689}"/>
            </c:ext>
          </c:extLst>
        </c:ser>
        <c:ser>
          <c:idx val="6"/>
          <c:order val="6"/>
          <c:spPr>
            <a:ln w="25400" cap="rnd">
              <a:noFill/>
              <a:round/>
            </a:ln>
            <a:effectLst/>
          </c:spPr>
          <c:marker>
            <c:symbol val="circle"/>
            <c:size val="9"/>
            <c:spPr>
              <a:solidFill>
                <a:srgbClr val="CA5010"/>
              </a:solidFill>
              <a:ln w="9525">
                <a:solidFill>
                  <a:srgbClr val="CA5010"/>
                </a:solidFill>
              </a:ln>
              <a:effectLst/>
            </c:spPr>
          </c:marker>
          <c:xVal>
            <c:numRef>
              <c:f>Matriz!$F$8</c:f>
              <c:numCache>
                <c:formatCode>General</c:formatCode>
                <c:ptCount val="1"/>
                <c:pt idx="0">
                  <c:v>6</c:v>
                </c:pt>
              </c:numCache>
            </c:numRef>
          </c:xVal>
          <c:yVal>
            <c:numRef>
              <c:f>Matriz!$G$8</c:f>
              <c:numCache>
                <c:formatCode>General</c:formatCode>
                <c:ptCount val="1"/>
                <c:pt idx="0">
                  <c:v>8.8000000000000007</c:v>
                </c:pt>
              </c:numCache>
            </c:numRef>
          </c:yVal>
          <c:smooth val="0"/>
          <c:extLst>
            <c:ext xmlns:c15="http://schemas.microsoft.com/office/drawing/2012/chart" uri="{02D57815-91ED-43cb-92C2-25804820EDAC}">
              <c15:filteredSeriesTitle>
                <c15:tx>
                  <c:strRef>
                    <c:extLst>
                      <c:ext uri="{02D57815-91ED-43cb-92C2-25804820EDAC}">
                        <c15:formulaRef>
                          <c15:sqref>{"Estructura organizativa"}</c15:sqref>
                        </c15:formulaRef>
                      </c:ext>
                    </c:extLst>
                    <c:strCache>
                      <c:ptCount val="1"/>
                      <c:pt idx="0">
                        <c:v>Estructura organizativa</c:v>
                      </c:pt>
                    </c:strCache>
                  </c:strRef>
                </c15:tx>
              </c15:filteredSeriesTitle>
            </c:ext>
            <c:ext xmlns:c16="http://schemas.microsoft.com/office/drawing/2014/chart" uri="{C3380CC4-5D6E-409C-BE32-E72D297353CC}">
              <c16:uniqueId val="{00000006-4A47-444D-A237-7255B2963689}"/>
            </c:ext>
          </c:extLst>
        </c:ser>
        <c:ser>
          <c:idx val="7"/>
          <c:order val="7"/>
          <c:spPr>
            <a:ln w="25400" cap="rnd">
              <a:noFill/>
              <a:round/>
            </a:ln>
            <a:effectLst/>
          </c:spPr>
          <c:marker>
            <c:symbol val="circle"/>
            <c:size val="9"/>
            <c:spPr>
              <a:solidFill>
                <a:srgbClr val="57811B"/>
              </a:solidFill>
              <a:ln w="9525">
                <a:solidFill>
                  <a:srgbClr val="57811B"/>
                </a:solidFill>
              </a:ln>
              <a:effectLst/>
            </c:spPr>
          </c:marker>
          <c:xVal>
            <c:numRef>
              <c:f>Matriz!$F$9</c:f>
              <c:numCache>
                <c:formatCode>General</c:formatCode>
                <c:ptCount val="1"/>
                <c:pt idx="0">
                  <c:v>5</c:v>
                </c:pt>
              </c:numCache>
            </c:numRef>
          </c:xVal>
          <c:yVal>
            <c:numRef>
              <c:f>Matriz!$G$9</c:f>
              <c:numCache>
                <c:formatCode>General</c:formatCode>
                <c:ptCount val="1"/>
                <c:pt idx="0">
                  <c:v>7.6</c:v>
                </c:pt>
              </c:numCache>
            </c:numRef>
          </c:yVal>
          <c:smooth val="0"/>
          <c:extLst>
            <c:ext xmlns:c15="http://schemas.microsoft.com/office/drawing/2012/chart" uri="{02D57815-91ED-43cb-92C2-25804820EDAC}">
              <c15:filteredSeriesTitle>
                <c15:tx>
                  <c:strRef>
                    <c:extLst>
                      <c:ext uri="{02D57815-91ED-43cb-92C2-25804820EDAC}">
                        <c15:formulaRef>
                          <c15:sqref>{"Políticas ESG"}</c15:sqref>
                        </c15:formulaRef>
                      </c:ext>
                    </c:extLst>
                    <c:strCache>
                      <c:ptCount val="1"/>
                      <c:pt idx="0">
                        <c:v>Políticas ESG</c:v>
                      </c:pt>
                    </c:strCache>
                  </c:strRef>
                </c15:tx>
              </c15:filteredSeriesTitle>
            </c:ext>
            <c:ext xmlns:c16="http://schemas.microsoft.com/office/drawing/2014/chart" uri="{C3380CC4-5D6E-409C-BE32-E72D297353CC}">
              <c16:uniqueId val="{00000007-4A47-444D-A237-7255B2963689}"/>
            </c:ext>
          </c:extLst>
        </c:ser>
        <c:ser>
          <c:idx val="8"/>
          <c:order val="8"/>
          <c:spPr>
            <a:ln w="25400" cap="rnd">
              <a:noFill/>
              <a:round/>
            </a:ln>
            <a:effectLst/>
          </c:spPr>
          <c:marker>
            <c:symbol val="circle"/>
            <c:size val="9"/>
            <c:spPr>
              <a:solidFill>
                <a:srgbClr val="B146C2"/>
              </a:solidFill>
              <a:ln w="9525">
                <a:solidFill>
                  <a:srgbClr val="B146C2"/>
                </a:solidFill>
              </a:ln>
              <a:effectLst/>
            </c:spPr>
          </c:marker>
          <c:xVal>
            <c:numRef>
              <c:f>Matriz!$F$10</c:f>
              <c:numCache>
                <c:formatCode>General</c:formatCode>
                <c:ptCount val="1"/>
                <c:pt idx="0">
                  <c:v>4.2</c:v>
                </c:pt>
              </c:numCache>
            </c:numRef>
          </c:xVal>
          <c:yVal>
            <c:numRef>
              <c:f>Matriz!$G$10</c:f>
              <c:numCache>
                <c:formatCode>General</c:formatCode>
                <c:ptCount val="1"/>
                <c:pt idx="0">
                  <c:v>5.6</c:v>
                </c:pt>
              </c:numCache>
            </c:numRef>
          </c:yVal>
          <c:smooth val="0"/>
          <c:extLst>
            <c:ext xmlns:c15="http://schemas.microsoft.com/office/drawing/2012/chart" uri="{02D57815-91ED-43cb-92C2-25804820EDAC}">
              <c15:filteredSeriesTitle>
                <c15:tx>
                  <c:strRef>
                    <c:extLst>
                      <c:ext uri="{02D57815-91ED-43cb-92C2-25804820EDAC}">
                        <c15:formulaRef>
                          <c15:sqref>{"Reportes ESG"}</c15:sqref>
                        </c15:formulaRef>
                      </c:ext>
                    </c:extLst>
                    <c:strCache>
                      <c:ptCount val="1"/>
                      <c:pt idx="0">
                        <c:v>Reportes ESG</c:v>
                      </c:pt>
                    </c:strCache>
                  </c:strRef>
                </c15:tx>
              </c15:filteredSeriesTitle>
            </c:ext>
            <c:ext xmlns:c16="http://schemas.microsoft.com/office/drawing/2014/chart" uri="{C3380CC4-5D6E-409C-BE32-E72D297353CC}">
              <c16:uniqueId val="{00000008-4A47-444D-A237-7255B2963689}"/>
            </c:ext>
          </c:extLst>
        </c:ser>
        <c:ser>
          <c:idx val="9"/>
          <c:order val="9"/>
          <c:spPr>
            <a:ln w="25400" cap="rnd">
              <a:noFill/>
              <a:round/>
            </a:ln>
            <a:effectLst/>
          </c:spPr>
          <c:marker>
            <c:symbol val="circle"/>
            <c:size val="9"/>
            <c:spPr>
              <a:solidFill>
                <a:srgbClr val="AE8C00"/>
              </a:solidFill>
              <a:ln w="9525">
                <a:solidFill>
                  <a:srgbClr val="AE8C00"/>
                </a:solidFill>
              </a:ln>
              <a:effectLst/>
            </c:spPr>
          </c:marker>
          <c:xVal>
            <c:numRef>
              <c:f>Matriz!$F$11</c:f>
              <c:numCache>
                <c:formatCode>General</c:formatCode>
                <c:ptCount val="1"/>
                <c:pt idx="0">
                  <c:v>6.2</c:v>
                </c:pt>
              </c:numCache>
            </c:numRef>
          </c:xVal>
          <c:yVal>
            <c:numRef>
              <c:f>Matriz!$G$11</c:f>
              <c:numCache>
                <c:formatCode>General</c:formatCode>
                <c:ptCount val="1"/>
                <c:pt idx="0">
                  <c:v>8.8000000000000007</c:v>
                </c:pt>
              </c:numCache>
            </c:numRef>
          </c:yVal>
          <c:smooth val="0"/>
          <c:extLst>
            <c:ext xmlns:c15="http://schemas.microsoft.com/office/drawing/2012/chart" uri="{02D57815-91ED-43cb-92C2-25804820EDAC}">
              <c15:filteredSeriesTitle>
                <c15:tx>
                  <c:strRef>
                    <c:extLst>
                      <c:ext uri="{02D57815-91ED-43cb-92C2-25804820EDAC}">
                        <c15:formulaRef>
                          <c15:sqref>{"Ciberseguridad y protección de datos"}</c15:sqref>
                        </c15:formulaRef>
                      </c:ext>
                    </c:extLst>
                    <c:strCache>
                      <c:ptCount val="1"/>
                      <c:pt idx="0">
                        <c:v>Ciberseguridad y protección de datos</c:v>
                      </c:pt>
                    </c:strCache>
                  </c:strRef>
                </c15:tx>
              </c15:filteredSeriesTitle>
            </c:ext>
            <c:ext xmlns:c16="http://schemas.microsoft.com/office/drawing/2014/chart" uri="{C3380CC4-5D6E-409C-BE32-E72D297353CC}">
              <c16:uniqueId val="{00000009-4A47-444D-A237-7255B2963689}"/>
            </c:ext>
          </c:extLst>
        </c:ser>
        <c:ser>
          <c:idx val="10"/>
          <c:order val="10"/>
          <c:spPr>
            <a:ln w="25400" cap="rnd">
              <a:noFill/>
              <a:round/>
            </a:ln>
            <a:effectLst/>
          </c:spPr>
          <c:marker>
            <c:symbol val="circle"/>
            <c:size val="9"/>
            <c:spPr>
              <a:solidFill>
                <a:srgbClr val="AE8C00"/>
              </a:solidFill>
              <a:ln w="9525">
                <a:solidFill>
                  <a:srgbClr val="AE8C00"/>
                </a:solidFill>
              </a:ln>
              <a:effectLst/>
            </c:spPr>
          </c:marker>
          <c:xVal>
            <c:numRef>
              <c:f>Matriz!$F$12</c:f>
              <c:numCache>
                <c:formatCode>General</c:formatCode>
                <c:ptCount val="1"/>
                <c:pt idx="0">
                  <c:v>4</c:v>
                </c:pt>
              </c:numCache>
            </c:numRef>
          </c:xVal>
          <c:yVal>
            <c:numRef>
              <c:f>Matriz!$G$12</c:f>
              <c:numCache>
                <c:formatCode>General</c:formatCode>
                <c:ptCount val="1"/>
                <c:pt idx="0">
                  <c:v>6</c:v>
                </c:pt>
              </c:numCache>
            </c:numRef>
          </c:yVal>
          <c:smooth val="0"/>
          <c:extLst>
            <c:ext xmlns:c15="http://schemas.microsoft.com/office/drawing/2012/chart" uri="{02D57815-91ED-43cb-92C2-25804820EDAC}">
              <c15:filteredSeriesTitle>
                <c15:tx>
                  <c:strRef>
                    <c:extLst>
                      <c:ext uri="{02D57815-91ED-43cb-92C2-25804820EDAC}">
                        <c15:formulaRef>
                          <c15:sqref>{"Due diligence ESG"}</c15:sqref>
                        </c15:formulaRef>
                      </c:ext>
                    </c:extLst>
                    <c:strCache>
                      <c:ptCount val="1"/>
                      <c:pt idx="0">
                        <c:v>Due diligence ESG</c:v>
                      </c:pt>
                    </c:strCache>
                  </c:strRef>
                </c15:tx>
              </c15:filteredSeriesTitle>
            </c:ext>
            <c:ext xmlns:c16="http://schemas.microsoft.com/office/drawing/2014/chart" uri="{C3380CC4-5D6E-409C-BE32-E72D297353CC}">
              <c16:uniqueId val="{0000000A-4A47-444D-A237-7255B2963689}"/>
            </c:ext>
          </c:extLst>
        </c:ser>
        <c:ser>
          <c:idx val="11"/>
          <c:order val="11"/>
          <c:spPr>
            <a:ln w="25400" cap="rnd">
              <a:noFill/>
              <a:round/>
            </a:ln>
            <a:effectLst/>
          </c:spPr>
          <c:marker>
            <c:symbol val="circle"/>
            <c:size val="9"/>
            <c:spPr>
              <a:solidFill>
                <a:srgbClr val="637CEF"/>
              </a:solidFill>
              <a:ln w="9525">
                <a:solidFill>
                  <a:srgbClr val="637CEF"/>
                </a:solidFill>
              </a:ln>
              <a:effectLst/>
            </c:spPr>
          </c:marker>
          <c:xVal>
            <c:numRef>
              <c:f>Matriz!$F$13</c:f>
              <c:numCache>
                <c:formatCode>General</c:formatCode>
                <c:ptCount val="1"/>
                <c:pt idx="0">
                  <c:v>5.8</c:v>
                </c:pt>
              </c:numCache>
            </c:numRef>
          </c:xVal>
          <c:yVal>
            <c:numRef>
              <c:f>Matriz!$G$13</c:f>
              <c:numCache>
                <c:formatCode>General</c:formatCode>
                <c:ptCount val="1"/>
                <c:pt idx="0">
                  <c:v>8</c:v>
                </c:pt>
              </c:numCache>
            </c:numRef>
          </c:yVal>
          <c:smooth val="0"/>
          <c:extLst>
            <c:ext xmlns:c15="http://schemas.microsoft.com/office/drawing/2012/chart" uri="{02D57815-91ED-43cb-92C2-25804820EDAC}">
              <c15:filteredSeriesTitle>
                <c15:tx>
                  <c:strRef>
                    <c:extLst>
                      <c:ext uri="{02D57815-91ED-43cb-92C2-25804820EDAC}">
                        <c15:formulaRef>
                          <c15:sqref>{"Proyectos e iniciativas ESG"}</c15:sqref>
                        </c15:formulaRef>
                      </c:ext>
                    </c:extLst>
                    <c:strCache>
                      <c:ptCount val="1"/>
                      <c:pt idx="0">
                        <c:v>Proyectos e iniciativas ESG</c:v>
                      </c:pt>
                    </c:strCache>
                  </c:strRef>
                </c15:tx>
              </c15:filteredSeriesTitle>
            </c:ext>
            <c:ext xmlns:c16="http://schemas.microsoft.com/office/drawing/2014/chart" uri="{C3380CC4-5D6E-409C-BE32-E72D297353CC}">
              <c16:uniqueId val="{0000000B-4A47-444D-A237-7255B2963689}"/>
            </c:ext>
          </c:extLst>
        </c:ser>
        <c:dLbls>
          <c:showLegendKey val="0"/>
          <c:showVal val="0"/>
          <c:showCatName val="0"/>
          <c:showSerName val="0"/>
          <c:showPercent val="0"/>
          <c:showBubbleSize val="0"/>
        </c:dLbls>
        <c:axId val="538526727"/>
        <c:axId val="538528775"/>
      </c:scatterChart>
      <c:valAx>
        <c:axId val="538526727"/>
        <c:scaling>
          <c:orientation val="minMax"/>
          <c:max val="10"/>
          <c:min val="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s-ES_tradnl" sz="600" noProof="0">
                    <a:latin typeface="Bw Gradual" pitchFamily="2" charset="77"/>
                  </a:rPr>
                  <a:t>Nivel de madurez</a:t>
                </a:r>
              </a:p>
            </c:rich>
          </c:tx>
          <c:layout>
            <c:manualLayout>
              <c:xMode val="edge"/>
              <c:yMode val="edge"/>
              <c:x val="0.43396684645473921"/>
              <c:y val="0.93573323028600086"/>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570" b="0" i="0" u="none" strike="noStrike" kern="1200" baseline="0">
                <a:solidFill>
                  <a:schemeClr val="tx1">
                    <a:lumMod val="65000"/>
                    <a:lumOff val="35000"/>
                  </a:schemeClr>
                </a:solidFill>
                <a:latin typeface="Bw Gradual" pitchFamily="2" charset="77"/>
                <a:ea typeface="+mn-ea"/>
                <a:cs typeface="+mn-cs"/>
              </a:defRPr>
            </a:pPr>
            <a:endParaRPr lang="en-US"/>
          </a:p>
        </c:txPr>
        <c:crossAx val="538528775"/>
        <c:crosses val="autoZero"/>
        <c:crossBetween val="midCat"/>
        <c:majorUnit val="1"/>
        <c:minorUnit val="1"/>
      </c:valAx>
      <c:valAx>
        <c:axId val="538528775"/>
        <c:scaling>
          <c:orientation val="minMax"/>
          <c:max val="10"/>
          <c:min val="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s-ES_tradnl" sz="600" noProof="0">
                    <a:latin typeface="Bw Gradual" pitchFamily="2" charset="77"/>
                  </a:rPr>
                  <a:t>Prioridad estratégica a largo plazo</a:t>
                </a:r>
              </a:p>
            </c:rich>
          </c:tx>
          <c:layout>
            <c:manualLayout>
              <c:xMode val="edge"/>
              <c:yMode val="edge"/>
              <c:x val="1.9956762896790301E-2"/>
              <c:y val="0.27031715655461747"/>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570" b="0" i="0" u="none" strike="noStrike" kern="1200" baseline="0">
                <a:solidFill>
                  <a:schemeClr val="tx1">
                    <a:lumMod val="65000"/>
                    <a:lumOff val="35000"/>
                  </a:schemeClr>
                </a:solidFill>
                <a:latin typeface="Bw Gradual" pitchFamily="2" charset="77"/>
                <a:ea typeface="+mn-ea"/>
                <a:cs typeface="+mn-cs"/>
              </a:defRPr>
            </a:pPr>
            <a:endParaRPr lang="en-US"/>
          </a:p>
        </c:txPr>
        <c:crossAx val="538526727"/>
        <c:crosses val="autoZero"/>
        <c:crossBetween val="midCat"/>
        <c:majorUnit val="1"/>
        <c:minorUnit val="1"/>
      </c:valAx>
      <c:spPr>
        <a:noFill/>
        <a:ln>
          <a:noFill/>
        </a:ln>
        <a:effectLst/>
      </c:spPr>
    </c:plotArea>
    <c:plotVisOnly val="1"/>
    <c:dispBlanksAs val="gap"/>
    <c:showDLblsOverMax val="0"/>
  </c:chart>
  <c:spPr>
    <a:noFill/>
    <a:ln w="9525" cap="flat" cmpd="sng" algn="ctr">
      <a:noFill/>
      <a:round/>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lineMarker"/>
        <c:varyColors val="0"/>
        <c:ser>
          <c:idx val="0"/>
          <c:order val="0"/>
          <c:spPr>
            <a:ln w="25400" cap="rnd">
              <a:noFill/>
              <a:round/>
            </a:ln>
            <a:effectLst/>
          </c:spPr>
          <c:marker>
            <c:symbol val="circle"/>
            <c:size val="9"/>
            <c:spPr>
              <a:solidFill>
                <a:srgbClr val="E3008C"/>
              </a:solidFill>
              <a:ln w="25400">
                <a:noFill/>
              </a:ln>
              <a:effectLst/>
            </c:spPr>
          </c:marker>
          <c:xVal>
            <c:numRef>
              <c:f>Matriz!$J$2</c:f>
              <c:numCache>
                <c:formatCode>General</c:formatCode>
                <c:ptCount val="1"/>
                <c:pt idx="0">
                  <c:v>8.4</c:v>
                </c:pt>
              </c:numCache>
            </c:numRef>
          </c:xVal>
          <c:yVal>
            <c:numRef>
              <c:f>Matriz!$K$2</c:f>
              <c:numCache>
                <c:formatCode>General</c:formatCode>
                <c:ptCount val="1"/>
                <c:pt idx="0">
                  <c:v>9.4</c:v>
                </c:pt>
              </c:numCache>
            </c:numRef>
          </c:yVal>
          <c:smooth val="0"/>
          <c:extLst>
            <c:ext xmlns:c15="http://schemas.microsoft.com/office/drawing/2012/chart" uri="{02D57815-91ED-43cb-92C2-25804820EDAC}">
              <c15:filteredSeriesTitle>
                <c15:tx>
                  <c:strRef>
                    <c:extLst>
                      <c:ext uri="{02D57815-91ED-43cb-92C2-25804820EDAC}">
                        <c15:formulaRef>
                          <c15:sqref>{"Desarrollo del talento"}</c15:sqref>
                        </c15:formulaRef>
                      </c:ext>
                    </c:extLst>
                    <c:strCache>
                      <c:ptCount val="1"/>
                      <c:pt idx="0">
                        <c:v>Desarrollo del talento</c:v>
                      </c:pt>
                    </c:strCache>
                  </c:strRef>
                </c15:tx>
              </c15:filteredSeriesTitle>
            </c:ext>
            <c:ext xmlns:c16="http://schemas.microsoft.com/office/drawing/2014/chart" uri="{C3380CC4-5D6E-409C-BE32-E72D297353CC}">
              <c16:uniqueId val="{00000000-F438-474C-8BDA-0AA9657B8332}"/>
            </c:ext>
          </c:extLst>
        </c:ser>
        <c:ser>
          <c:idx val="1"/>
          <c:order val="1"/>
          <c:spPr>
            <a:ln w="25400" cap="rnd">
              <a:noFill/>
              <a:round/>
            </a:ln>
            <a:effectLst/>
          </c:spPr>
          <c:marker>
            <c:symbol val="circle"/>
            <c:size val="9"/>
            <c:spPr>
              <a:solidFill>
                <a:srgbClr val="6A81F0"/>
              </a:solidFill>
              <a:ln w="25400">
                <a:noFill/>
              </a:ln>
              <a:effectLst/>
            </c:spPr>
          </c:marker>
          <c:xVal>
            <c:numRef>
              <c:f>Matriz!$J$3</c:f>
              <c:numCache>
                <c:formatCode>General</c:formatCode>
                <c:ptCount val="1"/>
                <c:pt idx="0">
                  <c:v>8.4</c:v>
                </c:pt>
              </c:numCache>
            </c:numRef>
          </c:xVal>
          <c:yVal>
            <c:numRef>
              <c:f>Matriz!$K$3</c:f>
              <c:numCache>
                <c:formatCode>General</c:formatCode>
                <c:ptCount val="1"/>
                <c:pt idx="0">
                  <c:v>9.4</c:v>
                </c:pt>
              </c:numCache>
            </c:numRef>
          </c:yVal>
          <c:smooth val="0"/>
          <c:extLst>
            <c:ext xmlns:c15="http://schemas.microsoft.com/office/drawing/2012/chart" uri="{02D57815-91ED-43cb-92C2-25804820EDAC}">
              <c15:filteredSeriesTitle>
                <c15:tx>
                  <c:strRef>
                    <c:extLst>
                      <c:ext uri="{02D57815-91ED-43cb-92C2-25804820EDAC}">
                        <c15:formulaRef>
                          <c15:sqref>{"Cultura"}</c15:sqref>
                        </c15:formulaRef>
                      </c:ext>
                    </c:extLst>
                    <c:strCache>
                      <c:ptCount val="1"/>
                      <c:pt idx="0">
                        <c:v>Cultura</c:v>
                      </c:pt>
                    </c:strCache>
                  </c:strRef>
                </c15:tx>
              </c15:filteredSeriesTitle>
            </c:ext>
            <c:ext xmlns:c16="http://schemas.microsoft.com/office/drawing/2014/chart" uri="{C3380CC4-5D6E-409C-BE32-E72D297353CC}">
              <c16:uniqueId val="{00000001-F438-474C-8BDA-0AA9657B8332}"/>
            </c:ext>
          </c:extLst>
        </c:ser>
        <c:ser>
          <c:idx val="2"/>
          <c:order val="2"/>
          <c:spPr>
            <a:ln w="25400" cap="rnd">
              <a:noFill/>
              <a:round/>
            </a:ln>
            <a:effectLst/>
          </c:spPr>
          <c:marker>
            <c:symbol val="circle"/>
            <c:size val="9"/>
            <c:spPr>
              <a:solidFill>
                <a:srgbClr val="2AA0A4"/>
              </a:solidFill>
              <a:ln w="9525">
                <a:solidFill>
                  <a:srgbClr val="2AA0A4"/>
                </a:solidFill>
              </a:ln>
              <a:effectLst/>
            </c:spPr>
          </c:marker>
          <c:xVal>
            <c:numRef>
              <c:f>Matriz!$J$4</c:f>
              <c:numCache>
                <c:formatCode>General</c:formatCode>
                <c:ptCount val="1"/>
                <c:pt idx="0">
                  <c:v>6</c:v>
                </c:pt>
              </c:numCache>
            </c:numRef>
          </c:xVal>
          <c:yVal>
            <c:numRef>
              <c:f>Matriz!$K$4</c:f>
              <c:numCache>
                <c:formatCode>General</c:formatCode>
                <c:ptCount val="1"/>
                <c:pt idx="0">
                  <c:v>7</c:v>
                </c:pt>
              </c:numCache>
            </c:numRef>
          </c:yVal>
          <c:smooth val="0"/>
          <c:extLst>
            <c:ext xmlns:c15="http://schemas.microsoft.com/office/drawing/2012/chart" uri="{02D57815-91ED-43cb-92C2-25804820EDAC}">
              <c15:filteredSeriesTitle>
                <c15:tx>
                  <c:strRef>
                    <c:extLst>
                      <c:ext uri="{02D57815-91ED-43cb-92C2-25804820EDAC}">
                        <c15:formulaRef>
                          <c15:sqref>{"Diversidad e inclusión"}</c15:sqref>
                        </c15:formulaRef>
                      </c:ext>
                    </c:extLst>
                    <c:strCache>
                      <c:ptCount val="1"/>
                      <c:pt idx="0">
                        <c:v>Diversidad e inclusión</c:v>
                      </c:pt>
                    </c:strCache>
                  </c:strRef>
                </c15:tx>
              </c15:filteredSeriesTitle>
            </c:ext>
            <c:ext xmlns:c16="http://schemas.microsoft.com/office/drawing/2014/chart" uri="{C3380CC4-5D6E-409C-BE32-E72D297353CC}">
              <c16:uniqueId val="{00000002-F438-474C-8BDA-0AA9657B8332}"/>
            </c:ext>
          </c:extLst>
        </c:ser>
        <c:ser>
          <c:idx val="3"/>
          <c:order val="3"/>
          <c:spPr>
            <a:ln w="25400" cap="rnd">
              <a:noFill/>
              <a:round/>
            </a:ln>
            <a:effectLst/>
          </c:spPr>
          <c:marker>
            <c:symbol val="circle"/>
            <c:size val="9"/>
            <c:spPr>
              <a:solidFill>
                <a:srgbClr val="9373C0"/>
              </a:solidFill>
              <a:ln w="9525">
                <a:solidFill>
                  <a:srgbClr val="9373C0"/>
                </a:solidFill>
              </a:ln>
              <a:effectLst/>
            </c:spPr>
          </c:marker>
          <c:xVal>
            <c:numRef>
              <c:f>Matriz!$J$5</c:f>
              <c:numCache>
                <c:formatCode>General</c:formatCode>
                <c:ptCount val="1"/>
                <c:pt idx="0">
                  <c:v>8.4</c:v>
                </c:pt>
              </c:numCache>
            </c:numRef>
          </c:xVal>
          <c:yVal>
            <c:numRef>
              <c:f>Matriz!$K$5</c:f>
              <c:numCache>
                <c:formatCode>General</c:formatCode>
                <c:ptCount val="1"/>
                <c:pt idx="0">
                  <c:v>9.4</c:v>
                </c:pt>
              </c:numCache>
            </c:numRef>
          </c:yVal>
          <c:smooth val="0"/>
          <c:extLst>
            <c:ext xmlns:c15="http://schemas.microsoft.com/office/drawing/2012/chart" uri="{02D57815-91ED-43cb-92C2-25804820EDAC}">
              <c15:filteredSeriesTitle>
                <c15:tx>
                  <c:strRef>
                    <c:extLst>
                      <c:ext uri="{02D57815-91ED-43cb-92C2-25804820EDAC}">
                        <c15:formulaRef>
                          <c15:sqref>{"Bienestar de los empleados"}</c15:sqref>
                        </c15:formulaRef>
                      </c:ext>
                    </c:extLst>
                    <c:strCache>
                      <c:ptCount val="1"/>
                      <c:pt idx="0">
                        <c:v>Bienestar de los empleados</c:v>
                      </c:pt>
                    </c:strCache>
                  </c:strRef>
                </c15:tx>
              </c15:filteredSeriesTitle>
            </c:ext>
            <c:ext xmlns:c16="http://schemas.microsoft.com/office/drawing/2014/chart" uri="{C3380CC4-5D6E-409C-BE32-E72D297353CC}">
              <c16:uniqueId val="{00000003-F438-474C-8BDA-0AA9657B8332}"/>
            </c:ext>
          </c:extLst>
        </c:ser>
        <c:ser>
          <c:idx val="4"/>
          <c:order val="4"/>
          <c:spPr>
            <a:ln w="25400" cap="rnd">
              <a:noFill/>
              <a:round/>
            </a:ln>
            <a:effectLst/>
          </c:spPr>
          <c:marker>
            <c:symbol val="circle"/>
            <c:size val="9"/>
            <c:spPr>
              <a:solidFill>
                <a:srgbClr val="13A10E"/>
              </a:solidFill>
              <a:ln w="9525">
                <a:solidFill>
                  <a:srgbClr val="13A10E"/>
                </a:solidFill>
              </a:ln>
              <a:effectLst/>
            </c:spPr>
          </c:marker>
          <c:xVal>
            <c:numRef>
              <c:f>Matriz!$J$6</c:f>
              <c:numCache>
                <c:formatCode>General</c:formatCode>
                <c:ptCount val="1"/>
                <c:pt idx="0">
                  <c:v>8</c:v>
                </c:pt>
              </c:numCache>
            </c:numRef>
          </c:xVal>
          <c:yVal>
            <c:numRef>
              <c:f>Matriz!$K$6</c:f>
              <c:numCache>
                <c:formatCode>General</c:formatCode>
                <c:ptCount val="1"/>
                <c:pt idx="0">
                  <c:v>9.6</c:v>
                </c:pt>
              </c:numCache>
            </c:numRef>
          </c:yVal>
          <c:smooth val="0"/>
          <c:extLst>
            <c:ext xmlns:c15="http://schemas.microsoft.com/office/drawing/2012/chart" uri="{02D57815-91ED-43cb-92C2-25804820EDAC}">
              <c15:filteredSeriesTitle>
                <c15:tx>
                  <c:strRef>
                    <c:extLst>
                      <c:ext uri="{02D57815-91ED-43cb-92C2-25804820EDAC}">
                        <c15:formulaRef>
                          <c15:sqref>{"Trato a los clientes"}</c15:sqref>
                        </c15:formulaRef>
                      </c:ext>
                    </c:extLst>
                    <c:strCache>
                      <c:ptCount val="1"/>
                      <c:pt idx="0">
                        <c:v>Trato a los clientes</c:v>
                      </c:pt>
                    </c:strCache>
                  </c:strRef>
                </c15:tx>
              </c15:filteredSeriesTitle>
            </c:ext>
            <c:ext xmlns:c16="http://schemas.microsoft.com/office/drawing/2014/chart" uri="{C3380CC4-5D6E-409C-BE32-E72D297353CC}">
              <c16:uniqueId val="{00000004-F438-474C-8BDA-0AA9657B8332}"/>
            </c:ext>
          </c:extLst>
        </c:ser>
        <c:ser>
          <c:idx val="5"/>
          <c:order val="5"/>
          <c:spPr>
            <a:ln w="25400" cap="rnd">
              <a:noFill/>
              <a:round/>
            </a:ln>
            <a:effectLst/>
          </c:spPr>
          <c:marker>
            <c:symbol val="circle"/>
            <c:size val="9"/>
            <c:spPr>
              <a:solidFill>
                <a:srgbClr val="3A96DD"/>
              </a:solidFill>
              <a:ln w="9525">
                <a:solidFill>
                  <a:srgbClr val="3A96DD"/>
                </a:solidFill>
              </a:ln>
              <a:effectLst/>
            </c:spPr>
          </c:marker>
          <c:xVal>
            <c:numRef>
              <c:f>Matriz!$J$7</c:f>
              <c:numCache>
                <c:formatCode>General</c:formatCode>
                <c:ptCount val="1"/>
                <c:pt idx="0">
                  <c:v>8.8000000000000007</c:v>
                </c:pt>
              </c:numCache>
            </c:numRef>
          </c:xVal>
          <c:yVal>
            <c:numRef>
              <c:f>Matriz!$K$7</c:f>
              <c:numCache>
                <c:formatCode>General</c:formatCode>
                <c:ptCount val="1"/>
                <c:pt idx="0">
                  <c:v>9.1999999999999993</c:v>
                </c:pt>
              </c:numCache>
            </c:numRef>
          </c:yVal>
          <c:smooth val="0"/>
          <c:extLst>
            <c:ext xmlns:c15="http://schemas.microsoft.com/office/drawing/2012/chart" uri="{02D57815-91ED-43cb-92C2-25804820EDAC}">
              <c15:filteredSeriesTitle>
                <c15:tx>
                  <c:strRef>
                    <c:extLst>
                      <c:ext uri="{02D57815-91ED-43cb-92C2-25804820EDAC}">
                        <c15:formulaRef>
                          <c15:sqref>{"Oportunidades a jóvenes"}</c15:sqref>
                        </c15:formulaRef>
                      </c:ext>
                    </c:extLst>
                    <c:strCache>
                      <c:ptCount val="1"/>
                      <c:pt idx="0">
                        <c:v>Oportunidades a jóvenes</c:v>
                      </c:pt>
                    </c:strCache>
                  </c:strRef>
                </c15:tx>
              </c15:filteredSeriesTitle>
            </c:ext>
            <c:ext xmlns:c16="http://schemas.microsoft.com/office/drawing/2014/chart" uri="{C3380CC4-5D6E-409C-BE32-E72D297353CC}">
              <c16:uniqueId val="{00000005-F438-474C-8BDA-0AA9657B8332}"/>
            </c:ext>
          </c:extLst>
        </c:ser>
        <c:ser>
          <c:idx val="6"/>
          <c:order val="6"/>
          <c:spPr>
            <a:ln w="25400" cap="rnd">
              <a:noFill/>
              <a:round/>
            </a:ln>
            <a:effectLst/>
          </c:spPr>
          <c:marker>
            <c:symbol val="circle"/>
            <c:size val="9"/>
            <c:spPr>
              <a:solidFill>
                <a:srgbClr val="CA5010"/>
              </a:solidFill>
              <a:ln w="9525">
                <a:solidFill>
                  <a:srgbClr val="CA5010"/>
                </a:solidFill>
              </a:ln>
              <a:effectLst/>
            </c:spPr>
          </c:marker>
          <c:xVal>
            <c:numRef>
              <c:f>Matriz!$J$8</c:f>
              <c:numCache>
                <c:formatCode>General</c:formatCode>
                <c:ptCount val="1"/>
                <c:pt idx="0">
                  <c:v>7.6</c:v>
                </c:pt>
              </c:numCache>
            </c:numRef>
          </c:xVal>
          <c:yVal>
            <c:numRef>
              <c:f>Matriz!$K$8</c:f>
              <c:numCache>
                <c:formatCode>General</c:formatCode>
                <c:ptCount val="1"/>
                <c:pt idx="0">
                  <c:v>9.1999999999999993</c:v>
                </c:pt>
              </c:numCache>
            </c:numRef>
          </c:yVal>
          <c:smooth val="0"/>
          <c:extLst>
            <c:ext xmlns:c15="http://schemas.microsoft.com/office/drawing/2012/chart" uri="{02D57815-91ED-43cb-92C2-25804820EDAC}">
              <c15:filteredSeriesTitle>
                <c15:tx>
                  <c:strRef>
                    <c:extLst>
                      <c:ext uri="{02D57815-91ED-43cb-92C2-25804820EDAC}">
                        <c15:formulaRef>
                          <c15:sqref>{"Estructura organizativa"}</c15:sqref>
                        </c15:formulaRef>
                      </c:ext>
                    </c:extLst>
                    <c:strCache>
                      <c:ptCount val="1"/>
                      <c:pt idx="0">
                        <c:v>Estructura organizativa</c:v>
                      </c:pt>
                    </c:strCache>
                  </c:strRef>
                </c15:tx>
              </c15:filteredSeriesTitle>
            </c:ext>
            <c:ext xmlns:c16="http://schemas.microsoft.com/office/drawing/2014/chart" uri="{C3380CC4-5D6E-409C-BE32-E72D297353CC}">
              <c16:uniqueId val="{00000006-F438-474C-8BDA-0AA9657B8332}"/>
            </c:ext>
          </c:extLst>
        </c:ser>
        <c:ser>
          <c:idx val="7"/>
          <c:order val="7"/>
          <c:spPr>
            <a:ln w="25400" cap="rnd">
              <a:noFill/>
              <a:round/>
            </a:ln>
            <a:effectLst/>
          </c:spPr>
          <c:marker>
            <c:symbol val="circle"/>
            <c:size val="9"/>
            <c:spPr>
              <a:solidFill>
                <a:srgbClr val="57811B"/>
              </a:solidFill>
              <a:ln w="9525">
                <a:solidFill>
                  <a:srgbClr val="57811B"/>
                </a:solidFill>
              </a:ln>
              <a:effectLst/>
            </c:spPr>
          </c:marker>
          <c:xVal>
            <c:numRef>
              <c:f>Matriz!$J$9</c:f>
              <c:numCache>
                <c:formatCode>General</c:formatCode>
                <c:ptCount val="1"/>
                <c:pt idx="0">
                  <c:v>7</c:v>
                </c:pt>
              </c:numCache>
            </c:numRef>
          </c:xVal>
          <c:yVal>
            <c:numRef>
              <c:f>Matriz!$K$9</c:f>
              <c:numCache>
                <c:formatCode>General</c:formatCode>
                <c:ptCount val="1"/>
                <c:pt idx="0">
                  <c:v>8.6</c:v>
                </c:pt>
              </c:numCache>
            </c:numRef>
          </c:yVal>
          <c:smooth val="0"/>
          <c:extLst>
            <c:ext xmlns:c15="http://schemas.microsoft.com/office/drawing/2012/chart" uri="{02D57815-91ED-43cb-92C2-25804820EDAC}">
              <c15:filteredSeriesTitle>
                <c15:tx>
                  <c:strRef>
                    <c:extLst>
                      <c:ext uri="{02D57815-91ED-43cb-92C2-25804820EDAC}">
                        <c15:formulaRef>
                          <c15:sqref>{"Políticas ESG"}</c15:sqref>
                        </c15:formulaRef>
                      </c:ext>
                    </c:extLst>
                    <c:strCache>
                      <c:ptCount val="1"/>
                      <c:pt idx="0">
                        <c:v>Políticas ESG</c:v>
                      </c:pt>
                    </c:strCache>
                  </c:strRef>
                </c15:tx>
              </c15:filteredSeriesTitle>
            </c:ext>
            <c:ext xmlns:c16="http://schemas.microsoft.com/office/drawing/2014/chart" uri="{C3380CC4-5D6E-409C-BE32-E72D297353CC}">
              <c16:uniqueId val="{00000007-F438-474C-8BDA-0AA9657B8332}"/>
            </c:ext>
          </c:extLst>
        </c:ser>
        <c:ser>
          <c:idx val="8"/>
          <c:order val="8"/>
          <c:spPr>
            <a:ln w="25400" cap="rnd">
              <a:noFill/>
              <a:round/>
            </a:ln>
            <a:effectLst/>
          </c:spPr>
          <c:marker>
            <c:symbol val="circle"/>
            <c:size val="9"/>
            <c:spPr>
              <a:solidFill>
                <a:srgbClr val="B146C2"/>
              </a:solidFill>
              <a:ln w="9525">
                <a:solidFill>
                  <a:srgbClr val="B146C2"/>
                </a:solidFill>
              </a:ln>
              <a:effectLst/>
            </c:spPr>
          </c:marker>
          <c:xVal>
            <c:numRef>
              <c:f>Matriz!$J$10</c:f>
              <c:numCache>
                <c:formatCode>General</c:formatCode>
                <c:ptCount val="1"/>
                <c:pt idx="0">
                  <c:v>5</c:v>
                </c:pt>
              </c:numCache>
            </c:numRef>
          </c:xVal>
          <c:yVal>
            <c:numRef>
              <c:f>Matriz!$K$10</c:f>
              <c:numCache>
                <c:formatCode>General</c:formatCode>
                <c:ptCount val="1"/>
                <c:pt idx="0">
                  <c:v>8.4</c:v>
                </c:pt>
              </c:numCache>
            </c:numRef>
          </c:yVal>
          <c:smooth val="0"/>
          <c:extLst>
            <c:ext xmlns:c15="http://schemas.microsoft.com/office/drawing/2012/chart" uri="{02D57815-91ED-43cb-92C2-25804820EDAC}">
              <c15:filteredSeriesTitle>
                <c15:tx>
                  <c:strRef>
                    <c:extLst>
                      <c:ext uri="{02D57815-91ED-43cb-92C2-25804820EDAC}">
                        <c15:formulaRef>
                          <c15:sqref>{"Reportes ESG"}</c15:sqref>
                        </c15:formulaRef>
                      </c:ext>
                    </c:extLst>
                    <c:strCache>
                      <c:ptCount val="1"/>
                      <c:pt idx="0">
                        <c:v>Reportes ESG</c:v>
                      </c:pt>
                    </c:strCache>
                  </c:strRef>
                </c15:tx>
              </c15:filteredSeriesTitle>
            </c:ext>
            <c:ext xmlns:c16="http://schemas.microsoft.com/office/drawing/2014/chart" uri="{C3380CC4-5D6E-409C-BE32-E72D297353CC}">
              <c16:uniqueId val="{00000008-F438-474C-8BDA-0AA9657B8332}"/>
            </c:ext>
          </c:extLst>
        </c:ser>
        <c:ser>
          <c:idx val="9"/>
          <c:order val="9"/>
          <c:spPr>
            <a:ln w="25400" cap="rnd">
              <a:noFill/>
              <a:round/>
            </a:ln>
            <a:effectLst/>
          </c:spPr>
          <c:marker>
            <c:symbol val="circle"/>
            <c:size val="9"/>
            <c:spPr>
              <a:solidFill>
                <a:srgbClr val="AE8C00"/>
              </a:solidFill>
              <a:ln w="9525">
                <a:solidFill>
                  <a:srgbClr val="AE8C00"/>
                </a:solidFill>
              </a:ln>
              <a:effectLst/>
            </c:spPr>
          </c:marker>
          <c:xVal>
            <c:numRef>
              <c:f>Matriz!$J$11</c:f>
              <c:numCache>
                <c:formatCode>General</c:formatCode>
                <c:ptCount val="1"/>
                <c:pt idx="0">
                  <c:v>7</c:v>
                </c:pt>
              </c:numCache>
            </c:numRef>
          </c:xVal>
          <c:yVal>
            <c:numRef>
              <c:f>Matriz!$K$11</c:f>
              <c:numCache>
                <c:formatCode>General</c:formatCode>
                <c:ptCount val="1"/>
                <c:pt idx="0">
                  <c:v>9</c:v>
                </c:pt>
              </c:numCache>
            </c:numRef>
          </c:yVal>
          <c:smooth val="0"/>
          <c:extLst>
            <c:ext xmlns:c15="http://schemas.microsoft.com/office/drawing/2012/chart" uri="{02D57815-91ED-43cb-92C2-25804820EDAC}">
              <c15:filteredSeriesTitle>
                <c15:tx>
                  <c:strRef>
                    <c:extLst>
                      <c:ext uri="{02D57815-91ED-43cb-92C2-25804820EDAC}">
                        <c15:formulaRef>
                          <c15:sqref>{"Ciberseguridad y protección de datos"}</c15:sqref>
                        </c15:formulaRef>
                      </c:ext>
                    </c:extLst>
                    <c:strCache>
                      <c:ptCount val="1"/>
                      <c:pt idx="0">
                        <c:v>Ciberseguridad y protección de datos</c:v>
                      </c:pt>
                    </c:strCache>
                  </c:strRef>
                </c15:tx>
              </c15:filteredSeriesTitle>
            </c:ext>
            <c:ext xmlns:c16="http://schemas.microsoft.com/office/drawing/2014/chart" uri="{C3380CC4-5D6E-409C-BE32-E72D297353CC}">
              <c16:uniqueId val="{00000009-F438-474C-8BDA-0AA9657B8332}"/>
            </c:ext>
          </c:extLst>
        </c:ser>
        <c:ser>
          <c:idx val="10"/>
          <c:order val="10"/>
          <c:spPr>
            <a:ln w="25400" cap="rnd">
              <a:noFill/>
              <a:round/>
            </a:ln>
            <a:effectLst/>
          </c:spPr>
          <c:marker>
            <c:symbol val="circle"/>
            <c:size val="9"/>
            <c:spPr>
              <a:solidFill>
                <a:srgbClr val="AE8C00"/>
              </a:solidFill>
              <a:ln w="9525">
                <a:solidFill>
                  <a:srgbClr val="AE8C00"/>
                </a:solidFill>
              </a:ln>
              <a:effectLst/>
            </c:spPr>
          </c:marker>
          <c:xVal>
            <c:numRef>
              <c:f>Matriz!$J$12</c:f>
              <c:numCache>
                <c:formatCode>General</c:formatCode>
                <c:ptCount val="1"/>
                <c:pt idx="0">
                  <c:v>5.2</c:v>
                </c:pt>
              </c:numCache>
            </c:numRef>
          </c:xVal>
          <c:yVal>
            <c:numRef>
              <c:f>Matriz!$K$12</c:f>
              <c:numCache>
                <c:formatCode>General</c:formatCode>
                <c:ptCount val="1"/>
                <c:pt idx="0">
                  <c:v>7.6</c:v>
                </c:pt>
              </c:numCache>
            </c:numRef>
          </c:yVal>
          <c:smooth val="0"/>
          <c:extLst>
            <c:ext xmlns:c15="http://schemas.microsoft.com/office/drawing/2012/chart" uri="{02D57815-91ED-43cb-92C2-25804820EDAC}">
              <c15:filteredSeriesTitle>
                <c15:tx>
                  <c:strRef>
                    <c:extLst>
                      <c:ext uri="{02D57815-91ED-43cb-92C2-25804820EDAC}">
                        <c15:formulaRef>
                          <c15:sqref>{"Due diligence ESG"}</c15:sqref>
                        </c15:formulaRef>
                      </c:ext>
                    </c:extLst>
                    <c:strCache>
                      <c:ptCount val="1"/>
                      <c:pt idx="0">
                        <c:v>Due diligence ESG</c:v>
                      </c:pt>
                    </c:strCache>
                  </c:strRef>
                </c15:tx>
              </c15:filteredSeriesTitle>
            </c:ext>
            <c:ext xmlns:c16="http://schemas.microsoft.com/office/drawing/2014/chart" uri="{C3380CC4-5D6E-409C-BE32-E72D297353CC}">
              <c16:uniqueId val="{0000000A-F438-474C-8BDA-0AA9657B8332}"/>
            </c:ext>
          </c:extLst>
        </c:ser>
        <c:ser>
          <c:idx val="11"/>
          <c:order val="11"/>
          <c:spPr>
            <a:ln w="25400" cap="rnd">
              <a:noFill/>
              <a:round/>
            </a:ln>
            <a:effectLst/>
          </c:spPr>
          <c:marker>
            <c:symbol val="circle"/>
            <c:size val="9"/>
            <c:spPr>
              <a:solidFill>
                <a:srgbClr val="637CEF"/>
              </a:solidFill>
              <a:ln w="9525">
                <a:solidFill>
                  <a:srgbClr val="637CEF"/>
                </a:solidFill>
              </a:ln>
              <a:effectLst/>
            </c:spPr>
          </c:marker>
          <c:xVal>
            <c:numRef>
              <c:f>Matriz!$J$13</c:f>
              <c:numCache>
                <c:formatCode>General</c:formatCode>
                <c:ptCount val="1"/>
                <c:pt idx="0">
                  <c:v>7.4</c:v>
                </c:pt>
              </c:numCache>
            </c:numRef>
          </c:xVal>
          <c:yVal>
            <c:numRef>
              <c:f>Matriz!$K$13</c:f>
              <c:numCache>
                <c:formatCode>General</c:formatCode>
                <c:ptCount val="1"/>
                <c:pt idx="0">
                  <c:v>8.6</c:v>
                </c:pt>
              </c:numCache>
            </c:numRef>
          </c:yVal>
          <c:smooth val="0"/>
          <c:extLst>
            <c:ext xmlns:c15="http://schemas.microsoft.com/office/drawing/2012/chart" uri="{02D57815-91ED-43cb-92C2-25804820EDAC}">
              <c15:filteredSeriesTitle>
                <c15:tx>
                  <c:strRef>
                    <c:extLst>
                      <c:ext uri="{02D57815-91ED-43cb-92C2-25804820EDAC}">
                        <c15:formulaRef>
                          <c15:sqref>{"Proyectos e iniciativas ESG"}</c15:sqref>
                        </c15:formulaRef>
                      </c:ext>
                    </c:extLst>
                    <c:strCache>
                      <c:ptCount val="1"/>
                      <c:pt idx="0">
                        <c:v>Proyectos e iniciativas ESG</c:v>
                      </c:pt>
                    </c:strCache>
                  </c:strRef>
                </c15:tx>
              </c15:filteredSeriesTitle>
            </c:ext>
            <c:ext xmlns:c16="http://schemas.microsoft.com/office/drawing/2014/chart" uri="{C3380CC4-5D6E-409C-BE32-E72D297353CC}">
              <c16:uniqueId val="{0000000B-F438-474C-8BDA-0AA9657B8332}"/>
            </c:ext>
          </c:extLst>
        </c:ser>
        <c:dLbls>
          <c:showLegendKey val="0"/>
          <c:showVal val="0"/>
          <c:showCatName val="0"/>
          <c:showSerName val="0"/>
          <c:showPercent val="0"/>
          <c:showBubbleSize val="0"/>
        </c:dLbls>
        <c:axId val="538526727"/>
        <c:axId val="538528775"/>
      </c:scatterChart>
      <c:valAx>
        <c:axId val="538526727"/>
        <c:scaling>
          <c:orientation val="minMax"/>
          <c:max val="10"/>
          <c:min val="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s-ES_tradnl" sz="600" noProof="0">
                    <a:latin typeface="Bw Gradual" pitchFamily="2" charset="77"/>
                  </a:rPr>
                  <a:t>Nivel de madurez</a:t>
                </a:r>
              </a:p>
            </c:rich>
          </c:tx>
          <c:layout>
            <c:manualLayout>
              <c:xMode val="edge"/>
              <c:yMode val="edge"/>
              <c:x val="0.43826721260149876"/>
              <c:y val="0.93883736169168808"/>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570" b="0" i="0" u="none" strike="noStrike" kern="1200" baseline="0">
                <a:solidFill>
                  <a:schemeClr val="tx1">
                    <a:lumMod val="65000"/>
                    <a:lumOff val="35000"/>
                  </a:schemeClr>
                </a:solidFill>
                <a:latin typeface="Bw Gradual" pitchFamily="2" charset="77"/>
                <a:ea typeface="+mn-ea"/>
                <a:cs typeface="+mn-cs"/>
              </a:defRPr>
            </a:pPr>
            <a:endParaRPr lang="en-US"/>
          </a:p>
        </c:txPr>
        <c:crossAx val="538528775"/>
        <c:crosses val="autoZero"/>
        <c:crossBetween val="midCat"/>
        <c:majorUnit val="1"/>
        <c:minorUnit val="1"/>
      </c:valAx>
      <c:valAx>
        <c:axId val="538528775"/>
        <c:scaling>
          <c:orientation val="minMax"/>
          <c:max val="10"/>
          <c:min val="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s-ES_tradnl" sz="600" noProof="0">
                    <a:latin typeface="Bw Gradual" pitchFamily="2" charset="77"/>
                  </a:rPr>
                  <a:t>Prioridad estratégica a largo plazo</a:t>
                </a:r>
              </a:p>
            </c:rich>
          </c:tx>
          <c:layout>
            <c:manualLayout>
              <c:xMode val="edge"/>
              <c:yMode val="edge"/>
              <c:x val="2.160792216456426E-2"/>
              <c:y val="0.27203447085809151"/>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570" b="0" i="0" u="none" strike="noStrike" kern="1200" baseline="0">
                <a:solidFill>
                  <a:schemeClr val="tx1">
                    <a:lumMod val="65000"/>
                    <a:lumOff val="35000"/>
                  </a:schemeClr>
                </a:solidFill>
                <a:latin typeface="Bw Gradual" pitchFamily="2" charset="77"/>
                <a:ea typeface="+mn-ea"/>
                <a:cs typeface="+mn-cs"/>
              </a:defRPr>
            </a:pPr>
            <a:endParaRPr lang="en-US"/>
          </a:p>
        </c:txPr>
        <c:crossAx val="538526727"/>
        <c:crosses val="autoZero"/>
        <c:crossBetween val="midCat"/>
        <c:majorUnit val="1"/>
        <c:minorUnit val="1"/>
      </c:valAx>
      <c:spPr>
        <a:noFill/>
        <a:ln>
          <a:noFill/>
        </a:ln>
        <a:effectLst/>
      </c:spPr>
    </c:plotArea>
    <c:plotVisOnly val="1"/>
    <c:dispBlanksAs val="gap"/>
    <c:showDLblsOverMax val="0"/>
  </c:chart>
  <c:spPr>
    <a:noFill/>
    <a:ln w="9525" cap="flat" cmpd="sng" algn="ctr">
      <a:no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000">
  <a:srgbClr val="637CEF"/>
  <a:srgbClr val="E3008C"/>
  <a:srgbClr val="2AA0A4"/>
  <a:srgbClr val="9373C0"/>
  <a:srgbClr val="13A10E"/>
  <a:srgbClr val="3A96DD"/>
  <a:srgbClr val="CA5010"/>
  <a:srgbClr val="57811B"/>
  <a:srgbClr val="B146C2"/>
  <a:srgbClr val="AE8C00"/>
  <a:srgbClr val="AE8C00"/>
  <a:srgbClr val="637CEF"/>
  <a:srgbClr val="EE5FB7"/>
  <a:srgbClr val="008B94"/>
  <a:srgbClr val="D77440"/>
  <a:srgbClr val="BA58C9"/>
  <a:srgbClr val="3A96DD"/>
  <a:srgbClr val="E3008C"/>
  <a:srgbClr val="C36BD1"/>
  <a:srgbClr val="D06228"/>
  <a:srgbClr val="57811B"/>
</cs:colorStyle>
</file>

<file path=ppt/charts/colors2.xml><?xml version="1.0" encoding="utf-8"?>
<cs:colorStyle xmlns:cs="http://schemas.microsoft.com/office/drawing/2012/chartStyle" xmlns:a="http://schemas.openxmlformats.org/drawingml/2006/main" meth="cycle" id="10000">
  <a:srgbClr val="637CEF"/>
  <a:srgbClr val="E3008C"/>
  <a:srgbClr val="2AA0A4"/>
  <a:srgbClr val="9373C0"/>
  <a:srgbClr val="13A10E"/>
  <a:srgbClr val="3A96DD"/>
  <a:srgbClr val="CA5010"/>
  <a:srgbClr val="57811B"/>
  <a:srgbClr val="B146C2"/>
  <a:srgbClr val="AE8C00"/>
  <a:srgbClr val="AE8C00"/>
  <a:srgbClr val="637CEF"/>
  <a:srgbClr val="EE5FB7"/>
  <a:srgbClr val="008B94"/>
  <a:srgbClr val="D77440"/>
  <a:srgbClr val="BA58C9"/>
  <a:srgbClr val="3A96DD"/>
  <a:srgbClr val="E3008C"/>
  <a:srgbClr val="C36BD1"/>
  <a:srgbClr val="D06228"/>
  <a:srgbClr val="57811B"/>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3991076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4AACEF-9D13-63EB-A738-09ACDC6490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091DCE-7046-A64D-0C1A-C4FE8637DBF6}"/>
              </a:ext>
            </a:extLst>
          </p:cNvPr>
          <p:cNvSpPr>
            <a:spLocks noGrp="1" noRot="1" noChangeAspect="1"/>
          </p:cNvSpPr>
          <p:nvPr>
            <p:ph type="sldImg"/>
          </p:nvPr>
        </p:nvSpPr>
        <p:spPr/>
        <p:txBody>
          <a:bodyPr/>
          <a:lstStyle/>
          <a:p>
            <a:endParaRPr lang="es-ES"/>
          </a:p>
        </p:txBody>
      </p:sp>
      <p:sp>
        <p:nvSpPr>
          <p:cNvPr id="3" name="Notes Placeholder 2">
            <a:extLst>
              <a:ext uri="{FF2B5EF4-FFF2-40B4-BE49-F238E27FC236}">
                <a16:creationId xmlns:a16="http://schemas.microsoft.com/office/drawing/2014/main" id="{4D3848BF-649C-65FE-2C69-E773D241D650}"/>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01972269-A1BE-BE91-5499-B2E7A373B9D3}"/>
              </a:ext>
            </a:extLst>
          </p:cNvPr>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9085778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FDC5EE-9387-31DD-874E-C8C5D9091F4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B5BF81-06A6-C5B8-991D-1D975DFF79E7}"/>
              </a:ext>
            </a:extLst>
          </p:cNvPr>
          <p:cNvSpPr>
            <a:spLocks noGrp="1" noRot="1" noChangeAspect="1"/>
          </p:cNvSpPr>
          <p:nvPr>
            <p:ph type="sldImg"/>
          </p:nvPr>
        </p:nvSpPr>
        <p:spPr/>
        <p:txBody>
          <a:bodyPr/>
          <a:lstStyle/>
          <a:p>
            <a:endParaRPr lang="es-ES"/>
          </a:p>
        </p:txBody>
      </p:sp>
      <p:sp>
        <p:nvSpPr>
          <p:cNvPr id="3" name="Notes Placeholder 2">
            <a:extLst>
              <a:ext uri="{FF2B5EF4-FFF2-40B4-BE49-F238E27FC236}">
                <a16:creationId xmlns:a16="http://schemas.microsoft.com/office/drawing/2014/main" id="{8B7FED8C-4021-C2B1-6850-CEF212129B18}"/>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C6A61C29-7A4B-A687-6C5D-A353ECA9C66E}"/>
              </a:ext>
            </a:extLst>
          </p:cNvPr>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1777159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6547AF-B209-66A1-E7EF-E0AD61E7CC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346C5BD-3686-0E6D-0F9F-CF272D377599}"/>
              </a:ext>
            </a:extLst>
          </p:cNvPr>
          <p:cNvSpPr>
            <a:spLocks noGrp="1" noRot="1" noChangeAspect="1"/>
          </p:cNvSpPr>
          <p:nvPr>
            <p:ph type="sldImg"/>
          </p:nvPr>
        </p:nvSpPr>
        <p:spPr/>
        <p:txBody>
          <a:bodyPr/>
          <a:lstStyle/>
          <a:p>
            <a:endParaRPr lang="es-ES"/>
          </a:p>
        </p:txBody>
      </p:sp>
      <p:sp>
        <p:nvSpPr>
          <p:cNvPr id="3" name="Notes Placeholder 2">
            <a:extLst>
              <a:ext uri="{FF2B5EF4-FFF2-40B4-BE49-F238E27FC236}">
                <a16:creationId xmlns:a16="http://schemas.microsoft.com/office/drawing/2014/main" id="{EFF82E9F-8421-2923-BA88-A19B73FE824A}"/>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B2AF143-244F-298B-9F03-C0A2DDC314A9}"/>
              </a:ext>
            </a:extLst>
          </p:cNvPr>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32690262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C579F7-A48E-F9F6-803C-F80B26F2646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F2A59C-4230-0825-262D-F96CFC809CA8}"/>
              </a:ext>
            </a:extLst>
          </p:cNvPr>
          <p:cNvSpPr>
            <a:spLocks noGrp="1" noRot="1" noChangeAspect="1"/>
          </p:cNvSpPr>
          <p:nvPr>
            <p:ph type="sldImg"/>
          </p:nvPr>
        </p:nvSpPr>
        <p:spPr/>
        <p:txBody>
          <a:bodyPr/>
          <a:lstStyle/>
          <a:p>
            <a:endParaRPr lang="es-ES"/>
          </a:p>
        </p:txBody>
      </p:sp>
      <p:sp>
        <p:nvSpPr>
          <p:cNvPr id="3" name="Notes Placeholder 2">
            <a:extLst>
              <a:ext uri="{FF2B5EF4-FFF2-40B4-BE49-F238E27FC236}">
                <a16:creationId xmlns:a16="http://schemas.microsoft.com/office/drawing/2014/main" id="{F911AB46-21DA-BFB4-4E60-50066E6C8517}"/>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B7AA1DF7-2242-44B9-B9CA-F34D87DC4C8E}"/>
              </a:ext>
            </a:extLst>
          </p:cNvPr>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7840253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8CCB74-D196-C124-1E64-CB4FD7E9AD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FA82E3-2ECC-88FC-0C8E-509AE641240C}"/>
              </a:ext>
            </a:extLst>
          </p:cNvPr>
          <p:cNvSpPr>
            <a:spLocks noGrp="1" noRot="1" noChangeAspect="1"/>
          </p:cNvSpPr>
          <p:nvPr>
            <p:ph type="sldImg"/>
          </p:nvPr>
        </p:nvSpPr>
        <p:spPr/>
        <p:txBody>
          <a:bodyPr/>
          <a:lstStyle/>
          <a:p>
            <a:endParaRPr lang="es-ES"/>
          </a:p>
        </p:txBody>
      </p:sp>
      <p:sp>
        <p:nvSpPr>
          <p:cNvPr id="3" name="Notes Placeholder 2">
            <a:extLst>
              <a:ext uri="{FF2B5EF4-FFF2-40B4-BE49-F238E27FC236}">
                <a16:creationId xmlns:a16="http://schemas.microsoft.com/office/drawing/2014/main" id="{89C0AB7C-9796-84CC-67AF-AAD459D14348}"/>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44BF443B-ED41-BE5C-A5D5-B2C95BE8DDD6}"/>
              </a:ext>
            </a:extLst>
          </p:cNvPr>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338644365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E6DD57-8BA5-6C09-EA03-2E9DE22920A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1A9553-CDEC-7BB7-EE6E-A0302CDA4C79}"/>
              </a:ext>
            </a:extLst>
          </p:cNvPr>
          <p:cNvSpPr>
            <a:spLocks noGrp="1" noRot="1" noChangeAspect="1"/>
          </p:cNvSpPr>
          <p:nvPr>
            <p:ph type="sldImg"/>
          </p:nvPr>
        </p:nvSpPr>
        <p:spPr/>
        <p:txBody>
          <a:bodyPr/>
          <a:lstStyle/>
          <a:p>
            <a:endParaRPr lang="es-ES"/>
          </a:p>
        </p:txBody>
      </p:sp>
      <p:sp>
        <p:nvSpPr>
          <p:cNvPr id="3" name="Notes Placeholder 2">
            <a:extLst>
              <a:ext uri="{FF2B5EF4-FFF2-40B4-BE49-F238E27FC236}">
                <a16:creationId xmlns:a16="http://schemas.microsoft.com/office/drawing/2014/main" id="{DD1D2B8F-B598-77DB-1120-F34C17C8BBD3}"/>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AC700884-205A-1935-F056-A43BFB556020}"/>
              </a:ext>
            </a:extLst>
          </p:cNvPr>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250727716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39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40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41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42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43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44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45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46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47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48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49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50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51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52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53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E6F91A-C842-4060-5EB5-5FBF2FE19D8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08E3E9-2BF2-A776-8471-211B1EC0260A}"/>
              </a:ext>
            </a:extLst>
          </p:cNvPr>
          <p:cNvSpPr>
            <a:spLocks noGrp="1" noRot="1" noChangeAspect="1"/>
          </p:cNvSpPr>
          <p:nvPr>
            <p:ph type="sldImg"/>
          </p:nvPr>
        </p:nvSpPr>
        <p:spPr/>
        <p:txBody>
          <a:bodyPr/>
          <a:lstStyle/>
          <a:p>
            <a:endParaRPr lang="es-ES"/>
          </a:p>
        </p:txBody>
      </p:sp>
      <p:sp>
        <p:nvSpPr>
          <p:cNvPr id="3" name="Notes Placeholder 2">
            <a:extLst>
              <a:ext uri="{FF2B5EF4-FFF2-40B4-BE49-F238E27FC236}">
                <a16:creationId xmlns:a16="http://schemas.microsoft.com/office/drawing/2014/main" id="{9476CA21-BCC2-72FA-AA3E-6932AB01DBCA}"/>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7A89C8AB-D483-1439-F4F2-763816AE1C1B}"/>
              </a:ext>
            </a:extLst>
          </p:cNvPr>
          <p:cNvSpPr>
            <a:spLocks noGrp="1"/>
          </p:cNvSpPr>
          <p:nvPr>
            <p:ph type="sldNum" sz="quarter" idx="10"/>
          </p:nvPr>
        </p:nvSpPr>
        <p:spPr/>
        <p:txBody>
          <a:bodyPr/>
          <a:lstStyle/>
          <a:p>
            <a:fld id="{F7021451-1387-4CA6-816F-3879F97B5CBC}" type="slidenum">
              <a:rPr lang="en-US"/>
              <a:t>54</a:t>
            </a:fld>
            <a:endParaRPr lang="en-US"/>
          </a:p>
        </p:txBody>
      </p:sp>
    </p:spTree>
    <p:extLst>
      <p:ext uri="{BB962C8B-B14F-4D97-AF65-F5344CB8AC3E}">
        <p14:creationId xmlns:p14="http://schemas.microsoft.com/office/powerpoint/2010/main" val="569845225"/>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55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83B76B-1C36-944D-8F02-50228A73784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5AF0873-B422-C7CA-8DC1-96B8D06FB358}"/>
              </a:ext>
            </a:extLst>
          </p:cNvPr>
          <p:cNvSpPr>
            <a:spLocks noGrp="1" noRot="1" noChangeAspect="1"/>
          </p:cNvSpPr>
          <p:nvPr>
            <p:ph type="sldImg"/>
          </p:nvPr>
        </p:nvSpPr>
        <p:spPr/>
        <p:txBody>
          <a:bodyPr/>
          <a:lstStyle/>
          <a:p>
            <a:endParaRPr lang="es-ES"/>
          </a:p>
        </p:txBody>
      </p:sp>
      <p:sp>
        <p:nvSpPr>
          <p:cNvPr id="3" name="Notes Placeholder 2">
            <a:extLst>
              <a:ext uri="{FF2B5EF4-FFF2-40B4-BE49-F238E27FC236}">
                <a16:creationId xmlns:a16="http://schemas.microsoft.com/office/drawing/2014/main" id="{25F5D9BE-6B90-4CE5-01E1-BC9720759D40}"/>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E1F63E0-AEB9-E987-53B2-9BB4509C67C4}"/>
              </a:ext>
            </a:extLst>
          </p:cNvPr>
          <p:cNvSpPr>
            <a:spLocks noGrp="1"/>
          </p:cNvSpPr>
          <p:nvPr>
            <p:ph type="sldNum" sz="quarter" idx="10"/>
          </p:nvPr>
        </p:nvSpPr>
        <p:spPr/>
        <p:txBody>
          <a:bodyPr/>
          <a:lstStyle/>
          <a:p>
            <a:fld id="{F7021451-1387-4CA6-816F-3879F97B5CBC}" type="slidenum">
              <a:rPr lang="en-US"/>
              <a:t>56</a:t>
            </a:fld>
            <a:endParaRPr lang="en-US"/>
          </a:p>
        </p:txBody>
      </p:sp>
    </p:spTree>
    <p:extLst>
      <p:ext uri="{BB962C8B-B14F-4D97-AF65-F5344CB8AC3E}">
        <p14:creationId xmlns:p14="http://schemas.microsoft.com/office/powerpoint/2010/main" val="3685666475"/>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57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58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59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60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61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62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63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64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65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66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67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B3D2E7-F1C2-2510-661C-A4953B3379D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9B9C81B-5412-3A5D-FBC4-9E7D796E9980}"/>
              </a:ext>
            </a:extLst>
          </p:cNvPr>
          <p:cNvSpPr>
            <a:spLocks noGrp="1" noRot="1" noChangeAspect="1"/>
          </p:cNvSpPr>
          <p:nvPr>
            <p:ph type="sldImg"/>
          </p:nvPr>
        </p:nvSpPr>
        <p:spPr/>
        <p:txBody>
          <a:bodyPr/>
          <a:lstStyle/>
          <a:p>
            <a:endParaRPr lang="es-ES"/>
          </a:p>
        </p:txBody>
      </p:sp>
      <p:sp>
        <p:nvSpPr>
          <p:cNvPr id="3" name="Notes Placeholder 2">
            <a:extLst>
              <a:ext uri="{FF2B5EF4-FFF2-40B4-BE49-F238E27FC236}">
                <a16:creationId xmlns:a16="http://schemas.microsoft.com/office/drawing/2014/main" id="{2FABDC78-CAFE-FD79-C18F-9EC591CB356A}"/>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90526F69-D6D0-C194-54CE-D49E8D58E33A}"/>
              </a:ext>
            </a:extLst>
          </p:cNvPr>
          <p:cNvSpPr>
            <a:spLocks noGrp="1"/>
          </p:cNvSpPr>
          <p:nvPr>
            <p:ph type="sldNum" sz="quarter" idx="10"/>
          </p:nvPr>
        </p:nvSpPr>
        <p:spPr/>
        <p:txBody>
          <a:bodyPr/>
          <a:lstStyle/>
          <a:p>
            <a:fld id="{F7021451-1387-4CA6-816F-3879F97B5CBC}" type="slidenum">
              <a:rPr lang="en-US"/>
              <a:t>68</a:t>
            </a:fld>
            <a:endParaRPr lang="en-US"/>
          </a:p>
        </p:txBody>
      </p:sp>
    </p:spTree>
    <p:extLst>
      <p:ext uri="{BB962C8B-B14F-4D97-AF65-F5344CB8AC3E}">
        <p14:creationId xmlns:p14="http://schemas.microsoft.com/office/powerpoint/2010/main" val="3802780396"/>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69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70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71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72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73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74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75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8084FC-ED23-C31F-031B-44DB8E7FE5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E600972-BE0F-4920-FFF0-0C844A82A141}"/>
              </a:ext>
            </a:extLst>
          </p:cNvPr>
          <p:cNvSpPr>
            <a:spLocks noGrp="1" noRot="1" noChangeAspect="1"/>
          </p:cNvSpPr>
          <p:nvPr>
            <p:ph type="sldImg"/>
          </p:nvPr>
        </p:nvSpPr>
        <p:spPr/>
        <p:txBody>
          <a:bodyPr/>
          <a:lstStyle/>
          <a:p>
            <a:endParaRPr lang="es-ES"/>
          </a:p>
        </p:txBody>
      </p:sp>
      <p:sp>
        <p:nvSpPr>
          <p:cNvPr id="3" name="Notes Placeholder 2">
            <a:extLst>
              <a:ext uri="{FF2B5EF4-FFF2-40B4-BE49-F238E27FC236}">
                <a16:creationId xmlns:a16="http://schemas.microsoft.com/office/drawing/2014/main" id="{6B92E062-76F2-F583-D6C0-84EEE9AD5B4A}"/>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F2123847-187D-F732-09C8-163FA016C236}"/>
              </a:ext>
            </a:extLst>
          </p:cNvPr>
          <p:cNvSpPr>
            <a:spLocks noGrp="1"/>
          </p:cNvSpPr>
          <p:nvPr>
            <p:ph type="sldNum" sz="quarter" idx="10"/>
          </p:nvPr>
        </p:nvSpPr>
        <p:spPr/>
        <p:txBody>
          <a:bodyPr/>
          <a:lstStyle/>
          <a:p>
            <a:fld id="{F7021451-1387-4CA6-816F-3879F97B5CBC}" type="slidenum">
              <a:rPr lang="en-US"/>
              <a:t>76</a:t>
            </a:fld>
            <a:endParaRPr lang="en-US"/>
          </a:p>
        </p:txBody>
      </p:sp>
    </p:spTree>
    <p:extLst>
      <p:ext uri="{BB962C8B-B14F-4D97-AF65-F5344CB8AC3E}">
        <p14:creationId xmlns:p14="http://schemas.microsoft.com/office/powerpoint/2010/main" val="301757797"/>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E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77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7"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image" Target="../media/image12.jpeg"/></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7.xml"/><Relationship Id="rId1" Type="http://schemas.openxmlformats.org/officeDocument/2006/relationships/slideLayout" Target="../slideLayouts/slideLayout1.xml"/><Relationship Id="rId4" Type="http://schemas.openxmlformats.org/officeDocument/2006/relationships/image" Target="../media/image13.jpeg"/></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2.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15.svg"/></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4.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6.xml"/><Relationship Id="rId1" Type="http://schemas.openxmlformats.org/officeDocument/2006/relationships/slideLayout" Target="../slideLayouts/slideLayout1.xml"/><Relationship Id="rId4" Type="http://schemas.openxmlformats.org/officeDocument/2006/relationships/image" Target="../media/image17.jpeg"/></Relationships>
</file>

<file path=ppt/slides/_rels/slide2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image" Target="../media/image4.png"/><Relationship Id="rId7" Type="http://schemas.openxmlformats.org/officeDocument/2006/relationships/image" Target="../media/image19.png"/><Relationship Id="rId2" Type="http://schemas.openxmlformats.org/officeDocument/2006/relationships/notesSlide" Target="../notesSlides/notesSlide29.xml"/><Relationship Id="rId1" Type="http://schemas.openxmlformats.org/officeDocument/2006/relationships/slideLayout" Target="../slideLayouts/slideLayout1.xml"/><Relationship Id="rId6" Type="http://schemas.openxmlformats.org/officeDocument/2006/relationships/image" Target="../media/image18.png"/><Relationship Id="rId5" Type="http://schemas.openxmlformats.org/officeDocument/2006/relationships/image" Target="../media/image11.jpeg"/><Relationship Id="rId4" Type="http://schemas.openxmlformats.org/officeDocument/2006/relationships/image" Target="../media/image8.jpeg"/></Relationships>
</file>

<file path=ppt/slides/_rels/slide3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1.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3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hyperlink" Target="https://whistleblowersoftware.com/secure/canaldedenuncias-crandon" TargetMode="External"/><Relationship Id="rId2" Type="http://schemas.openxmlformats.org/officeDocument/2006/relationships/notesSlide" Target="../notesSlides/notesSlide34.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3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5.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6.xml"/><Relationship Id="rId1" Type="http://schemas.openxmlformats.org/officeDocument/2006/relationships/slideLayout" Target="../slideLayouts/slideLayout1.xml"/><Relationship Id="rId5" Type="http://schemas.openxmlformats.org/officeDocument/2006/relationships/image" Target="../media/image23.png"/><Relationship Id="rId4" Type="http://schemas.openxmlformats.org/officeDocument/2006/relationships/image" Target="../media/image4.png"/></Relationships>
</file>

<file path=ppt/slides/_rels/slide37.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37.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chart" Target="../charts/chart2.xml"/></Relationships>
</file>

<file path=ppt/slides/_rels/slide3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8.xm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9.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0.xml"/><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41.xml"/><Relationship Id="rId1" Type="http://schemas.openxmlformats.org/officeDocument/2006/relationships/slideLayout" Target="../slideLayouts/slideLayout1.xml"/><Relationship Id="rId5" Type="http://schemas.openxmlformats.org/officeDocument/2006/relationships/image" Target="../media/image25.png"/><Relationship Id="rId4" Type="http://schemas.openxmlformats.org/officeDocument/2006/relationships/image" Target="../media/image4.png"/></Relationships>
</file>

<file path=ppt/slides/_rels/slide4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2.xml"/><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3.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4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4.xml"/><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5.xml"/><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6.xml"/><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7.xml"/><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48.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4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9.xml"/><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0.xml"/><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51.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5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52.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5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53.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5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54.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5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55.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5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56.xml"/><Relationship Id="rId1" Type="http://schemas.openxmlformats.org/officeDocument/2006/relationships/slideLayout" Target="../slideLayouts/slideLayout1.xml"/><Relationship Id="rId5" Type="http://schemas.openxmlformats.org/officeDocument/2006/relationships/image" Target="../media/image34.png"/><Relationship Id="rId4" Type="http://schemas.openxmlformats.org/officeDocument/2006/relationships/image" Target="../media/image4.png"/></Relationships>
</file>

<file path=ppt/slides/_rels/slide5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57.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58.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58.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5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59.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60.xml.rels><?xml version="1.0" encoding="UTF-8" standalone="yes"?>
<Relationships xmlns="http://schemas.openxmlformats.org/package/2006/relationships"><Relationship Id="rId3" Type="http://schemas.openxmlformats.org/officeDocument/2006/relationships/hyperlink" Target="https://www.linkedin.com/in/ignaciodeochoa/" TargetMode="External"/><Relationship Id="rId2" Type="http://schemas.openxmlformats.org/officeDocument/2006/relationships/notesSlide" Target="../notesSlides/notesSlide60.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8.jpeg"/></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1.xml"/></Relationships>
</file>

<file path=ppt/slides/_rels/slide62.xml.rels><?xml version="1.0" encoding="UTF-8" standalone="yes"?>
<Relationships xmlns="http://schemas.openxmlformats.org/package/2006/relationships"><Relationship Id="rId3" Type="http://schemas.openxmlformats.org/officeDocument/2006/relationships/image" Target="../media/image39.png"/><Relationship Id="rId7" Type="http://schemas.microsoft.com/office/2007/relationships/hdphoto" Target="../media/hdphoto3.wdp"/><Relationship Id="rId2" Type="http://schemas.openxmlformats.org/officeDocument/2006/relationships/notesSlide" Target="../notesSlides/notesSlide62.xml"/><Relationship Id="rId1" Type="http://schemas.openxmlformats.org/officeDocument/2006/relationships/slideLayout" Target="../slideLayouts/slideLayout1.xml"/><Relationship Id="rId6" Type="http://schemas.microsoft.com/office/2007/relationships/hdphoto" Target="../media/hdphoto2.wdp"/><Relationship Id="rId5" Type="http://schemas.openxmlformats.org/officeDocument/2006/relationships/image" Target="../media/image40.png"/><Relationship Id="rId4" Type="http://schemas.microsoft.com/office/2007/relationships/hdphoto" Target="../media/hdphoto1.wdp"/></Relationships>
</file>

<file path=ppt/slides/_rels/slide6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63.xml"/><Relationship Id="rId1" Type="http://schemas.openxmlformats.org/officeDocument/2006/relationships/slideLayout" Target="../slideLayouts/slideLayout1.xml"/><Relationship Id="rId6" Type="http://schemas.microsoft.com/office/2007/relationships/hdphoto" Target="../media/hdphoto5.wdp"/><Relationship Id="rId5" Type="http://schemas.openxmlformats.org/officeDocument/2006/relationships/image" Target="../media/image42.png"/><Relationship Id="rId4" Type="http://schemas.microsoft.com/office/2007/relationships/hdphoto" Target="../media/hdphoto4.wdp"/></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1.xml"/></Relationships>
</file>

<file path=ppt/slides/_rels/slide6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65.xml"/><Relationship Id="rId1" Type="http://schemas.openxmlformats.org/officeDocument/2006/relationships/slideLayout" Target="../slideLayouts/slideLayout1.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44.png"/></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1.xml"/></Relationships>
</file>

<file path=ppt/slides/_rels/slide67.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67.xml"/><Relationship Id="rId1" Type="http://schemas.openxmlformats.org/officeDocument/2006/relationships/slideLayout" Target="../slideLayouts/slideLayout1.xml"/></Relationships>
</file>

<file path=ppt/slides/_rels/slide68.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68.xml"/><Relationship Id="rId1" Type="http://schemas.openxmlformats.org/officeDocument/2006/relationships/slideLayout" Target="../slideLayouts/slideLayout1.xml"/></Relationships>
</file>

<file path=ppt/slides/_rels/slide69.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69.xml"/><Relationship Id="rId1" Type="http://schemas.openxmlformats.org/officeDocument/2006/relationships/slideLayout" Target="../slideLayouts/slideLayout1.xml"/></Relationships>
</file>

<file path=ppt/slides/_rels/slide7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70.xml"/><Relationship Id="rId1" Type="http://schemas.openxmlformats.org/officeDocument/2006/relationships/slideLayout" Target="../slideLayouts/slideLayout1.xml"/></Relationships>
</file>

<file path=ppt/slides/_rels/slide7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71.xml"/><Relationship Id="rId1" Type="http://schemas.openxmlformats.org/officeDocument/2006/relationships/slideLayout" Target="../slideLayouts/slideLayout1.xml"/><Relationship Id="rId4" Type="http://schemas.openxmlformats.org/officeDocument/2006/relationships/image" Target="../media/image48.jpeg"/></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72.xml"/><Relationship Id="rId1" Type="http://schemas.openxmlformats.org/officeDocument/2006/relationships/slideLayout" Target="../slideLayouts/slideLayout1.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1.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74.xml"/><Relationship Id="rId1" Type="http://schemas.openxmlformats.org/officeDocument/2006/relationships/slideLayout" Target="../slideLayouts/slideLayout1.xml"/></Relationships>
</file>

<file path=ppt/slides/_rels/slide75.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75.xml"/><Relationship Id="rId1" Type="http://schemas.openxmlformats.org/officeDocument/2006/relationships/slideLayout" Target="../slideLayouts/slideLayout1.xml"/></Relationships>
</file>

<file path=ppt/slides/_rels/slide76.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76.xml"/><Relationship Id="rId1" Type="http://schemas.openxmlformats.org/officeDocument/2006/relationships/slideLayout" Target="../slideLayouts/slideLayout1.xml"/></Relationships>
</file>

<file path=ppt/slides/_rels/slide77.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7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32034"/>
        </a:solidFill>
        <a:effectLst/>
      </p:bgPr>
    </p:bg>
    <p:spTree>
      <p:nvGrpSpPr>
        <p:cNvPr id="1" name="">
          <a:extLst>
            <a:ext uri="{FF2B5EF4-FFF2-40B4-BE49-F238E27FC236}">
              <a16:creationId xmlns:a16="http://schemas.microsoft.com/office/drawing/2014/main" id="{84B98A76-5CAF-0AEA-7A59-BFEB300A9C05}"/>
            </a:ext>
          </a:extLst>
        </p:cNvPr>
        <p:cNvGrpSpPr/>
        <p:nvPr/>
      </p:nvGrpSpPr>
      <p:grpSpPr>
        <a:xfrm>
          <a:off x="0" y="0"/>
          <a:ext cx="0" cy="0"/>
          <a:chOff x="0" y="0"/>
          <a:chExt cx="0" cy="0"/>
        </a:xfrm>
      </p:grpSpPr>
      <p:pic>
        <p:nvPicPr>
          <p:cNvPr id="2" name="Image 0" descr="preencoded.png">
            <a:extLst>
              <a:ext uri="{FF2B5EF4-FFF2-40B4-BE49-F238E27FC236}">
                <a16:creationId xmlns:a16="http://schemas.microsoft.com/office/drawing/2014/main" id="{5509C64D-21CD-51FE-79D6-74A27048B141}"/>
              </a:ext>
            </a:extLst>
          </p:cNvPr>
          <p:cNvPicPr>
            <a:picLocks noChangeAspect="1"/>
          </p:cNvPicPr>
          <p:nvPr/>
        </p:nvPicPr>
        <p:blipFill>
          <a:blip r:embed="rId3"/>
          <a:srcRect/>
          <a:stretch/>
        </p:blipFill>
        <p:spPr>
          <a:xfrm>
            <a:off x="285750" y="3696340"/>
            <a:ext cx="8572500" cy="1291223"/>
          </a:xfrm>
          <a:prstGeom prst="rect">
            <a:avLst/>
          </a:prstGeom>
        </p:spPr>
      </p:pic>
      <p:sp>
        <p:nvSpPr>
          <p:cNvPr id="3" name="Text 0">
            <a:extLst>
              <a:ext uri="{FF2B5EF4-FFF2-40B4-BE49-F238E27FC236}">
                <a16:creationId xmlns:a16="http://schemas.microsoft.com/office/drawing/2014/main" id="{885897DA-4134-24A6-104B-7D664E670F03}"/>
              </a:ext>
            </a:extLst>
          </p:cNvPr>
          <p:cNvSpPr/>
          <p:nvPr/>
        </p:nvSpPr>
        <p:spPr>
          <a:xfrm>
            <a:off x="2014401" y="261938"/>
            <a:ext cx="5115197" cy="143010"/>
          </a:xfrm>
          <a:prstGeom prst="rect">
            <a:avLst/>
          </a:prstGeom>
          <a:noFill/>
          <a:ln/>
        </p:spPr>
        <p:txBody>
          <a:bodyPr wrap="square" lIns="0" tIns="0" rIns="0" bIns="0" rtlCol="0" anchor="ctr"/>
          <a:lstStyle/>
          <a:p>
            <a:pPr marL="0" indent="0" algn="ctr">
              <a:lnSpc>
                <a:spcPts val="2052"/>
              </a:lnSpc>
              <a:buNone/>
            </a:pPr>
            <a:r>
              <a:rPr lang="es-ES_tradnl" sz="1000" kern="0" spc="300" noProof="0">
                <a:solidFill>
                  <a:srgbClr val="E4E5E8"/>
                </a:solidFill>
                <a:latin typeface="Bw Gradual" pitchFamily="2" charset="77"/>
                <a:ea typeface="Canela" pitchFamily="34" charset="-122"/>
                <a:cs typeface="Canela" pitchFamily="34" charset="-120"/>
              </a:rPr>
              <a:t>INFORME SOSTENIBILIDAD 2025</a:t>
            </a:r>
            <a:endParaRPr lang="es-ES_tradnl" sz="1000" spc="300" noProof="0">
              <a:solidFill>
                <a:srgbClr val="E4E5E8"/>
              </a:solidFill>
              <a:latin typeface="Bw Gradual" pitchFamily="2" charset="77"/>
            </a:endParaRPr>
          </a:p>
        </p:txBody>
      </p:sp>
    </p:spTree>
    <p:extLst>
      <p:ext uri="{BB962C8B-B14F-4D97-AF65-F5344CB8AC3E}">
        <p14:creationId xmlns:p14="http://schemas.microsoft.com/office/powerpoint/2010/main" val="2836071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132034"/>
        </a:solidFill>
        <a:effectLst/>
      </p:bgPr>
    </p:bg>
    <p:spTree>
      <p:nvGrpSpPr>
        <p:cNvPr id="1" name="">
          <a:extLst>
            <a:ext uri="{FF2B5EF4-FFF2-40B4-BE49-F238E27FC236}">
              <a16:creationId xmlns:a16="http://schemas.microsoft.com/office/drawing/2014/main" id="{67E07FFB-373C-4295-E6B4-33B3AD3A8411}"/>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D29E6648-CB4B-CC4F-66A2-55B81D247132}"/>
              </a:ext>
            </a:extLst>
          </p:cNvPr>
          <p:cNvSpPr/>
          <p:nvPr/>
        </p:nvSpPr>
        <p:spPr>
          <a:xfrm>
            <a:off x="5257800" y="832465"/>
            <a:ext cx="728663" cy="3423285"/>
          </a:xfrm>
          <a:prstGeom prst="rect">
            <a:avLst/>
          </a:prstGeom>
          <a:noFill/>
          <a:ln/>
        </p:spPr>
        <p:txBody>
          <a:bodyPr wrap="square" lIns="0" tIns="0" rIns="0" bIns="0" rtlCol="0" anchor="t"/>
          <a:lstStyle/>
          <a:p>
            <a:pPr marL="0" indent="0" algn="r">
              <a:lnSpc>
                <a:spcPts val="2138"/>
              </a:lnSpc>
              <a:buNone/>
            </a:pPr>
            <a:r>
              <a:rPr lang="es-ES_tradnl" sz="1700" kern="0" spc="17" noProof="0" dirty="0">
                <a:solidFill>
                  <a:srgbClr val="576A78">
                    <a:alpha val="99000"/>
                  </a:srgbClr>
                </a:solidFill>
                <a:latin typeface="Canela Light" pitchFamily="2" charset="77"/>
                <a:ea typeface="Canela" pitchFamily="34" charset="-122"/>
                <a:cs typeface="Canela" pitchFamily="34" charset="-120"/>
              </a:rPr>
              <a:t>04</a:t>
            </a:r>
            <a:endParaRPr lang="es-ES_tradnl" sz="1700" noProof="0" dirty="0"/>
          </a:p>
          <a:p>
            <a:pPr marL="0" indent="0" algn="r">
              <a:lnSpc>
                <a:spcPts val="2138"/>
              </a:lnSpc>
              <a:buNone/>
            </a:pPr>
            <a:r>
              <a:rPr lang="es-ES_tradnl" sz="1700" kern="0" spc="17" noProof="0" dirty="0">
                <a:solidFill>
                  <a:srgbClr val="576A78">
                    <a:alpha val="99000"/>
                  </a:srgbClr>
                </a:solidFill>
                <a:latin typeface="Canela Light" pitchFamily="2" charset="77"/>
                <a:ea typeface="Canela" pitchFamily="34" charset="-122"/>
                <a:cs typeface="Canela" pitchFamily="34" charset="-120"/>
              </a:rPr>
              <a:t>11</a:t>
            </a:r>
            <a:endParaRPr lang="es-ES_tradnl" sz="1700" noProof="0" dirty="0"/>
          </a:p>
          <a:p>
            <a:pPr marL="0" indent="0" algn="r">
              <a:lnSpc>
                <a:spcPts val="2138"/>
              </a:lnSpc>
              <a:buNone/>
            </a:pPr>
            <a:r>
              <a:rPr lang="es-ES_tradnl" sz="1700" kern="0" spc="17" noProof="0" dirty="0">
                <a:solidFill>
                  <a:srgbClr val="576A78">
                    <a:alpha val="99000"/>
                  </a:srgbClr>
                </a:solidFill>
                <a:latin typeface="Canela Light" pitchFamily="2" charset="77"/>
                <a:ea typeface="Canela" pitchFamily="34" charset="-122"/>
                <a:cs typeface="Canela" pitchFamily="34" charset="-120"/>
              </a:rPr>
              <a:t>15</a:t>
            </a:r>
            <a:endParaRPr lang="es-ES_tradnl" sz="1700" noProof="0" dirty="0"/>
          </a:p>
          <a:p>
            <a:pPr marL="0" indent="0" algn="r">
              <a:lnSpc>
                <a:spcPts val="2138"/>
              </a:lnSpc>
              <a:buNone/>
            </a:pPr>
            <a:r>
              <a:rPr lang="es-ES_tradnl" sz="1700" kern="0" spc="17" noProof="0" dirty="0">
                <a:solidFill>
                  <a:srgbClr val="576A78">
                    <a:alpha val="99000"/>
                  </a:srgbClr>
                </a:solidFill>
                <a:latin typeface="Canela Light" pitchFamily="2" charset="77"/>
                <a:ea typeface="Canela" pitchFamily="34" charset="-122"/>
                <a:cs typeface="Canela" pitchFamily="34" charset="-120"/>
              </a:rPr>
              <a:t>18</a:t>
            </a:r>
            <a:endParaRPr lang="es-ES_tradnl" sz="1700" noProof="0" dirty="0"/>
          </a:p>
          <a:p>
            <a:pPr marL="0" indent="0" algn="r">
              <a:lnSpc>
                <a:spcPts val="2138"/>
              </a:lnSpc>
              <a:buNone/>
            </a:pPr>
            <a:r>
              <a:rPr lang="es-ES_tradnl" sz="1700" kern="0" spc="17" noProof="0" dirty="0">
                <a:solidFill>
                  <a:srgbClr val="576A78">
                    <a:alpha val="99000"/>
                  </a:srgbClr>
                </a:solidFill>
                <a:latin typeface="Canela Light" pitchFamily="2" charset="77"/>
                <a:ea typeface="Canela" pitchFamily="34" charset="-122"/>
                <a:cs typeface="Canela" pitchFamily="34" charset="-120"/>
              </a:rPr>
              <a:t>28</a:t>
            </a:r>
            <a:endParaRPr lang="es-ES_tradnl" sz="1700" noProof="0" dirty="0"/>
          </a:p>
          <a:p>
            <a:pPr marL="0" indent="0" algn="r">
              <a:lnSpc>
                <a:spcPts val="2138"/>
              </a:lnSpc>
              <a:buNone/>
            </a:pPr>
            <a:r>
              <a:rPr lang="es-ES_tradnl" sz="1700" kern="0" spc="17" noProof="0" dirty="0">
                <a:solidFill>
                  <a:srgbClr val="576A78">
                    <a:alpha val="99000"/>
                  </a:srgbClr>
                </a:solidFill>
                <a:latin typeface="Canela Light" pitchFamily="2" charset="77"/>
                <a:ea typeface="Canela" pitchFamily="34" charset="-122"/>
                <a:cs typeface="Canela" pitchFamily="34" charset="-120"/>
              </a:rPr>
              <a:t>30</a:t>
            </a:r>
            <a:endParaRPr lang="es-ES_tradnl" sz="1700" noProof="0" dirty="0"/>
          </a:p>
          <a:p>
            <a:pPr marL="0" indent="0" algn="r">
              <a:lnSpc>
                <a:spcPts val="2138"/>
              </a:lnSpc>
              <a:buNone/>
            </a:pPr>
            <a:r>
              <a:rPr lang="es-ES_tradnl" sz="1700" kern="0" spc="17" noProof="0" dirty="0">
                <a:solidFill>
                  <a:srgbClr val="576A78">
                    <a:alpha val="99000"/>
                  </a:srgbClr>
                </a:solidFill>
                <a:latin typeface="Canela Light" pitchFamily="2" charset="77"/>
                <a:ea typeface="Canela" pitchFamily="34" charset="-122"/>
                <a:cs typeface="Canela" pitchFamily="34" charset="-120"/>
              </a:rPr>
              <a:t>35</a:t>
            </a:r>
            <a:endParaRPr lang="es-ES_tradnl" sz="1700" noProof="0" dirty="0"/>
          </a:p>
          <a:p>
            <a:pPr marL="0" indent="0" algn="r">
              <a:lnSpc>
                <a:spcPts val="2138"/>
              </a:lnSpc>
              <a:buNone/>
            </a:pPr>
            <a:r>
              <a:rPr lang="es-ES_tradnl" sz="1700" kern="0" spc="17" noProof="0" dirty="0">
                <a:solidFill>
                  <a:srgbClr val="576A78">
                    <a:alpha val="99000"/>
                  </a:srgbClr>
                </a:solidFill>
                <a:latin typeface="Canela Light" pitchFamily="2" charset="77"/>
                <a:ea typeface="Canela" pitchFamily="34" charset="-122"/>
                <a:cs typeface="Canela" pitchFamily="34" charset="-120"/>
              </a:rPr>
              <a:t>40</a:t>
            </a:r>
            <a:endParaRPr lang="es-ES_tradnl" sz="1700" noProof="0" dirty="0"/>
          </a:p>
          <a:p>
            <a:pPr marL="0" indent="0" algn="r">
              <a:lnSpc>
                <a:spcPts val="2138"/>
              </a:lnSpc>
              <a:buNone/>
            </a:pPr>
            <a:r>
              <a:rPr lang="es-ES_tradnl" sz="1700" kern="0" spc="17" noProof="0" dirty="0">
                <a:solidFill>
                  <a:srgbClr val="576A78">
                    <a:alpha val="99000"/>
                  </a:srgbClr>
                </a:solidFill>
                <a:latin typeface="Canela Light" pitchFamily="2" charset="77"/>
                <a:ea typeface="Canela" pitchFamily="34" charset="-122"/>
                <a:cs typeface="Canela" pitchFamily="34" charset="-120"/>
              </a:rPr>
              <a:t>61</a:t>
            </a:r>
            <a:endParaRPr lang="es-ES_tradnl" sz="1700" noProof="0" dirty="0"/>
          </a:p>
          <a:p>
            <a:pPr marL="0" indent="0" algn="r">
              <a:lnSpc>
                <a:spcPts val="2138"/>
              </a:lnSpc>
              <a:buNone/>
            </a:pPr>
            <a:r>
              <a:rPr lang="es-ES_tradnl" sz="1700" kern="0" spc="17" dirty="0">
                <a:solidFill>
                  <a:srgbClr val="576A78">
                    <a:alpha val="99000"/>
                  </a:srgbClr>
                </a:solidFill>
                <a:latin typeface="Canela Light" pitchFamily="2" charset="77"/>
              </a:rPr>
              <a:t>64</a:t>
            </a:r>
            <a:endParaRPr lang="es-ES_tradnl" sz="1700" noProof="0" dirty="0"/>
          </a:p>
          <a:p>
            <a:pPr marL="0" indent="0" algn="r">
              <a:lnSpc>
                <a:spcPts val="2138"/>
              </a:lnSpc>
              <a:buNone/>
            </a:pPr>
            <a:r>
              <a:rPr lang="es-ES_tradnl" sz="1700" kern="0" spc="17" noProof="0" dirty="0">
                <a:solidFill>
                  <a:srgbClr val="576A78">
                    <a:alpha val="99000"/>
                  </a:srgbClr>
                </a:solidFill>
                <a:latin typeface="Canela Light" pitchFamily="2" charset="77"/>
                <a:ea typeface="Canela" pitchFamily="34" charset="-122"/>
                <a:cs typeface="Canela" pitchFamily="34" charset="-120"/>
              </a:rPr>
              <a:t>66</a:t>
            </a:r>
            <a:endParaRPr lang="es-ES_tradnl" sz="1700" noProof="0" dirty="0"/>
          </a:p>
          <a:p>
            <a:pPr marL="0" indent="0" algn="r">
              <a:lnSpc>
                <a:spcPts val="2138"/>
              </a:lnSpc>
              <a:buNone/>
            </a:pPr>
            <a:r>
              <a:rPr lang="es-ES_tradnl" sz="1700" kern="0" spc="17" noProof="0" dirty="0">
                <a:solidFill>
                  <a:srgbClr val="576A78">
                    <a:alpha val="99000"/>
                  </a:srgbClr>
                </a:solidFill>
                <a:latin typeface="Canela Light" pitchFamily="2" charset="77"/>
                <a:ea typeface="Canela" pitchFamily="34" charset="-122"/>
                <a:cs typeface="Canela" pitchFamily="34" charset="-120"/>
              </a:rPr>
              <a:t>72</a:t>
            </a:r>
            <a:endParaRPr lang="es-ES_tradnl" sz="1700" noProof="0" dirty="0"/>
          </a:p>
          <a:p>
            <a:pPr marL="0" indent="0" algn="r">
              <a:lnSpc>
                <a:spcPts val="2138"/>
              </a:lnSpc>
              <a:buNone/>
            </a:pPr>
            <a:r>
              <a:rPr lang="es-ES_tradnl" sz="1700" kern="0" spc="17" noProof="0" dirty="0">
                <a:solidFill>
                  <a:srgbClr val="576A78">
                    <a:alpha val="99000"/>
                  </a:srgbClr>
                </a:solidFill>
                <a:latin typeface="Canela Light" pitchFamily="2" charset="77"/>
                <a:ea typeface="Canela" pitchFamily="34" charset="-122"/>
                <a:cs typeface="Canela" pitchFamily="34" charset="-120"/>
              </a:rPr>
              <a:t>74</a:t>
            </a:r>
            <a:endParaRPr lang="es-ES_tradnl" sz="1700" noProof="0" dirty="0"/>
          </a:p>
        </p:txBody>
      </p:sp>
      <p:sp>
        <p:nvSpPr>
          <p:cNvPr id="3" name="Text 1">
            <a:extLst>
              <a:ext uri="{FF2B5EF4-FFF2-40B4-BE49-F238E27FC236}">
                <a16:creationId xmlns:a16="http://schemas.microsoft.com/office/drawing/2014/main" id="{D426B00D-60D6-868B-FBFF-709C6A4CEB5C}"/>
              </a:ext>
            </a:extLst>
          </p:cNvPr>
          <p:cNvSpPr/>
          <p:nvPr/>
        </p:nvSpPr>
        <p:spPr>
          <a:xfrm>
            <a:off x="285750" y="832465"/>
            <a:ext cx="4972050" cy="3423285"/>
          </a:xfrm>
          <a:prstGeom prst="rect">
            <a:avLst/>
          </a:prstGeom>
          <a:noFill/>
          <a:ln/>
        </p:spPr>
        <p:txBody>
          <a:bodyPr wrap="square" lIns="0" tIns="0" rIns="0" bIns="0" rtlCol="0" anchor="t"/>
          <a:lstStyle/>
          <a:p>
            <a:pPr marL="0" indent="0" algn="l">
              <a:lnSpc>
                <a:spcPts val="2138"/>
              </a:lnSpc>
              <a:buNone/>
            </a:pPr>
            <a:r>
              <a:rPr lang="es-ES_tradnl" sz="1700" kern="0" spc="17" noProof="0" dirty="0">
                <a:solidFill>
                  <a:srgbClr val="BCC7CE">
                    <a:alpha val="99000"/>
                  </a:srgbClr>
                </a:solidFill>
                <a:latin typeface="Canela Light" pitchFamily="2" charset="77"/>
                <a:ea typeface="Canela" pitchFamily="34" charset="-122"/>
                <a:cs typeface="Canela" pitchFamily="34" charset="-120"/>
              </a:rPr>
              <a:t>01. Quiénes somos</a:t>
            </a:r>
            <a:endParaRPr lang="es-ES_tradnl" sz="1700" noProof="0" dirty="0"/>
          </a:p>
          <a:p>
            <a:pPr marL="0" indent="0" algn="l">
              <a:lnSpc>
                <a:spcPts val="2138"/>
              </a:lnSpc>
              <a:buNone/>
            </a:pPr>
            <a:r>
              <a:rPr lang="es-ES_tradnl" sz="1700" kern="0" spc="17" noProof="0" dirty="0">
                <a:solidFill>
                  <a:srgbClr val="BCC7CE">
                    <a:alpha val="99000"/>
                  </a:srgbClr>
                </a:solidFill>
                <a:latin typeface="Canela Light" pitchFamily="2" charset="77"/>
                <a:ea typeface="Canela" pitchFamily="34" charset="-122"/>
                <a:cs typeface="Canela" pitchFamily="34" charset="-120"/>
              </a:rPr>
              <a:t>02. Cultura corporativa</a:t>
            </a:r>
            <a:endParaRPr lang="es-ES_tradnl" sz="1700" noProof="0" dirty="0"/>
          </a:p>
          <a:p>
            <a:pPr marL="0" indent="0" algn="l">
              <a:lnSpc>
                <a:spcPts val="2138"/>
              </a:lnSpc>
              <a:buNone/>
            </a:pPr>
            <a:r>
              <a:rPr lang="es-ES_tradnl" sz="1700" kern="0" spc="17" noProof="0" dirty="0">
                <a:solidFill>
                  <a:srgbClr val="BCC7CE">
                    <a:alpha val="99000"/>
                  </a:srgbClr>
                </a:solidFill>
                <a:latin typeface="Canela Light" pitchFamily="2" charset="77"/>
                <a:ea typeface="Canela" pitchFamily="34" charset="-122"/>
                <a:cs typeface="Canela" pitchFamily="34" charset="-120"/>
              </a:rPr>
              <a:t>03. Compromiso medioambiental</a:t>
            </a:r>
            <a:endParaRPr lang="es-ES_tradnl" sz="1700" noProof="0" dirty="0"/>
          </a:p>
          <a:p>
            <a:pPr marL="0" indent="0" algn="l">
              <a:lnSpc>
                <a:spcPts val="2138"/>
              </a:lnSpc>
              <a:buNone/>
            </a:pPr>
            <a:r>
              <a:rPr lang="es-ES_tradnl" sz="1700" kern="0" spc="17" noProof="0" dirty="0">
                <a:solidFill>
                  <a:srgbClr val="BCC7CE">
                    <a:alpha val="99000"/>
                  </a:srgbClr>
                </a:solidFill>
                <a:latin typeface="Canela Light" pitchFamily="2" charset="77"/>
                <a:ea typeface="Canela" pitchFamily="34" charset="-122"/>
                <a:cs typeface="Canela" pitchFamily="34" charset="-120"/>
              </a:rPr>
              <a:t>04. Ámbito social</a:t>
            </a:r>
            <a:endParaRPr lang="es-ES_tradnl" sz="1700" noProof="0" dirty="0"/>
          </a:p>
          <a:p>
            <a:pPr marL="0" indent="0" algn="l">
              <a:lnSpc>
                <a:spcPts val="2138"/>
              </a:lnSpc>
              <a:buNone/>
            </a:pPr>
            <a:r>
              <a:rPr lang="es-ES_tradnl" sz="1700" kern="0" spc="17" noProof="0" dirty="0">
                <a:solidFill>
                  <a:srgbClr val="BCC7CE">
                    <a:alpha val="99000"/>
                  </a:srgbClr>
                </a:solidFill>
                <a:latin typeface="Canela Light" pitchFamily="2" charset="77"/>
                <a:ea typeface="Canela" pitchFamily="34" charset="-122"/>
                <a:cs typeface="Canela" pitchFamily="34" charset="-120"/>
              </a:rPr>
              <a:t>05. Código ético y cultura de integridad</a:t>
            </a:r>
            <a:endParaRPr lang="es-ES_tradnl" sz="1700" noProof="0" dirty="0"/>
          </a:p>
          <a:p>
            <a:pPr marL="0" indent="0" algn="l">
              <a:lnSpc>
                <a:spcPts val="2138"/>
              </a:lnSpc>
              <a:buNone/>
            </a:pPr>
            <a:r>
              <a:rPr lang="es-ES_tradnl" sz="1700" kern="0" spc="17" noProof="0" dirty="0">
                <a:solidFill>
                  <a:srgbClr val="BCC7CE">
                    <a:alpha val="99000"/>
                  </a:srgbClr>
                </a:solidFill>
                <a:latin typeface="Canela Light" pitchFamily="2" charset="77"/>
                <a:ea typeface="Canela" pitchFamily="34" charset="-122"/>
                <a:cs typeface="Canela" pitchFamily="34" charset="-120"/>
              </a:rPr>
              <a:t>06. Organización y gobernanza</a:t>
            </a:r>
            <a:endParaRPr lang="es-ES_tradnl" sz="1700" noProof="0" dirty="0"/>
          </a:p>
          <a:p>
            <a:pPr marL="0" indent="0" algn="l">
              <a:lnSpc>
                <a:spcPts val="2138"/>
              </a:lnSpc>
              <a:buNone/>
            </a:pPr>
            <a:r>
              <a:rPr lang="es-ES_tradnl" sz="1700" kern="0" spc="17" noProof="0" dirty="0">
                <a:solidFill>
                  <a:srgbClr val="BCC7CE">
                    <a:alpha val="99000"/>
                  </a:srgbClr>
                </a:solidFill>
                <a:latin typeface="Canela Light" pitchFamily="2" charset="77"/>
                <a:ea typeface="Canela" pitchFamily="34" charset="-122"/>
                <a:cs typeface="Canela" pitchFamily="34" charset="-120"/>
              </a:rPr>
              <a:t>07. Sostenibilidad y filosofía de inversión</a:t>
            </a:r>
            <a:endParaRPr lang="es-ES_tradnl" sz="1700" noProof="0" dirty="0"/>
          </a:p>
          <a:p>
            <a:pPr marL="0" indent="0" algn="l">
              <a:lnSpc>
                <a:spcPts val="2138"/>
              </a:lnSpc>
              <a:buNone/>
            </a:pPr>
            <a:r>
              <a:rPr lang="es-ES_tradnl" sz="1700" kern="0" spc="17" noProof="0" dirty="0">
                <a:solidFill>
                  <a:srgbClr val="BCC7CE">
                    <a:alpha val="99000"/>
                  </a:srgbClr>
                </a:solidFill>
                <a:latin typeface="Canela Light" pitchFamily="2" charset="77"/>
                <a:ea typeface="Canela" pitchFamily="34" charset="-122"/>
                <a:cs typeface="Canela" pitchFamily="34" charset="-120"/>
              </a:rPr>
              <a:t>08. </a:t>
            </a:r>
            <a:r>
              <a:rPr lang="es-ES_tradnl" sz="1700" kern="0" spc="17" noProof="0" dirty="0" err="1">
                <a:solidFill>
                  <a:srgbClr val="BCC7CE">
                    <a:alpha val="99000"/>
                  </a:srgbClr>
                </a:solidFill>
                <a:latin typeface="Canela Light" pitchFamily="2" charset="77"/>
                <a:ea typeface="Canela" pitchFamily="34" charset="-122"/>
                <a:cs typeface="Canela" pitchFamily="34" charset="-120"/>
              </a:rPr>
              <a:t>Meaningful</a:t>
            </a:r>
            <a:r>
              <a:rPr lang="es-ES_tradnl" sz="1700" kern="0" spc="17" noProof="0" dirty="0">
                <a:solidFill>
                  <a:srgbClr val="BCC7CE">
                    <a:alpha val="99000"/>
                  </a:srgbClr>
                </a:solidFill>
                <a:latin typeface="Canela Light" pitchFamily="2" charset="77"/>
                <a:ea typeface="Canela" pitchFamily="34" charset="-122"/>
                <a:cs typeface="Canela" pitchFamily="34" charset="-120"/>
              </a:rPr>
              <a:t> </a:t>
            </a:r>
            <a:r>
              <a:rPr lang="es-ES_tradnl" sz="1700" kern="0" spc="17" noProof="0" dirty="0" err="1">
                <a:solidFill>
                  <a:srgbClr val="BCC7CE">
                    <a:alpha val="99000"/>
                  </a:srgbClr>
                </a:solidFill>
                <a:latin typeface="Canela Light" pitchFamily="2" charset="77"/>
                <a:ea typeface="Canela" pitchFamily="34" charset="-122"/>
                <a:cs typeface="Canela" pitchFamily="34" charset="-120"/>
              </a:rPr>
              <a:t>Impact</a:t>
            </a:r>
            <a:r>
              <a:rPr lang="es-ES_tradnl" sz="1700" kern="0" spc="17" noProof="0" dirty="0">
                <a:solidFill>
                  <a:srgbClr val="BCC7CE">
                    <a:alpha val="99000"/>
                  </a:srgbClr>
                </a:solidFill>
                <a:latin typeface="Canela Light" pitchFamily="2" charset="77"/>
                <a:ea typeface="Canela" pitchFamily="34" charset="-122"/>
                <a:cs typeface="Canela" pitchFamily="34" charset="-120"/>
              </a:rPr>
              <a:t> Program</a:t>
            </a:r>
            <a:endParaRPr lang="es-ES_tradnl" sz="1700" noProof="0" dirty="0"/>
          </a:p>
          <a:p>
            <a:pPr marL="0" indent="0" algn="l">
              <a:lnSpc>
                <a:spcPts val="2138"/>
              </a:lnSpc>
              <a:buNone/>
            </a:pPr>
            <a:r>
              <a:rPr lang="es-ES_tradnl" sz="1700" kern="0" spc="17" noProof="0" dirty="0">
                <a:solidFill>
                  <a:srgbClr val="BCC7CE">
                    <a:alpha val="99000"/>
                  </a:srgbClr>
                </a:solidFill>
                <a:latin typeface="Canela Light" pitchFamily="2" charset="77"/>
                <a:ea typeface="Canela" pitchFamily="34" charset="-122"/>
                <a:cs typeface="Canela" pitchFamily="34" charset="-120"/>
              </a:rPr>
              <a:t>09. Certificaciones</a:t>
            </a:r>
            <a:endParaRPr lang="es-ES_tradnl" sz="1700" noProof="0" dirty="0"/>
          </a:p>
          <a:p>
            <a:pPr marL="0" indent="0" algn="l">
              <a:lnSpc>
                <a:spcPts val="2138"/>
              </a:lnSpc>
              <a:buNone/>
            </a:pPr>
            <a:r>
              <a:rPr lang="es-ES_tradnl" sz="1700" kern="0" spc="17" noProof="0" dirty="0">
                <a:solidFill>
                  <a:srgbClr val="BCC7CE">
                    <a:alpha val="99000"/>
                  </a:srgbClr>
                </a:solidFill>
                <a:latin typeface="Canela Light" pitchFamily="2" charset="77"/>
                <a:ea typeface="Canela" pitchFamily="34" charset="-122"/>
                <a:cs typeface="Canela" pitchFamily="34" charset="-120"/>
              </a:rPr>
              <a:t>10. Objetivos de Desarrollo Sostenible</a:t>
            </a:r>
            <a:endParaRPr lang="es-ES_tradnl" sz="1700" noProof="0" dirty="0"/>
          </a:p>
          <a:p>
            <a:pPr marL="0" indent="0" algn="l">
              <a:lnSpc>
                <a:spcPts val="2138"/>
              </a:lnSpc>
              <a:buNone/>
            </a:pPr>
            <a:r>
              <a:rPr lang="es-ES_tradnl" sz="1700" kern="0" spc="17" noProof="0" dirty="0">
                <a:solidFill>
                  <a:srgbClr val="BCC7CE">
                    <a:alpha val="99000"/>
                  </a:srgbClr>
                </a:solidFill>
                <a:latin typeface="Canela Light" pitchFamily="2" charset="77"/>
                <a:ea typeface="Canela" pitchFamily="34" charset="-122"/>
                <a:cs typeface="Canela" pitchFamily="34" charset="-120"/>
              </a:rPr>
              <a:t>11. Logros</a:t>
            </a:r>
            <a:endParaRPr lang="es-ES_tradnl" sz="1700" noProof="0" dirty="0"/>
          </a:p>
          <a:p>
            <a:pPr marL="0" indent="0" algn="l">
              <a:lnSpc>
                <a:spcPts val="2138"/>
              </a:lnSpc>
              <a:buNone/>
            </a:pPr>
            <a:r>
              <a:rPr lang="es-ES_tradnl" sz="1700" kern="0" spc="17" noProof="0" dirty="0">
                <a:solidFill>
                  <a:srgbClr val="BCC7CE">
                    <a:alpha val="99000"/>
                  </a:srgbClr>
                </a:solidFill>
                <a:latin typeface="Canela Light" pitchFamily="2" charset="77"/>
                <a:ea typeface="Canela" pitchFamily="34" charset="-122"/>
                <a:cs typeface="Canela" pitchFamily="34" charset="-120"/>
              </a:rPr>
              <a:t>12. </a:t>
            </a:r>
            <a:r>
              <a:rPr lang="es-ES_tradnl" sz="1700" kern="0" spc="17" noProof="0" dirty="0" err="1">
                <a:solidFill>
                  <a:srgbClr val="BCC7CE">
                    <a:alpha val="99000"/>
                  </a:srgbClr>
                </a:solidFill>
                <a:latin typeface="Canela Light" pitchFamily="2" charset="77"/>
                <a:ea typeface="Canela" pitchFamily="34" charset="-122"/>
                <a:cs typeface="Canela" pitchFamily="34" charset="-120"/>
              </a:rPr>
              <a:t>Disclaimer</a:t>
            </a:r>
            <a:endParaRPr lang="es-ES_tradnl" sz="1700" noProof="0" dirty="0"/>
          </a:p>
          <a:p>
            <a:pPr marL="0" indent="0" algn="l">
              <a:lnSpc>
                <a:spcPts val="2138"/>
              </a:lnSpc>
              <a:buNone/>
            </a:pPr>
            <a:r>
              <a:rPr lang="es-ES_tradnl" sz="1700" kern="0" spc="17" noProof="0" dirty="0">
                <a:solidFill>
                  <a:srgbClr val="BCC7CE">
                    <a:alpha val="99000"/>
                  </a:srgbClr>
                </a:solidFill>
                <a:latin typeface="Canela Light" pitchFamily="2" charset="77"/>
                <a:ea typeface="Canela" pitchFamily="34" charset="-122"/>
                <a:cs typeface="Canela" pitchFamily="34" charset="-120"/>
              </a:rPr>
              <a:t>13. Conclusiones y estrategia de evolución</a:t>
            </a:r>
            <a:endParaRPr lang="es-ES_tradnl" sz="1700" noProof="0" dirty="0"/>
          </a:p>
        </p:txBody>
      </p:sp>
      <p:sp>
        <p:nvSpPr>
          <p:cNvPr id="4" name="Text 2">
            <a:extLst>
              <a:ext uri="{FF2B5EF4-FFF2-40B4-BE49-F238E27FC236}">
                <a16:creationId xmlns:a16="http://schemas.microsoft.com/office/drawing/2014/main" id="{1316229C-EC94-D4AA-84C7-49A2B5AFCE81}"/>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BCC7CE">
                    <a:alpha val="99000"/>
                  </a:srgbClr>
                </a:solidFill>
                <a:latin typeface="Bw Gradual" pitchFamily="34" charset="0"/>
                <a:ea typeface="Bw Gradual" pitchFamily="34" charset="-122"/>
                <a:cs typeface="Bw Gradual" pitchFamily="34" charset="-120"/>
              </a:rPr>
              <a:t>INFORME SOSTENIBILIDAD 2025</a:t>
            </a:r>
            <a:endParaRPr lang="es-ES_tradnl" sz="570" noProof="0"/>
          </a:p>
        </p:txBody>
      </p:sp>
      <p:sp>
        <p:nvSpPr>
          <p:cNvPr id="6" name="Text 4">
            <a:extLst>
              <a:ext uri="{FF2B5EF4-FFF2-40B4-BE49-F238E27FC236}">
                <a16:creationId xmlns:a16="http://schemas.microsoft.com/office/drawing/2014/main" id="{6C656FAE-E5D6-7E0A-8226-F76647BE5329}"/>
              </a:ext>
            </a:extLst>
          </p:cNvPr>
          <p:cNvSpPr/>
          <p:nvPr/>
        </p:nvSpPr>
        <p:spPr>
          <a:xfrm>
            <a:off x="285750" y="4943475"/>
            <a:ext cx="100013" cy="57150"/>
          </a:xfrm>
          <a:prstGeom prst="rect">
            <a:avLst/>
          </a:prstGeom>
          <a:noFill/>
          <a:ln/>
        </p:spPr>
        <p:txBody>
          <a:bodyPr wrap="square" lIns="0" tIns="0" rIns="0" bIns="0" rtlCol="0" anchor="ctr"/>
          <a:lstStyle/>
          <a:p>
            <a:pPr marL="0" indent="0" algn="ctr">
              <a:lnSpc>
                <a:spcPts val="684"/>
              </a:lnSpc>
              <a:buNone/>
            </a:pPr>
            <a:r>
              <a:rPr lang="es-ES_tradnl" sz="570" kern="0" spc="11" noProof="0">
                <a:solidFill>
                  <a:srgbClr val="BCC7CE">
                    <a:alpha val="99000"/>
                  </a:srgbClr>
                </a:solidFill>
                <a:latin typeface="Bw Gradual" pitchFamily="34" charset="0"/>
                <a:ea typeface="Bw Gradual" pitchFamily="34" charset="-122"/>
                <a:cs typeface="Bw Gradual" pitchFamily="34" charset="-120"/>
              </a:rPr>
              <a:t>02</a:t>
            </a:r>
            <a:endParaRPr lang="es-ES_tradnl" sz="570" noProof="0"/>
          </a:p>
        </p:txBody>
      </p:sp>
      <p:pic>
        <p:nvPicPr>
          <p:cNvPr id="8" name="Imagen 7">
            <a:extLst>
              <a:ext uri="{FF2B5EF4-FFF2-40B4-BE49-F238E27FC236}">
                <a16:creationId xmlns:a16="http://schemas.microsoft.com/office/drawing/2014/main" id="{6047FE7C-29EE-4BBB-C071-4CDB905FAD91}"/>
              </a:ext>
            </a:extLst>
          </p:cNvPr>
          <p:cNvPicPr>
            <a:picLocks noChangeAspect="1"/>
          </p:cNvPicPr>
          <p:nvPr/>
        </p:nvPicPr>
        <p:blipFill rotWithShape="1">
          <a:blip r:embed="rId3"/>
          <a:srcRect b="32426"/>
          <a:stretch/>
        </p:blipFill>
        <p:spPr>
          <a:xfrm>
            <a:off x="999760" y="4915941"/>
            <a:ext cx="424228" cy="89713"/>
          </a:xfrm>
          <a:prstGeom prst="rect">
            <a:avLst/>
          </a:prstGeom>
        </p:spPr>
      </p:pic>
    </p:spTree>
    <p:extLst>
      <p:ext uri="{BB962C8B-B14F-4D97-AF65-F5344CB8AC3E}">
        <p14:creationId xmlns:p14="http://schemas.microsoft.com/office/powerpoint/2010/main" val="14397004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3E5E8"/>
        </a:solidFill>
        <a:effectLst/>
      </p:bgPr>
    </p:bg>
    <p:spTree>
      <p:nvGrpSpPr>
        <p:cNvPr id="1" name="">
          <a:extLst>
            <a:ext uri="{FF2B5EF4-FFF2-40B4-BE49-F238E27FC236}">
              <a16:creationId xmlns:a16="http://schemas.microsoft.com/office/drawing/2014/main" id="{A2270FEF-9AB3-6387-5E10-5AF79F333C62}"/>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372607DA-10A3-C96C-BAF7-C23B8CA3A350}"/>
              </a:ext>
            </a:extLst>
          </p:cNvPr>
          <p:cNvSpPr/>
          <p:nvPr/>
        </p:nvSpPr>
        <p:spPr>
          <a:xfrm>
            <a:off x="1738313" y="142875"/>
            <a:ext cx="1366838"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MENSAJE DE ALEJANDRO ALCARAZ </a:t>
            </a:r>
            <a:endParaRPr lang="es-ES_tradnl" sz="570" noProof="0"/>
          </a:p>
        </p:txBody>
      </p:sp>
      <p:sp>
        <p:nvSpPr>
          <p:cNvPr id="3" name="Text 1">
            <a:extLst>
              <a:ext uri="{FF2B5EF4-FFF2-40B4-BE49-F238E27FC236}">
                <a16:creationId xmlns:a16="http://schemas.microsoft.com/office/drawing/2014/main" id="{B0DE9A0C-CDE3-8DF5-EEB2-DAAC695ED7AD}"/>
              </a:ext>
            </a:extLst>
          </p:cNvPr>
          <p:cNvSpPr/>
          <p:nvPr/>
        </p:nvSpPr>
        <p:spPr>
          <a:xfrm>
            <a:off x="285751" y="1395413"/>
            <a:ext cx="4095750" cy="2676525"/>
          </a:xfrm>
          <a:prstGeom prst="rect">
            <a:avLst/>
          </a:prstGeom>
          <a:noFill/>
          <a:ln/>
        </p:spPr>
        <p:txBody>
          <a:bodyPr wrap="square" lIns="0" tIns="0" rIns="0" bIns="0" rtlCol="0" anchor="t"/>
          <a:lstStyle/>
          <a:p>
            <a:pPr marL="0" indent="0" algn="l">
              <a:buNone/>
            </a:pPr>
            <a:r>
              <a:rPr lang="es-ES_tradnl" sz="900" noProof="0">
                <a:solidFill>
                  <a:srgbClr val="132034">
                    <a:alpha val="99000"/>
                  </a:srgbClr>
                </a:solidFill>
                <a:latin typeface="Bw Gradual" pitchFamily="34" charset="0"/>
                <a:ea typeface="Bw Gradual" pitchFamily="34" charset="-122"/>
                <a:cs typeface="Bw Gradual" pitchFamily="34" charset="-120"/>
              </a:rPr>
              <a:t>2025 ha sido un año de consolidación para Crandon. En un entorno exigente, hemos reforzado nuestra identidad basada en la disciplina, capacidad de adaptación y criterio en la </a:t>
            </a:r>
            <a:r>
              <a:rPr lang="es-ES_tradnl" sz="900" spc="30" noProof="0">
                <a:solidFill>
                  <a:srgbClr val="132034">
                    <a:alpha val="99000"/>
                  </a:srgbClr>
                </a:solidFill>
                <a:latin typeface="Bw Gradual" pitchFamily="34" charset="0"/>
                <a:ea typeface="Bw Gradual" pitchFamily="34" charset="-122"/>
                <a:cs typeface="Bw Gradual" pitchFamily="34" charset="-120"/>
              </a:rPr>
              <a:t>toma</a:t>
            </a:r>
            <a:r>
              <a:rPr lang="es-ES_tradnl" sz="900" noProof="0">
                <a:solidFill>
                  <a:srgbClr val="132034">
                    <a:alpha val="99000"/>
                  </a:srgbClr>
                </a:solidFill>
                <a:latin typeface="Bw Gradual" pitchFamily="34" charset="0"/>
                <a:ea typeface="Bw Gradual" pitchFamily="34" charset="-122"/>
                <a:cs typeface="Bw Gradual" pitchFamily="34" charset="-120"/>
              </a:rPr>
              <a:t> de decisiones. Hemos reforzado nuestra estructura y modelo operativo para seguir avanzando hacia una entidad madura, institucional y preparada para crecer con consistencia.</a:t>
            </a:r>
          </a:p>
          <a:p>
            <a:pPr marL="0" indent="0" algn="l">
              <a:buNone/>
            </a:pPr>
            <a:r>
              <a:rPr lang="es-ES_tradnl" sz="900" noProof="0">
                <a:solidFill>
                  <a:srgbClr val="132034">
                    <a:alpha val="99000"/>
                  </a:srgbClr>
                </a:solidFill>
                <a:latin typeface="Bw Gradual" pitchFamily="34" charset="0"/>
                <a:ea typeface="Bw Gradual" pitchFamily="34" charset="-122"/>
                <a:cs typeface="Bw Gradual" pitchFamily="34" charset="-120"/>
              </a:rPr>
              <a:t> </a:t>
            </a:r>
          </a:p>
          <a:p>
            <a:pPr marL="0" indent="0" algn="l">
              <a:buNone/>
            </a:pPr>
            <a:r>
              <a:rPr lang="es-ES_tradnl" sz="900" noProof="0">
                <a:solidFill>
                  <a:srgbClr val="132034">
                    <a:alpha val="99000"/>
                  </a:srgbClr>
                </a:solidFill>
                <a:latin typeface="Bw Gradual" pitchFamily="34" charset="0"/>
                <a:ea typeface="Bw Gradual" pitchFamily="34" charset="-122"/>
                <a:cs typeface="Bw Gradual" pitchFamily="34" charset="-120"/>
              </a:rPr>
              <a:t>El año 2025 se ha desarrollado más allá del negocio, enfocándonos en la forma en que entendemos la responsabilidad empresarial. Creemos que la sostenibilidad de la firma depende de la calidad de nuestras decisiones, del rigor con el que gestionamos el riesgo, de la solidez de nuestro equipo y de la confianza que construimos con inversores, clientes, empleados y colaboradores.</a:t>
            </a:r>
          </a:p>
          <a:p>
            <a:pPr marL="0" indent="0" algn="l">
              <a:buNone/>
            </a:pPr>
            <a:r>
              <a:rPr lang="es-ES_tradnl" sz="900" noProof="0">
                <a:solidFill>
                  <a:srgbClr val="132034">
                    <a:alpha val="99000"/>
                  </a:srgbClr>
                </a:solidFill>
                <a:latin typeface="Bw Gradual" pitchFamily="34" charset="0"/>
                <a:ea typeface="Bw Gradual" pitchFamily="34" charset="-122"/>
                <a:cs typeface="Bw Gradual" pitchFamily="34" charset="-120"/>
              </a:rPr>
              <a:t> </a:t>
            </a:r>
          </a:p>
          <a:p>
            <a:pPr marL="0" indent="0" algn="l">
              <a:buNone/>
            </a:pPr>
            <a:r>
              <a:rPr lang="es-ES_tradnl" sz="900" noProof="0">
                <a:solidFill>
                  <a:srgbClr val="132034">
                    <a:alpha val="99000"/>
                  </a:srgbClr>
                </a:solidFill>
                <a:latin typeface="Bw Gradual" pitchFamily="34" charset="0"/>
                <a:ea typeface="Bw Gradual" pitchFamily="34" charset="-122"/>
                <a:cs typeface="Bw Gradual" pitchFamily="34" charset="-120"/>
              </a:rPr>
              <a:t>Este informe refleja esa manera de entender Crandon. En él se recogen los avances realizados en gobernanza, cultura, desarrollo del talento, seguridad de la información, calidad y estructuración de nuestro enfoque en sostenibilidad y ESG, así como una breve explicación de la evolución de nuestra actividad. Este documento es una expresión fiel de cómo trabajamos y de la dirección en la que seguiremos avanzando. </a:t>
            </a:r>
            <a:endParaRPr lang="es-ES_tradnl" sz="900" noProof="0"/>
          </a:p>
        </p:txBody>
      </p:sp>
      <p:sp>
        <p:nvSpPr>
          <p:cNvPr id="4" name="Text 2">
            <a:extLst>
              <a:ext uri="{FF2B5EF4-FFF2-40B4-BE49-F238E27FC236}">
                <a16:creationId xmlns:a16="http://schemas.microsoft.com/office/drawing/2014/main" id="{01FB60AF-5BF8-33A7-0698-66F317E26267}"/>
              </a:ext>
            </a:extLst>
          </p:cNvPr>
          <p:cNvSpPr/>
          <p:nvPr/>
        </p:nvSpPr>
        <p:spPr>
          <a:xfrm>
            <a:off x="2754314" y="4775537"/>
            <a:ext cx="1627187" cy="66675"/>
          </a:xfrm>
          <a:prstGeom prst="rect">
            <a:avLst/>
          </a:prstGeom>
          <a:noFill/>
          <a:ln/>
        </p:spPr>
        <p:txBody>
          <a:bodyPr wrap="square" lIns="0" tIns="0" rIns="0" bIns="0" rtlCol="0" anchor="t"/>
          <a:lstStyle/>
          <a:p>
            <a:pPr marL="0" indent="0" algn="ctr">
              <a:lnSpc>
                <a:spcPts val="684"/>
              </a:lnSpc>
              <a:buNone/>
            </a:pPr>
            <a:r>
              <a:rPr lang="es-ES_tradnl" sz="600" noProof="0">
                <a:solidFill>
                  <a:srgbClr val="576A78">
                    <a:alpha val="99000"/>
                  </a:srgbClr>
                </a:solidFill>
                <a:latin typeface="Bw Gradual" pitchFamily="34" charset="0"/>
                <a:ea typeface="Bw Gradual" pitchFamily="34" charset="-122"/>
                <a:cs typeface="Bw Gradual" pitchFamily="34" charset="-120"/>
              </a:rPr>
              <a:t>Alejandro Alcaraz</a:t>
            </a:r>
            <a:r>
              <a:rPr lang="es-ES_tradnl" sz="600">
                <a:solidFill>
                  <a:srgbClr val="576A78">
                    <a:alpha val="99000"/>
                  </a:srgbClr>
                </a:solidFill>
                <a:latin typeface="Bw Gradual" pitchFamily="34" charset="0"/>
                <a:ea typeface="Bw Gradual" pitchFamily="34" charset="-122"/>
                <a:cs typeface="Bw Gradual" pitchFamily="34" charset="-120"/>
              </a:rPr>
              <a:t> - </a:t>
            </a:r>
            <a:r>
              <a:rPr lang="es-ES_tradnl" sz="600" noProof="0" err="1">
                <a:solidFill>
                  <a:srgbClr val="576A78">
                    <a:alpha val="99000"/>
                  </a:srgbClr>
                </a:solidFill>
                <a:latin typeface="Bw Gradual" pitchFamily="34" charset="0"/>
                <a:ea typeface="Bw Gradual" pitchFamily="34" charset="-122"/>
                <a:cs typeface="Bw Gradual" pitchFamily="34" charset="-120"/>
              </a:rPr>
              <a:t>Chairman</a:t>
            </a:r>
            <a:endParaRPr lang="es-ES_tradnl" sz="600" noProof="0"/>
          </a:p>
        </p:txBody>
      </p:sp>
      <p:sp>
        <p:nvSpPr>
          <p:cNvPr id="6" name="Text 4">
            <a:extLst>
              <a:ext uri="{FF2B5EF4-FFF2-40B4-BE49-F238E27FC236}">
                <a16:creationId xmlns:a16="http://schemas.microsoft.com/office/drawing/2014/main" id="{39B6561B-65DC-8684-8CC8-81C666B1509C}"/>
              </a:ext>
            </a:extLst>
          </p:cNvPr>
          <p:cNvSpPr/>
          <p:nvPr/>
        </p:nvSpPr>
        <p:spPr>
          <a:xfrm>
            <a:off x="285750" y="4943475"/>
            <a:ext cx="100013" cy="57150"/>
          </a:xfrm>
          <a:prstGeom prst="rect">
            <a:avLst/>
          </a:prstGeom>
          <a:noFill/>
          <a:ln/>
        </p:spPr>
        <p:txBody>
          <a:bodyPr wrap="square" lIns="0" tIns="0" rIns="0" bIns="0" rtlCol="0" anchor="ctr"/>
          <a:lstStyle/>
          <a:p>
            <a:pPr marL="0" indent="0" algn="ctr">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03</a:t>
            </a:r>
            <a:endParaRPr lang="es-ES_tradnl" sz="570" noProof="0"/>
          </a:p>
        </p:txBody>
      </p:sp>
      <p:sp>
        <p:nvSpPr>
          <p:cNvPr id="7" name="Shape 5">
            <a:extLst>
              <a:ext uri="{FF2B5EF4-FFF2-40B4-BE49-F238E27FC236}">
                <a16:creationId xmlns:a16="http://schemas.microsoft.com/office/drawing/2014/main" id="{27E37B08-992F-D353-A9D5-6740FC4F2B03}"/>
              </a:ext>
            </a:extLst>
          </p:cNvPr>
          <p:cNvSpPr/>
          <p:nvPr/>
        </p:nvSpPr>
        <p:spPr>
          <a:xfrm>
            <a:off x="2028825" y="4062412"/>
            <a:ext cx="1504950" cy="742950"/>
          </a:xfrm>
          <a:prstGeom prst="rect">
            <a:avLst/>
          </a:prstGeom>
          <a:noFill/>
          <a:ln/>
        </p:spPr>
        <p:txBody>
          <a:bodyPr/>
          <a:lstStyle/>
          <a:p>
            <a:endParaRPr lang="es-ES_tradnl" noProof="0"/>
          </a:p>
        </p:txBody>
      </p:sp>
      <p:pic>
        <p:nvPicPr>
          <p:cNvPr id="8" name="Image 0" descr="preencoded.png">
            <a:extLst>
              <a:ext uri="{FF2B5EF4-FFF2-40B4-BE49-F238E27FC236}">
                <a16:creationId xmlns:a16="http://schemas.microsoft.com/office/drawing/2014/main" id="{627D003F-9614-E4BF-6C08-F62883991108}"/>
              </a:ext>
            </a:extLst>
          </p:cNvPr>
          <p:cNvPicPr>
            <a:picLocks noChangeAspect="1"/>
          </p:cNvPicPr>
          <p:nvPr/>
        </p:nvPicPr>
        <p:blipFill>
          <a:blip r:embed="rId3"/>
          <a:srcRect/>
          <a:stretch/>
        </p:blipFill>
        <p:spPr>
          <a:xfrm>
            <a:off x="2876551" y="4071938"/>
            <a:ext cx="1504950" cy="726400"/>
          </a:xfrm>
          <a:prstGeom prst="rect">
            <a:avLst/>
          </a:prstGeom>
        </p:spPr>
      </p:pic>
      <p:sp>
        <p:nvSpPr>
          <p:cNvPr id="16" name="Text 2">
            <a:extLst>
              <a:ext uri="{FF2B5EF4-FFF2-40B4-BE49-F238E27FC236}">
                <a16:creationId xmlns:a16="http://schemas.microsoft.com/office/drawing/2014/main" id="{61F0C7CC-324F-39ED-52BF-4EEA21D68BD5}"/>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pic>
        <p:nvPicPr>
          <p:cNvPr id="10" name="Imagen 9">
            <a:extLst>
              <a:ext uri="{FF2B5EF4-FFF2-40B4-BE49-F238E27FC236}">
                <a16:creationId xmlns:a16="http://schemas.microsoft.com/office/drawing/2014/main" id="{6D2C5AB7-FB6E-29A1-9A53-9B6F87AF1B21}"/>
              </a:ext>
            </a:extLst>
          </p:cNvPr>
          <p:cNvPicPr>
            <a:picLocks noChangeAspect="1"/>
          </p:cNvPicPr>
          <p:nvPr/>
        </p:nvPicPr>
        <p:blipFill rotWithShape="1">
          <a:blip r:embed="rId4"/>
          <a:srcRect b="35978"/>
          <a:stretch/>
        </p:blipFill>
        <p:spPr>
          <a:xfrm>
            <a:off x="1002324" y="4915627"/>
            <a:ext cx="424228" cy="84998"/>
          </a:xfrm>
          <a:prstGeom prst="rect">
            <a:avLst/>
          </a:prstGeom>
        </p:spPr>
      </p:pic>
    </p:spTree>
    <p:extLst>
      <p:ext uri="{BB962C8B-B14F-4D97-AF65-F5344CB8AC3E}">
        <p14:creationId xmlns:p14="http://schemas.microsoft.com/office/powerpoint/2010/main" val="35170203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132034"/>
        </a:solidFill>
        <a:effectLst/>
      </p:bgPr>
    </p:bg>
    <p:spTree>
      <p:nvGrpSpPr>
        <p:cNvPr id="1" name=""/>
        <p:cNvGrpSpPr/>
        <p:nvPr/>
      </p:nvGrpSpPr>
      <p:grpSpPr>
        <a:xfrm>
          <a:off x="0" y="0"/>
          <a:ext cx="0" cy="0"/>
          <a:chOff x="0" y="0"/>
          <a:chExt cx="0" cy="0"/>
        </a:xfrm>
      </p:grpSpPr>
      <p:sp>
        <p:nvSpPr>
          <p:cNvPr id="3" name="Text 1"/>
          <p:cNvSpPr/>
          <p:nvPr/>
        </p:nvSpPr>
        <p:spPr>
          <a:xfrm>
            <a:off x="4643438" y="2571750"/>
            <a:ext cx="4214813" cy="333375"/>
          </a:xfrm>
          <a:prstGeom prst="rect">
            <a:avLst/>
          </a:prstGeom>
          <a:noFill/>
          <a:ln/>
        </p:spPr>
        <p:txBody>
          <a:bodyPr wrap="square" lIns="0" tIns="0" rIns="0" bIns="0" rtlCol="0" anchor="t"/>
          <a:lstStyle/>
          <a:p>
            <a:pPr marL="0" indent="0" algn="l">
              <a:lnSpc>
                <a:spcPts val="3533"/>
              </a:lnSpc>
              <a:buNone/>
            </a:pPr>
            <a:r>
              <a:rPr lang="es-ES_tradnl" sz="3420" kern="0" spc="68" noProof="0">
                <a:solidFill>
                  <a:srgbClr val="BCC7CE">
                    <a:alpha val="99000"/>
                  </a:srgbClr>
                </a:solidFill>
                <a:latin typeface="Canela Light" pitchFamily="2" charset="77"/>
                <a:ea typeface="Canela" pitchFamily="34" charset="-122"/>
                <a:cs typeface="Canela" pitchFamily="34" charset="-120"/>
              </a:rPr>
              <a:t>Quiénes somos</a:t>
            </a:r>
            <a:endParaRPr lang="es-ES_tradnl" sz="3420" noProof="0"/>
          </a:p>
        </p:txBody>
      </p:sp>
      <p:sp>
        <p:nvSpPr>
          <p:cNvPr id="4" name="Text 2"/>
          <p:cNvSpPr/>
          <p:nvPr/>
        </p:nvSpPr>
        <p:spPr>
          <a:xfrm>
            <a:off x="290513" y="2571750"/>
            <a:ext cx="4357688" cy="333375"/>
          </a:xfrm>
          <a:prstGeom prst="rect">
            <a:avLst/>
          </a:prstGeom>
          <a:noFill/>
          <a:ln/>
        </p:spPr>
        <p:txBody>
          <a:bodyPr wrap="square" lIns="0" tIns="0" rIns="0" bIns="0" rtlCol="0" anchor="t"/>
          <a:lstStyle/>
          <a:p>
            <a:pPr marL="0" indent="0" algn="l">
              <a:lnSpc>
                <a:spcPts val="3533"/>
              </a:lnSpc>
              <a:buNone/>
            </a:pPr>
            <a:r>
              <a:rPr lang="es-ES_tradnl" sz="3420" kern="0" spc="68" noProof="0">
                <a:solidFill>
                  <a:srgbClr val="BCC7CE">
                    <a:alpha val="99000"/>
                  </a:srgbClr>
                </a:solidFill>
                <a:latin typeface="Canela Light" pitchFamily="2" charset="77"/>
                <a:ea typeface="Canela" pitchFamily="34" charset="-122"/>
                <a:cs typeface="Canela" pitchFamily="34" charset="-120"/>
              </a:rPr>
              <a:t>01</a:t>
            </a:r>
            <a:endParaRPr lang="es-ES_tradnl" sz="3420" noProof="0"/>
          </a:p>
        </p:txBody>
      </p:sp>
      <p:sp>
        <p:nvSpPr>
          <p:cNvPr id="6" name="Text 4"/>
          <p:cNvSpPr/>
          <p:nvPr/>
        </p:nvSpPr>
        <p:spPr>
          <a:xfrm>
            <a:off x="285750" y="4943475"/>
            <a:ext cx="100013" cy="57150"/>
          </a:xfrm>
          <a:prstGeom prst="rect">
            <a:avLst/>
          </a:prstGeom>
          <a:noFill/>
          <a:ln/>
        </p:spPr>
        <p:txBody>
          <a:bodyPr wrap="square" lIns="0" tIns="0" rIns="0" bIns="0" rtlCol="0" anchor="ctr"/>
          <a:lstStyle/>
          <a:p>
            <a:pPr marL="0" indent="0" algn="ctr">
              <a:lnSpc>
                <a:spcPts val="684"/>
              </a:lnSpc>
              <a:buNone/>
            </a:pPr>
            <a:r>
              <a:rPr lang="es-ES_tradnl" sz="570" kern="0" spc="11" noProof="0">
                <a:solidFill>
                  <a:srgbClr val="BCC7CE">
                    <a:alpha val="99000"/>
                  </a:srgbClr>
                </a:solidFill>
                <a:latin typeface="Bw Gradual" pitchFamily="34" charset="0"/>
                <a:ea typeface="Bw Gradual" pitchFamily="34" charset="-122"/>
                <a:cs typeface="Bw Gradual" pitchFamily="34" charset="-120"/>
              </a:rPr>
              <a:t>04</a:t>
            </a:r>
            <a:endParaRPr lang="es-ES_tradnl" sz="570" noProof="0"/>
          </a:p>
        </p:txBody>
      </p:sp>
      <p:sp>
        <p:nvSpPr>
          <p:cNvPr id="8" name="Text 2">
            <a:extLst>
              <a:ext uri="{FF2B5EF4-FFF2-40B4-BE49-F238E27FC236}">
                <a16:creationId xmlns:a16="http://schemas.microsoft.com/office/drawing/2014/main" id="{4F68EF7E-15B1-BEB0-7904-605B357FF7DC}"/>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BCC7CE">
                    <a:alpha val="99000"/>
                  </a:srgbClr>
                </a:solidFill>
                <a:latin typeface="Bw Gradual" pitchFamily="34" charset="0"/>
                <a:ea typeface="Bw Gradual" pitchFamily="34" charset="-122"/>
                <a:cs typeface="Bw Gradual" pitchFamily="34" charset="-120"/>
              </a:rPr>
              <a:t>INFORME SOSTENIBILIDAD 2025</a:t>
            </a:r>
            <a:endParaRPr lang="es-ES_tradnl" sz="570" noProof="0"/>
          </a:p>
        </p:txBody>
      </p:sp>
      <p:pic>
        <p:nvPicPr>
          <p:cNvPr id="2" name="Imagen 1">
            <a:extLst>
              <a:ext uri="{FF2B5EF4-FFF2-40B4-BE49-F238E27FC236}">
                <a16:creationId xmlns:a16="http://schemas.microsoft.com/office/drawing/2014/main" id="{0887F8AA-E470-991F-5083-688A746D477A}"/>
              </a:ext>
            </a:extLst>
          </p:cNvPr>
          <p:cNvPicPr>
            <a:picLocks noChangeAspect="1"/>
          </p:cNvPicPr>
          <p:nvPr/>
        </p:nvPicPr>
        <p:blipFill rotWithShape="1">
          <a:blip r:embed="rId3"/>
          <a:srcRect b="32426"/>
          <a:stretch/>
        </p:blipFill>
        <p:spPr>
          <a:xfrm>
            <a:off x="999760" y="4915941"/>
            <a:ext cx="424228" cy="89713"/>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E3E5E8"/>
        </a:solidFill>
        <a:effectLst/>
      </p:bgPr>
    </p:bg>
    <p:spTree>
      <p:nvGrpSpPr>
        <p:cNvPr id="1" name=""/>
        <p:cNvGrpSpPr/>
        <p:nvPr/>
      </p:nvGrpSpPr>
      <p:grpSpPr>
        <a:xfrm>
          <a:off x="0" y="0"/>
          <a:ext cx="0" cy="0"/>
          <a:chOff x="0" y="0"/>
          <a:chExt cx="0" cy="0"/>
        </a:xfrm>
      </p:grpSpPr>
      <p:sp>
        <p:nvSpPr>
          <p:cNvPr id="3" name="Text 1"/>
          <p:cNvSpPr/>
          <p:nvPr/>
        </p:nvSpPr>
        <p:spPr>
          <a:xfrm>
            <a:off x="285750" y="4943475"/>
            <a:ext cx="100013" cy="57150"/>
          </a:xfrm>
          <a:prstGeom prst="rect">
            <a:avLst/>
          </a:prstGeom>
          <a:noFill/>
          <a:ln/>
        </p:spPr>
        <p:txBody>
          <a:bodyPr wrap="square" lIns="0" tIns="0" rIns="0" bIns="0" rtlCol="0" anchor="ctr"/>
          <a:lstStyle/>
          <a:p>
            <a:pPr marL="0" indent="0" algn="ctr">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05</a:t>
            </a:r>
            <a:endParaRPr lang="es-ES_tradnl" sz="570" noProof="0"/>
          </a:p>
        </p:txBody>
      </p:sp>
      <p:sp>
        <p:nvSpPr>
          <p:cNvPr id="4" name="Text 2"/>
          <p:cNvSpPr/>
          <p:nvPr/>
        </p:nvSpPr>
        <p:spPr>
          <a:xfrm>
            <a:off x="285750" y="481012"/>
            <a:ext cx="3128963" cy="819150"/>
          </a:xfrm>
          <a:prstGeom prst="rect">
            <a:avLst/>
          </a:prstGeom>
          <a:noFill/>
          <a:ln/>
        </p:spPr>
        <p:txBody>
          <a:bodyPr wrap="square" lIns="0" tIns="0" rIns="0" bIns="0" rtlCol="0" anchor="t"/>
          <a:lstStyle/>
          <a:p>
            <a:pPr marL="0" indent="0" algn="l">
              <a:lnSpc>
                <a:spcPts val="3078"/>
              </a:lnSpc>
              <a:buNone/>
            </a:pPr>
            <a:r>
              <a:rPr lang="es-ES_tradnl" sz="2800" noProof="0">
                <a:solidFill>
                  <a:srgbClr val="132034">
                    <a:alpha val="99000"/>
                  </a:srgbClr>
                </a:solidFill>
                <a:latin typeface="Canela Light" pitchFamily="2" charset="77"/>
                <a:ea typeface="Canela" pitchFamily="34" charset="-122"/>
                <a:cs typeface="Canela" pitchFamily="34" charset="-120"/>
              </a:rPr>
              <a:t>Mensajes de Núria </a:t>
            </a:r>
            <a:r>
              <a:rPr lang="es-ES_tradnl" sz="2800" noProof="0" err="1">
                <a:solidFill>
                  <a:srgbClr val="132034">
                    <a:alpha val="99000"/>
                  </a:srgbClr>
                </a:solidFill>
                <a:latin typeface="Canela Light" pitchFamily="2" charset="77"/>
                <a:ea typeface="Canela" pitchFamily="34" charset="-122"/>
                <a:cs typeface="Canela" pitchFamily="34" charset="-120"/>
              </a:rPr>
              <a:t>Tutusaus</a:t>
            </a:r>
            <a:r>
              <a:rPr lang="es-ES_tradnl" sz="2800" noProof="0">
                <a:solidFill>
                  <a:srgbClr val="132034">
                    <a:alpha val="99000"/>
                  </a:srgbClr>
                </a:solidFill>
                <a:latin typeface="Canela Light" pitchFamily="2" charset="77"/>
                <a:ea typeface="Canela" pitchFamily="34" charset="-122"/>
                <a:cs typeface="Canela" pitchFamily="34" charset="-120"/>
              </a:rPr>
              <a:t> y Martí Sarri</a:t>
            </a:r>
            <a:endParaRPr lang="es-ES_tradnl" sz="2800" noProof="0"/>
          </a:p>
        </p:txBody>
      </p:sp>
      <p:sp>
        <p:nvSpPr>
          <p:cNvPr id="5" name="Text 3"/>
          <p:cNvSpPr/>
          <p:nvPr/>
        </p:nvSpPr>
        <p:spPr>
          <a:xfrm>
            <a:off x="1738313" y="142875"/>
            <a:ext cx="728663"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1. QUIÉNES SOMOS</a:t>
            </a:r>
            <a:endParaRPr lang="es-ES_tradnl" sz="570" noProof="0"/>
          </a:p>
        </p:txBody>
      </p:sp>
      <p:sp>
        <p:nvSpPr>
          <p:cNvPr id="8" name="Text 6"/>
          <p:cNvSpPr/>
          <p:nvPr/>
        </p:nvSpPr>
        <p:spPr>
          <a:xfrm>
            <a:off x="404813" y="3967163"/>
            <a:ext cx="2038350" cy="290513"/>
          </a:xfrm>
          <a:prstGeom prst="rect">
            <a:avLst/>
          </a:prstGeom>
          <a:noFill/>
          <a:ln/>
        </p:spPr>
        <p:txBody>
          <a:bodyPr wrap="square" lIns="0" tIns="0" rIns="0" bIns="0" rtlCol="0" anchor="t"/>
          <a:lstStyle/>
          <a:p>
            <a:pPr marL="0" indent="0" algn="l">
              <a:lnSpc>
                <a:spcPts val="1368"/>
              </a:lnSpc>
              <a:buNone/>
            </a:pPr>
            <a:r>
              <a:rPr lang="es-ES_tradnl" sz="1200" kern="0" spc="11" noProof="0">
                <a:solidFill>
                  <a:srgbClr val="132034">
                    <a:alpha val="99000"/>
                  </a:srgbClr>
                </a:solidFill>
                <a:latin typeface="Canela Light" pitchFamily="2" charset="77"/>
                <a:ea typeface="Canela" pitchFamily="34" charset="-122"/>
                <a:cs typeface="Canela" pitchFamily="34" charset="-120"/>
              </a:rPr>
              <a:t>Martí Sarri, </a:t>
            </a:r>
            <a:endParaRPr lang="es-ES_tradnl" sz="1200" noProof="0"/>
          </a:p>
          <a:p>
            <a:pPr marL="0" indent="0" algn="l">
              <a:lnSpc>
                <a:spcPts val="1368"/>
              </a:lnSpc>
              <a:buNone/>
            </a:pPr>
            <a:r>
              <a:rPr lang="es-ES_tradnl" sz="1200" kern="0" spc="11" noProof="0">
                <a:solidFill>
                  <a:srgbClr val="132034">
                    <a:alpha val="99000"/>
                  </a:srgbClr>
                </a:solidFill>
                <a:latin typeface="Canela Light" pitchFamily="2" charset="77"/>
                <a:ea typeface="Canela" pitchFamily="34" charset="-122"/>
                <a:cs typeface="Canela" pitchFamily="34" charset="-120"/>
              </a:rPr>
              <a:t>Executive Director</a:t>
            </a:r>
            <a:endParaRPr lang="es-ES_tradnl" sz="1200" noProof="0"/>
          </a:p>
        </p:txBody>
      </p:sp>
      <p:sp>
        <p:nvSpPr>
          <p:cNvPr id="9" name="Shape 7"/>
          <p:cNvSpPr/>
          <p:nvPr/>
        </p:nvSpPr>
        <p:spPr>
          <a:xfrm rot="-5400000">
            <a:off x="1166813" y="2995613"/>
            <a:ext cx="2600325" cy="0"/>
          </a:xfrm>
          <a:prstGeom prst="line">
            <a:avLst/>
          </a:prstGeom>
          <a:noFill/>
          <a:ln w="6350">
            <a:solidFill>
              <a:srgbClr val="576A78"/>
            </a:solidFill>
            <a:prstDash val="solid"/>
          </a:ln>
        </p:spPr>
        <p:txBody>
          <a:bodyPr/>
          <a:lstStyle/>
          <a:p>
            <a:endParaRPr lang="es-ES_tradnl" noProof="0"/>
          </a:p>
        </p:txBody>
      </p:sp>
      <p:sp>
        <p:nvSpPr>
          <p:cNvPr id="10" name="Shape 8"/>
          <p:cNvSpPr/>
          <p:nvPr/>
        </p:nvSpPr>
        <p:spPr>
          <a:xfrm rot="-5400000">
            <a:off x="-1014412" y="2995613"/>
            <a:ext cx="2600325" cy="0"/>
          </a:xfrm>
          <a:prstGeom prst="line">
            <a:avLst/>
          </a:prstGeom>
          <a:noFill/>
          <a:ln w="6350">
            <a:solidFill>
              <a:srgbClr val="576A78"/>
            </a:solidFill>
            <a:prstDash val="solid"/>
          </a:ln>
        </p:spPr>
        <p:txBody>
          <a:bodyPr/>
          <a:lstStyle/>
          <a:p>
            <a:endParaRPr lang="es-ES_tradnl" noProof="0"/>
          </a:p>
        </p:txBody>
      </p:sp>
      <p:sp>
        <p:nvSpPr>
          <p:cNvPr id="11" name="Text 9"/>
          <p:cNvSpPr/>
          <p:nvPr/>
        </p:nvSpPr>
        <p:spPr>
          <a:xfrm>
            <a:off x="2609850" y="3967163"/>
            <a:ext cx="2033588" cy="290513"/>
          </a:xfrm>
          <a:prstGeom prst="rect">
            <a:avLst/>
          </a:prstGeom>
          <a:noFill/>
          <a:ln/>
        </p:spPr>
        <p:txBody>
          <a:bodyPr wrap="square" lIns="0" tIns="0" rIns="0" bIns="0" rtlCol="0" anchor="t"/>
          <a:lstStyle/>
          <a:p>
            <a:pPr marL="0" indent="0" algn="l">
              <a:lnSpc>
                <a:spcPts val="1368"/>
              </a:lnSpc>
              <a:buNone/>
            </a:pPr>
            <a:r>
              <a:rPr lang="es-ES_tradnl" sz="1200" kern="0" spc="11" noProof="0">
                <a:solidFill>
                  <a:srgbClr val="132034">
                    <a:alpha val="99000"/>
                  </a:srgbClr>
                </a:solidFill>
                <a:latin typeface="Canela Light" pitchFamily="2" charset="77"/>
                <a:ea typeface="Canela" pitchFamily="34" charset="-122"/>
                <a:cs typeface="Canela" pitchFamily="34" charset="-120"/>
              </a:rPr>
              <a:t>Núria </a:t>
            </a:r>
            <a:r>
              <a:rPr lang="es-ES_tradnl" sz="1200" kern="0" spc="11" noProof="0" err="1">
                <a:solidFill>
                  <a:srgbClr val="132034">
                    <a:alpha val="99000"/>
                  </a:srgbClr>
                </a:solidFill>
                <a:latin typeface="Canela Light" pitchFamily="2" charset="77"/>
                <a:ea typeface="Canela" pitchFamily="34" charset="-122"/>
                <a:cs typeface="Canela" pitchFamily="34" charset="-120"/>
              </a:rPr>
              <a:t>Tutusaus</a:t>
            </a:r>
            <a:r>
              <a:rPr lang="es-ES_tradnl" sz="1200" kern="0" spc="11" noProof="0">
                <a:solidFill>
                  <a:srgbClr val="132034">
                    <a:alpha val="99000"/>
                  </a:srgbClr>
                </a:solidFill>
                <a:latin typeface="Canela Light" pitchFamily="2" charset="77"/>
                <a:ea typeface="Canela" pitchFamily="34" charset="-122"/>
                <a:cs typeface="Canela" pitchFamily="34" charset="-120"/>
              </a:rPr>
              <a:t>, </a:t>
            </a:r>
            <a:endParaRPr lang="es-ES_tradnl" sz="1200" noProof="0"/>
          </a:p>
          <a:p>
            <a:pPr marL="0" indent="0" algn="l">
              <a:lnSpc>
                <a:spcPts val="1368"/>
              </a:lnSpc>
              <a:buNone/>
            </a:pPr>
            <a:r>
              <a:rPr lang="es-ES_tradnl" sz="1200" kern="0" spc="11" noProof="0">
                <a:solidFill>
                  <a:srgbClr val="132034">
                    <a:alpha val="99000"/>
                  </a:srgbClr>
                </a:solidFill>
                <a:latin typeface="Canela Light" pitchFamily="2" charset="77"/>
                <a:ea typeface="Canela" pitchFamily="34" charset="-122"/>
                <a:cs typeface="Canela" pitchFamily="34" charset="-120"/>
              </a:rPr>
              <a:t>Executive Director</a:t>
            </a:r>
            <a:endParaRPr lang="es-ES_tradnl" sz="1200" noProof="0"/>
          </a:p>
        </p:txBody>
      </p:sp>
      <p:sp>
        <p:nvSpPr>
          <p:cNvPr id="12" name="Text 10"/>
          <p:cNvSpPr/>
          <p:nvPr/>
        </p:nvSpPr>
        <p:spPr>
          <a:xfrm>
            <a:off x="391608" y="1717098"/>
            <a:ext cx="1895475" cy="1314450"/>
          </a:xfrm>
          <a:prstGeom prst="rect">
            <a:avLst/>
          </a:prstGeom>
          <a:noFill/>
          <a:ln/>
        </p:spPr>
        <p:txBody>
          <a:bodyPr wrap="square" lIns="0" tIns="0" rIns="0" bIns="0" rtlCol="0" anchor="t"/>
          <a:lstStyle/>
          <a:p>
            <a:pPr marL="0" indent="0" algn="l">
              <a:buNone/>
            </a:pPr>
            <a:r>
              <a:rPr lang="es-ES_tradnl" sz="800" spc="10" noProof="0" dirty="0">
                <a:solidFill>
                  <a:srgbClr val="132034">
                    <a:alpha val="99000"/>
                  </a:srgbClr>
                </a:solidFill>
                <a:latin typeface="Bw Gradual" pitchFamily="2" charset="77"/>
                <a:ea typeface="Bw Gradual" pitchFamily="34" charset="-122"/>
                <a:cs typeface="Bw Gradual" pitchFamily="34" charset="-120"/>
              </a:rPr>
              <a:t>“La relación con los inversores se construye en el tiempo, a través de</a:t>
            </a:r>
            <a:endParaRPr lang="es-ES_tradnl" sz="800" spc="10" noProof="0" dirty="0">
              <a:latin typeface="Bw Gradual" pitchFamily="2" charset="77"/>
            </a:endParaRPr>
          </a:p>
          <a:p>
            <a:pPr marL="0" indent="0" algn="l">
              <a:buNone/>
            </a:pPr>
            <a:r>
              <a:rPr lang="es-ES_tradnl" sz="800" spc="10" noProof="0" dirty="0">
                <a:solidFill>
                  <a:srgbClr val="132034">
                    <a:alpha val="99000"/>
                  </a:srgbClr>
                </a:solidFill>
                <a:latin typeface="Bw Gradual" pitchFamily="2" charset="77"/>
                <a:ea typeface="Bw Gradual" pitchFamily="34" charset="-122"/>
                <a:cs typeface="Bw Gradual" pitchFamily="34" charset="-120"/>
              </a:rPr>
              <a:t>la coherencia en la toma de decisiones, de la claridad en la comunicación y </a:t>
            </a:r>
          </a:p>
          <a:p>
            <a:pPr marL="0" indent="0" algn="l">
              <a:buNone/>
            </a:pPr>
            <a:r>
              <a:rPr lang="es-ES_tradnl" sz="800" spc="10" noProof="0" dirty="0">
                <a:solidFill>
                  <a:srgbClr val="132034">
                    <a:alpha val="99000"/>
                  </a:srgbClr>
                </a:solidFill>
                <a:latin typeface="Bw Gradual" pitchFamily="2" charset="77"/>
                <a:ea typeface="Bw Gradual" pitchFamily="34" charset="-122"/>
                <a:cs typeface="Bw Gradual" pitchFamily="34" charset="-120"/>
              </a:rPr>
              <a:t>de una alineación real con los objetivos de cada mandato. </a:t>
            </a:r>
            <a:endParaRPr lang="es-ES_tradnl" sz="800" spc="10" noProof="0" dirty="0">
              <a:latin typeface="Bw Gradual" pitchFamily="2" charset="77"/>
            </a:endParaRPr>
          </a:p>
          <a:p>
            <a:pPr marL="0" indent="0" algn="l">
              <a:buNone/>
            </a:pPr>
            <a:endParaRPr lang="es-ES_tradnl" sz="800" spc="10" noProof="0" dirty="0">
              <a:solidFill>
                <a:srgbClr val="132034">
                  <a:alpha val="99000"/>
                </a:srgbClr>
              </a:solidFill>
              <a:latin typeface="Bw Gradual" pitchFamily="2" charset="77"/>
              <a:ea typeface="Bw Gradual" pitchFamily="34" charset="-122"/>
              <a:cs typeface="Bw Gradual" pitchFamily="34" charset="-120"/>
            </a:endParaRPr>
          </a:p>
          <a:p>
            <a:pPr marL="0" indent="0" algn="l">
              <a:buNone/>
            </a:pPr>
            <a:r>
              <a:rPr lang="es-ES_tradnl" sz="800" spc="10" noProof="0" dirty="0">
                <a:solidFill>
                  <a:srgbClr val="132034">
                    <a:alpha val="99000"/>
                  </a:srgbClr>
                </a:solidFill>
                <a:latin typeface="Bw Gradual" pitchFamily="2" charset="77"/>
                <a:ea typeface="Bw Gradual" pitchFamily="34" charset="-122"/>
                <a:cs typeface="Bw Gradual" pitchFamily="34" charset="-120"/>
              </a:rPr>
              <a:t>En Crandon entendemos esa relación como un compromiso sostenido que exige disciplina, criterio y capacidad </a:t>
            </a:r>
          </a:p>
          <a:p>
            <a:pPr marL="0" indent="0" algn="l">
              <a:buNone/>
            </a:pPr>
            <a:r>
              <a:rPr lang="es-ES_tradnl" sz="800" spc="10" noProof="0" dirty="0">
                <a:solidFill>
                  <a:srgbClr val="132034">
                    <a:alpha val="99000"/>
                  </a:srgbClr>
                </a:solidFill>
                <a:latin typeface="Bw Gradual" pitchFamily="2" charset="77"/>
                <a:ea typeface="Bw Gradual" pitchFamily="34" charset="-122"/>
                <a:cs typeface="Bw Gradual" pitchFamily="34" charset="-120"/>
              </a:rPr>
              <a:t>de ejecución.”</a:t>
            </a:r>
            <a:endParaRPr lang="es-ES_tradnl" sz="800" spc="10" noProof="0" dirty="0">
              <a:latin typeface="Bw Gradual" pitchFamily="2" charset="77"/>
            </a:endParaRPr>
          </a:p>
        </p:txBody>
      </p:sp>
      <p:sp>
        <p:nvSpPr>
          <p:cNvPr id="13" name="Text 11"/>
          <p:cNvSpPr/>
          <p:nvPr/>
        </p:nvSpPr>
        <p:spPr>
          <a:xfrm>
            <a:off x="2609850" y="1695450"/>
            <a:ext cx="1890713" cy="1809750"/>
          </a:xfrm>
          <a:prstGeom prst="rect">
            <a:avLst/>
          </a:prstGeom>
          <a:noFill/>
          <a:ln/>
        </p:spPr>
        <p:txBody>
          <a:bodyPr wrap="square" lIns="0" tIns="0" rIns="0" bIns="0" rtlCol="0" anchor="t"/>
          <a:lstStyle/>
          <a:p>
            <a:pPr marL="0" indent="0" algn="l">
              <a:lnSpc>
                <a:spcPts val="941"/>
              </a:lnSpc>
              <a:buNone/>
            </a:pPr>
            <a:endParaRPr lang="es-ES_tradnl" sz="784" noProof="0"/>
          </a:p>
        </p:txBody>
      </p:sp>
      <p:pic>
        <p:nvPicPr>
          <p:cNvPr id="15" name="Image 0" descr="preencoded.png"/>
          <p:cNvPicPr>
            <a:picLocks noChangeAspect="1"/>
          </p:cNvPicPr>
          <p:nvPr/>
        </p:nvPicPr>
        <p:blipFill>
          <a:blip r:embed="rId3"/>
          <a:srcRect/>
          <a:stretch/>
        </p:blipFill>
        <p:spPr>
          <a:xfrm>
            <a:off x="5372100" y="142875"/>
            <a:ext cx="3486150" cy="4857750"/>
          </a:xfrm>
          <a:prstGeom prst="rect">
            <a:avLst/>
          </a:prstGeom>
        </p:spPr>
      </p:pic>
      <p:sp>
        <p:nvSpPr>
          <p:cNvPr id="17" name="Text 10">
            <a:extLst>
              <a:ext uri="{FF2B5EF4-FFF2-40B4-BE49-F238E27FC236}">
                <a16:creationId xmlns:a16="http://schemas.microsoft.com/office/drawing/2014/main" id="{003064B4-0E28-4630-4162-BD16C09292B5}"/>
              </a:ext>
            </a:extLst>
          </p:cNvPr>
          <p:cNvSpPr/>
          <p:nvPr/>
        </p:nvSpPr>
        <p:spPr>
          <a:xfrm>
            <a:off x="2609850" y="1717098"/>
            <a:ext cx="1962139" cy="1314450"/>
          </a:xfrm>
          <a:prstGeom prst="rect">
            <a:avLst/>
          </a:prstGeom>
          <a:noFill/>
          <a:ln/>
        </p:spPr>
        <p:txBody>
          <a:bodyPr wrap="square" lIns="0" tIns="0" rIns="0" bIns="0" rtlCol="0" anchor="t"/>
          <a:lstStyle/>
          <a:p>
            <a:pPr marL="0" indent="0" algn="l">
              <a:buNone/>
            </a:pPr>
            <a:r>
              <a:rPr lang="es-ES_tradnl" sz="800" spc="10" noProof="0">
                <a:solidFill>
                  <a:srgbClr val="132034">
                    <a:alpha val="99000"/>
                  </a:srgbClr>
                </a:solidFill>
                <a:latin typeface="Bw Gradual" pitchFamily="34" charset="0"/>
                <a:ea typeface="Bw Gradual" pitchFamily="34" charset="-122"/>
                <a:cs typeface="Bw Gradual" pitchFamily="34" charset="-120"/>
              </a:rPr>
              <a:t>“La integridad y la exigencia profesional son esenciales en nuestra forma de trabajar. Son principios que orientan </a:t>
            </a:r>
          </a:p>
          <a:p>
            <a:pPr marL="0" indent="0" algn="l">
              <a:buNone/>
            </a:pPr>
            <a:r>
              <a:rPr lang="es-ES_tradnl" sz="800" spc="10" noProof="0">
                <a:solidFill>
                  <a:srgbClr val="132034">
                    <a:alpha val="99000"/>
                  </a:srgbClr>
                </a:solidFill>
                <a:latin typeface="Bw Gradual" pitchFamily="34" charset="0"/>
                <a:ea typeface="Bw Gradual" pitchFamily="34" charset="-122"/>
                <a:cs typeface="Bw Gradual" pitchFamily="34" charset="-120"/>
              </a:rPr>
              <a:t>la gestión de cada transacción y que sostienen un modelo de negocio basado en la confianza, la responsabilidad </a:t>
            </a:r>
          </a:p>
          <a:p>
            <a:pPr marL="0" indent="0" algn="l">
              <a:buNone/>
            </a:pPr>
            <a:r>
              <a:rPr lang="es-ES_tradnl" sz="800" spc="10" noProof="0">
                <a:solidFill>
                  <a:srgbClr val="132034">
                    <a:alpha val="99000"/>
                  </a:srgbClr>
                </a:solidFill>
                <a:latin typeface="Bw Gradual" pitchFamily="34" charset="0"/>
                <a:ea typeface="Bw Gradual" pitchFamily="34" charset="-122"/>
                <a:cs typeface="Bw Gradual" pitchFamily="34" charset="-120"/>
              </a:rPr>
              <a:t>y la vocación de largo plazo. Sobre esta base seguimos construyendo una firma sólida e institucional que acompaña a nuestros inversores en un mercado de capitales altamente complejo.” </a:t>
            </a:r>
            <a:endParaRPr lang="es-ES_tradnl" sz="800" spc="10" noProof="0"/>
          </a:p>
        </p:txBody>
      </p:sp>
      <p:sp>
        <p:nvSpPr>
          <p:cNvPr id="16" name="Text 2">
            <a:extLst>
              <a:ext uri="{FF2B5EF4-FFF2-40B4-BE49-F238E27FC236}">
                <a16:creationId xmlns:a16="http://schemas.microsoft.com/office/drawing/2014/main" id="{DB7C6A3E-DCAC-C6EF-5AA5-4B3F99DA6381}"/>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pic>
        <p:nvPicPr>
          <p:cNvPr id="6" name="Imagen 5">
            <a:extLst>
              <a:ext uri="{FF2B5EF4-FFF2-40B4-BE49-F238E27FC236}">
                <a16:creationId xmlns:a16="http://schemas.microsoft.com/office/drawing/2014/main" id="{3A214A20-9DE0-A999-B7B8-BB29C16F8394}"/>
              </a:ext>
            </a:extLst>
          </p:cNvPr>
          <p:cNvPicPr>
            <a:picLocks noChangeAspect="1"/>
          </p:cNvPicPr>
          <p:nvPr/>
        </p:nvPicPr>
        <p:blipFill rotWithShape="1">
          <a:blip r:embed="rId4"/>
          <a:srcRect b="35978"/>
          <a:stretch/>
        </p:blipFill>
        <p:spPr>
          <a:xfrm>
            <a:off x="1002324" y="4915627"/>
            <a:ext cx="424228" cy="84998"/>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E3E5E8"/>
        </a:solidFill>
        <a:effectLst/>
      </p:bgPr>
    </p:bg>
    <p:spTree>
      <p:nvGrpSpPr>
        <p:cNvPr id="1" name=""/>
        <p:cNvGrpSpPr/>
        <p:nvPr/>
      </p:nvGrpSpPr>
      <p:grpSpPr>
        <a:xfrm>
          <a:off x="0" y="0"/>
          <a:ext cx="0" cy="0"/>
          <a:chOff x="0" y="0"/>
          <a:chExt cx="0" cy="0"/>
        </a:xfrm>
      </p:grpSpPr>
      <p:sp>
        <p:nvSpPr>
          <p:cNvPr id="3" name="Text 1"/>
          <p:cNvSpPr/>
          <p:nvPr/>
        </p:nvSpPr>
        <p:spPr>
          <a:xfrm>
            <a:off x="285750" y="4943475"/>
            <a:ext cx="100013" cy="57150"/>
          </a:xfrm>
          <a:prstGeom prst="rect">
            <a:avLst/>
          </a:prstGeom>
          <a:noFill/>
          <a:ln/>
        </p:spPr>
        <p:txBody>
          <a:bodyPr wrap="square" lIns="0" tIns="0" rIns="0" bIns="0" rtlCol="0" anchor="ctr"/>
          <a:lstStyle/>
          <a:p>
            <a:pPr marL="0" indent="0" algn="ctr">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06</a:t>
            </a:r>
            <a:endParaRPr lang="es-ES_tradnl" sz="570" noProof="0"/>
          </a:p>
        </p:txBody>
      </p:sp>
      <p:sp>
        <p:nvSpPr>
          <p:cNvPr id="4" name="Text 2"/>
          <p:cNvSpPr/>
          <p:nvPr/>
        </p:nvSpPr>
        <p:spPr>
          <a:xfrm>
            <a:off x="285750" y="481012"/>
            <a:ext cx="3128963" cy="819150"/>
          </a:xfrm>
          <a:prstGeom prst="rect">
            <a:avLst/>
          </a:prstGeom>
          <a:noFill/>
          <a:ln/>
        </p:spPr>
        <p:txBody>
          <a:bodyPr wrap="square" lIns="0" tIns="0" rIns="0" bIns="0" rtlCol="0" anchor="t"/>
          <a:lstStyle/>
          <a:p>
            <a:pPr marL="0" indent="0" algn="l">
              <a:lnSpc>
                <a:spcPts val="3078"/>
              </a:lnSpc>
              <a:buNone/>
            </a:pPr>
            <a:r>
              <a:rPr lang="es-ES_tradnl" sz="2800" noProof="0">
                <a:solidFill>
                  <a:srgbClr val="132034">
                    <a:alpha val="99000"/>
                  </a:srgbClr>
                </a:solidFill>
                <a:latin typeface="Canela Light" pitchFamily="2" charset="77"/>
                <a:ea typeface="Canela" pitchFamily="34" charset="-122"/>
                <a:cs typeface="Canela" pitchFamily="34" charset="-120"/>
              </a:rPr>
              <a:t>Presentación </a:t>
            </a:r>
            <a:endParaRPr lang="es-ES_tradnl" sz="2800" noProof="0"/>
          </a:p>
          <a:p>
            <a:pPr marL="0" indent="0" algn="l">
              <a:lnSpc>
                <a:spcPts val="3078"/>
              </a:lnSpc>
              <a:buNone/>
            </a:pPr>
            <a:r>
              <a:rPr lang="es-ES_tradnl" sz="2800" noProof="0">
                <a:solidFill>
                  <a:srgbClr val="132034">
                    <a:alpha val="99000"/>
                  </a:srgbClr>
                </a:solidFill>
                <a:latin typeface="Canela Light" pitchFamily="2" charset="77"/>
                <a:ea typeface="Canela" pitchFamily="34" charset="-122"/>
                <a:cs typeface="Canela" pitchFamily="34" charset="-120"/>
              </a:rPr>
              <a:t>de la compañía</a:t>
            </a:r>
            <a:endParaRPr lang="es-ES_tradnl" sz="2800" noProof="0"/>
          </a:p>
        </p:txBody>
      </p:sp>
      <p:sp>
        <p:nvSpPr>
          <p:cNvPr id="5" name="Text 3"/>
          <p:cNvSpPr/>
          <p:nvPr/>
        </p:nvSpPr>
        <p:spPr>
          <a:xfrm>
            <a:off x="1738313" y="142875"/>
            <a:ext cx="728663"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1. QUIÉNES SOMOS</a:t>
            </a:r>
            <a:endParaRPr lang="es-ES_tradnl" sz="570" noProof="0"/>
          </a:p>
        </p:txBody>
      </p:sp>
      <p:sp>
        <p:nvSpPr>
          <p:cNvPr id="7" name="Text 5"/>
          <p:cNvSpPr/>
          <p:nvPr/>
        </p:nvSpPr>
        <p:spPr>
          <a:xfrm>
            <a:off x="6834188" y="200025"/>
            <a:ext cx="2024062" cy="3489325"/>
          </a:xfrm>
          <a:prstGeom prst="rect">
            <a:avLst/>
          </a:prstGeom>
          <a:noFill/>
          <a:ln/>
        </p:spPr>
        <p:txBody>
          <a:bodyPr wrap="square" lIns="0" tIns="0" rIns="0" bIns="0" rtlCol="0" anchor="t"/>
          <a:lstStyle/>
          <a:p>
            <a:pPr marL="0" indent="0" algn="l">
              <a:buNone/>
            </a:pPr>
            <a:r>
              <a:rPr lang="es-ES_tradnl" sz="800" kern="0" spc="8" noProof="0">
                <a:solidFill>
                  <a:srgbClr val="132034">
                    <a:alpha val="99000"/>
                  </a:srgbClr>
                </a:solidFill>
                <a:latin typeface="Bw Gradual" pitchFamily="34" charset="0"/>
                <a:ea typeface="Bw Gradual" pitchFamily="34" charset="-122"/>
                <a:cs typeface="Bw Gradual" pitchFamily="34" charset="-120"/>
              </a:rPr>
              <a:t>Nuestra actividad se centra en la identificación, estructuración y gestión </a:t>
            </a:r>
          </a:p>
          <a:p>
            <a:pPr marL="0" indent="0" algn="l">
              <a:buNone/>
            </a:pPr>
            <a:r>
              <a:rPr lang="es-ES_tradnl" sz="800" kern="0" spc="8" noProof="0">
                <a:solidFill>
                  <a:srgbClr val="132034">
                    <a:alpha val="99000"/>
                  </a:srgbClr>
                </a:solidFill>
                <a:latin typeface="Bw Gradual" pitchFamily="34" charset="0"/>
                <a:ea typeface="Bw Gradual" pitchFamily="34" charset="-122"/>
                <a:cs typeface="Bw Gradual" pitchFamily="34" charset="-120"/>
              </a:rPr>
              <a:t>de oportunidades de inversión en activos y proyectos inmobiliarios. Operamos sobre la base de un análisis exigente, una ejecución cuidadosa y una supervisión constante de cada transacción, con el objetivo de preservar el capital y generar valor sostenible para nuestros inversores en el largo plazo.</a:t>
            </a:r>
          </a:p>
          <a:p>
            <a:pPr marL="0" indent="0" algn="l">
              <a:buNone/>
            </a:pPr>
            <a:r>
              <a:rPr lang="es-ES_tradnl" sz="800" kern="0" spc="8" noProof="0">
                <a:solidFill>
                  <a:srgbClr val="132034">
                    <a:alpha val="99000"/>
                  </a:srgbClr>
                </a:solidFill>
                <a:latin typeface="Bw Gradual" pitchFamily="34" charset="0"/>
                <a:ea typeface="Bw Gradual" pitchFamily="34" charset="-122"/>
                <a:cs typeface="Bw Gradual" pitchFamily="34" charset="-120"/>
              </a:rPr>
              <a:t> </a:t>
            </a:r>
          </a:p>
          <a:p>
            <a:pPr marL="0" indent="0" algn="l">
              <a:buNone/>
            </a:pPr>
            <a:r>
              <a:rPr lang="es-ES_tradnl" sz="800" kern="0" spc="8" noProof="0">
                <a:solidFill>
                  <a:srgbClr val="132034">
                    <a:alpha val="99000"/>
                  </a:srgbClr>
                </a:solidFill>
                <a:latin typeface="Bw Gradual" pitchFamily="34" charset="0"/>
                <a:ea typeface="Bw Gradual" pitchFamily="34" charset="-122"/>
                <a:cs typeface="Bw Gradual" pitchFamily="34" charset="-120"/>
              </a:rPr>
              <a:t>La propuesta de Crandon se sostiene </a:t>
            </a:r>
          </a:p>
          <a:p>
            <a:pPr marL="0" indent="0" algn="l">
              <a:buNone/>
            </a:pPr>
            <a:r>
              <a:rPr lang="es-ES_tradnl" sz="800" kern="0" spc="8" noProof="0">
                <a:solidFill>
                  <a:srgbClr val="132034">
                    <a:alpha val="99000"/>
                  </a:srgbClr>
                </a:solidFill>
                <a:latin typeface="Bw Gradual" pitchFamily="34" charset="0"/>
                <a:ea typeface="Bw Gradual" pitchFamily="34" charset="-122"/>
                <a:cs typeface="Bw Gradual" pitchFamily="34" charset="-120"/>
              </a:rPr>
              <a:t>en un modelo operativo caracterizado </a:t>
            </a:r>
          </a:p>
          <a:p>
            <a:pPr marL="0" indent="0" algn="l">
              <a:buNone/>
            </a:pPr>
            <a:r>
              <a:rPr lang="es-ES_tradnl" sz="800" kern="0" spc="8" noProof="0">
                <a:solidFill>
                  <a:srgbClr val="132034">
                    <a:alpha val="99000"/>
                  </a:srgbClr>
                </a:solidFill>
                <a:latin typeface="Bw Gradual" pitchFamily="34" charset="0"/>
                <a:ea typeface="Bw Gradual" pitchFamily="34" charset="-122"/>
                <a:cs typeface="Bw Gradual" pitchFamily="34" charset="-120"/>
              </a:rPr>
              <a:t>por la especialización, el conocimiento profundo del mercado y la capacidad </a:t>
            </a:r>
            <a:br>
              <a:rPr lang="es-ES_tradnl" sz="800" kern="0" spc="8" noProof="0">
                <a:solidFill>
                  <a:srgbClr val="132034">
                    <a:alpha val="99000"/>
                  </a:srgbClr>
                </a:solidFill>
                <a:latin typeface="Bw Gradual" pitchFamily="34" charset="0"/>
                <a:ea typeface="Bw Gradual" pitchFamily="34" charset="-122"/>
                <a:cs typeface="Bw Gradual" pitchFamily="34" charset="-120"/>
              </a:rPr>
            </a:br>
            <a:r>
              <a:rPr lang="es-ES_tradnl" sz="800" kern="0" spc="8" noProof="0">
                <a:solidFill>
                  <a:srgbClr val="132034">
                    <a:alpha val="99000"/>
                  </a:srgbClr>
                </a:solidFill>
                <a:latin typeface="Bw Gradual" pitchFamily="34" charset="0"/>
                <a:ea typeface="Bw Gradual" pitchFamily="34" charset="-122"/>
                <a:cs typeface="Bw Gradual" pitchFamily="34" charset="-120"/>
              </a:rPr>
              <a:t>de estructurar soluciones eficientes en contextos complejos. </a:t>
            </a:r>
          </a:p>
          <a:p>
            <a:pPr marL="0" indent="0" algn="l">
              <a:buNone/>
            </a:pPr>
            <a:endParaRPr lang="es-ES_tradnl" sz="800" kern="0" spc="8">
              <a:solidFill>
                <a:srgbClr val="132034">
                  <a:alpha val="99000"/>
                </a:srgbClr>
              </a:solidFill>
              <a:latin typeface="Bw Gradual" pitchFamily="34" charset="0"/>
              <a:ea typeface="Bw Gradual" pitchFamily="34" charset="-122"/>
              <a:cs typeface="Bw Gradual" pitchFamily="34" charset="-120"/>
            </a:endParaRPr>
          </a:p>
          <a:p>
            <a:pPr marL="0" indent="0" algn="l">
              <a:buNone/>
            </a:pPr>
            <a:r>
              <a:rPr lang="es-ES_tradnl" sz="800" kern="0" spc="8" noProof="0">
                <a:solidFill>
                  <a:srgbClr val="132034">
                    <a:alpha val="99000"/>
                  </a:srgbClr>
                </a:solidFill>
                <a:latin typeface="Bw Gradual" pitchFamily="34" charset="0"/>
                <a:ea typeface="Bw Gradual" pitchFamily="34" charset="-122"/>
                <a:cs typeface="Bw Gradual" pitchFamily="34" charset="-120"/>
              </a:rPr>
              <a:t>Esta combinación nos permite actuar </a:t>
            </a:r>
          </a:p>
          <a:p>
            <a:pPr marL="0" indent="0" algn="l">
              <a:buNone/>
            </a:pPr>
            <a:r>
              <a:rPr lang="es-ES_tradnl" sz="800" kern="0" spc="8" noProof="0">
                <a:solidFill>
                  <a:srgbClr val="132034">
                    <a:alpha val="99000"/>
                  </a:srgbClr>
                </a:solidFill>
                <a:latin typeface="Bw Gradual" pitchFamily="34" charset="0"/>
                <a:ea typeface="Bw Gradual" pitchFamily="34" charset="-122"/>
                <a:cs typeface="Bw Gradual" pitchFamily="34" charset="-120"/>
              </a:rPr>
              <a:t>con agilidad sin renunciar al rigor, y construir relaciones duraderas basadas en la confianza, la transparencia y la alineación de intereses.</a:t>
            </a:r>
            <a:endParaRPr lang="es-ES_tradnl" sz="800" noProof="0"/>
          </a:p>
        </p:txBody>
      </p:sp>
      <p:sp>
        <p:nvSpPr>
          <p:cNvPr id="9" name="Text 7"/>
          <p:cNvSpPr/>
          <p:nvPr/>
        </p:nvSpPr>
        <p:spPr>
          <a:xfrm>
            <a:off x="285750" y="2571750"/>
            <a:ext cx="2747960" cy="1466850"/>
          </a:xfrm>
          <a:prstGeom prst="rect">
            <a:avLst/>
          </a:prstGeom>
          <a:noFill/>
          <a:ln/>
        </p:spPr>
        <p:txBody>
          <a:bodyPr wrap="square" lIns="0" tIns="0" rIns="0" bIns="0" rtlCol="0" anchor="t"/>
          <a:lstStyle/>
          <a:p>
            <a:pPr marL="0" indent="0" algn="l">
              <a:buNone/>
            </a:pPr>
            <a:r>
              <a:rPr lang="es-ES_tradnl" sz="900" spc="10" noProof="0">
                <a:solidFill>
                  <a:srgbClr val="132034">
                    <a:alpha val="99000"/>
                  </a:srgbClr>
                </a:solidFill>
                <a:latin typeface="Bw Gradual" pitchFamily="34" charset="0"/>
                <a:ea typeface="Bw Gradual" pitchFamily="34" charset="-122"/>
                <a:cs typeface="Bw Gradual" pitchFamily="34" charset="-120"/>
              </a:rPr>
              <a:t>Crandon es una </a:t>
            </a:r>
            <a:r>
              <a:rPr lang="es-ES_tradnl" sz="900" spc="10">
                <a:solidFill>
                  <a:srgbClr val="132034">
                    <a:alpha val="99000"/>
                  </a:srgbClr>
                </a:solidFill>
                <a:latin typeface="Bw Gradual" pitchFamily="34" charset="0"/>
                <a:ea typeface="Bw Gradual" pitchFamily="34" charset="-122"/>
                <a:cs typeface="Bw Gradual" pitchFamily="34" charset="-120"/>
              </a:rPr>
              <a:t>firma</a:t>
            </a:r>
            <a:r>
              <a:rPr lang="es-ES_tradnl" sz="900" spc="10" noProof="0">
                <a:solidFill>
                  <a:srgbClr val="132034">
                    <a:alpha val="99000"/>
                  </a:srgbClr>
                </a:solidFill>
                <a:latin typeface="Bw Gradual" pitchFamily="34" charset="0"/>
                <a:ea typeface="Bw Gradual" pitchFamily="34" charset="-122"/>
                <a:cs typeface="Bw Gradual" pitchFamily="34" charset="-120"/>
              </a:rPr>
              <a:t> independiente de activos alternativos especializada en transacciones de deuda y </a:t>
            </a:r>
            <a:r>
              <a:rPr lang="es-ES_tradnl" sz="900" spc="10" noProof="0" err="1">
                <a:solidFill>
                  <a:srgbClr val="132034">
                    <a:alpha val="99000"/>
                  </a:srgbClr>
                </a:solidFill>
                <a:latin typeface="Bw Gradual" pitchFamily="34" charset="0"/>
                <a:ea typeface="Bw Gradual" pitchFamily="34" charset="-122"/>
                <a:cs typeface="Bw Gradual" pitchFamily="34" charset="-120"/>
              </a:rPr>
              <a:t>equity</a:t>
            </a:r>
            <a:r>
              <a:rPr lang="es-ES_tradnl" sz="900" spc="10" noProof="0">
                <a:solidFill>
                  <a:srgbClr val="132034">
                    <a:alpha val="99000"/>
                  </a:srgbClr>
                </a:solidFill>
                <a:latin typeface="Bw Gradual" pitchFamily="34" charset="0"/>
                <a:ea typeface="Bw Gradual" pitchFamily="34" charset="-122"/>
                <a:cs typeface="Bw Gradual" pitchFamily="34" charset="-120"/>
              </a:rPr>
              <a:t> inmobiliario en el segmento </a:t>
            </a:r>
            <a:r>
              <a:rPr lang="es-ES_tradnl" sz="900" spc="10" noProof="0" err="1">
                <a:solidFill>
                  <a:srgbClr val="132034">
                    <a:alpha val="99000"/>
                  </a:srgbClr>
                </a:solidFill>
                <a:latin typeface="Bw Gradual" pitchFamily="34" charset="0"/>
                <a:ea typeface="Bw Gradual" pitchFamily="34" charset="-122"/>
                <a:cs typeface="Bw Gradual" pitchFamily="34" charset="-120"/>
              </a:rPr>
              <a:t>mid</a:t>
            </a:r>
            <a:r>
              <a:rPr lang="es-ES_tradnl" sz="900" spc="10" noProof="0">
                <a:solidFill>
                  <a:srgbClr val="132034">
                    <a:alpha val="99000"/>
                  </a:srgbClr>
                </a:solidFill>
                <a:latin typeface="Bw Gradual" pitchFamily="34" charset="0"/>
                <a:ea typeface="Bw Gradual" pitchFamily="34" charset="-122"/>
                <a:cs typeface="Bw Gradual" pitchFamily="34" charset="-120"/>
              </a:rPr>
              <a:t> </a:t>
            </a:r>
            <a:r>
              <a:rPr lang="es-ES_tradnl" sz="900" spc="10" noProof="0" err="1">
                <a:solidFill>
                  <a:srgbClr val="132034">
                    <a:alpha val="99000"/>
                  </a:srgbClr>
                </a:solidFill>
                <a:latin typeface="Bw Gradual" pitchFamily="34" charset="0"/>
                <a:ea typeface="Bw Gradual" pitchFamily="34" charset="-122"/>
                <a:cs typeface="Bw Gradual" pitchFamily="34" charset="-120"/>
              </a:rPr>
              <a:t>market</a:t>
            </a:r>
            <a:r>
              <a:rPr lang="es-ES_tradnl" sz="900" spc="10" noProof="0">
                <a:solidFill>
                  <a:srgbClr val="132034">
                    <a:alpha val="99000"/>
                  </a:srgbClr>
                </a:solidFill>
                <a:latin typeface="Bw Gradual" pitchFamily="34" charset="0"/>
                <a:ea typeface="Bw Gradual" pitchFamily="34" charset="-122"/>
                <a:cs typeface="Bw Gradual" pitchFamily="34" charset="-120"/>
              </a:rPr>
              <a:t> de España. </a:t>
            </a:r>
          </a:p>
          <a:p>
            <a:pPr marL="0" indent="0" algn="l">
              <a:buNone/>
            </a:pPr>
            <a:endParaRPr lang="es-ES_tradnl" sz="900" spc="10">
              <a:solidFill>
                <a:srgbClr val="132034">
                  <a:alpha val="99000"/>
                </a:srgbClr>
              </a:solidFill>
              <a:latin typeface="Bw Gradual" pitchFamily="34" charset="0"/>
              <a:ea typeface="Bw Gradual" pitchFamily="34" charset="-122"/>
              <a:cs typeface="Bw Gradual" pitchFamily="34" charset="-120"/>
            </a:endParaRPr>
          </a:p>
          <a:p>
            <a:pPr marL="0" indent="0" algn="l">
              <a:buNone/>
            </a:pPr>
            <a:r>
              <a:rPr lang="es-ES_tradnl" sz="900" spc="10" noProof="0">
                <a:solidFill>
                  <a:srgbClr val="132034">
                    <a:alpha val="99000"/>
                  </a:srgbClr>
                </a:solidFill>
                <a:latin typeface="Bw Gradual" pitchFamily="34" charset="0"/>
                <a:ea typeface="Bw Gradual" pitchFamily="34" charset="-122"/>
                <a:cs typeface="Bw Gradual" pitchFamily="34" charset="-120"/>
              </a:rPr>
              <a:t>Desde su fundación en 2013, la firma</a:t>
            </a:r>
            <a:r>
              <a:rPr lang="es-ES_tradnl" sz="900" spc="10">
                <a:solidFill>
                  <a:srgbClr val="132034">
                    <a:alpha val="99000"/>
                  </a:srgbClr>
                </a:solidFill>
                <a:latin typeface="Bw Gradual" pitchFamily="34" charset="0"/>
                <a:ea typeface="Bw Gradual" pitchFamily="34" charset="-122"/>
                <a:cs typeface="Bw Gradual" pitchFamily="34" charset="-120"/>
              </a:rPr>
              <a:t> </a:t>
            </a:r>
            <a:r>
              <a:rPr lang="es-ES_tradnl" sz="900" spc="10" noProof="0">
                <a:solidFill>
                  <a:srgbClr val="132034">
                    <a:alpha val="99000"/>
                  </a:srgbClr>
                </a:solidFill>
                <a:latin typeface="Bw Gradual" pitchFamily="34" charset="0"/>
                <a:ea typeface="Bw Gradual" pitchFamily="34" charset="-122"/>
                <a:cs typeface="Bw Gradual" pitchFamily="34" charset="-120"/>
              </a:rPr>
              <a:t>desarrolla soluciones dirigidas a inversores profesionales </a:t>
            </a:r>
          </a:p>
          <a:p>
            <a:pPr marL="0" indent="0" algn="l">
              <a:buNone/>
            </a:pPr>
            <a:r>
              <a:rPr lang="es-ES_tradnl" sz="900" spc="10" noProof="0">
                <a:solidFill>
                  <a:srgbClr val="132034">
                    <a:alpha val="99000"/>
                  </a:srgbClr>
                </a:solidFill>
                <a:latin typeface="Bw Gradual" pitchFamily="34" charset="0"/>
                <a:ea typeface="Bw Gradual" pitchFamily="34" charset="-122"/>
                <a:cs typeface="Bw Gradual" pitchFamily="34" charset="-120"/>
              </a:rPr>
              <a:t>e institucionales.</a:t>
            </a:r>
          </a:p>
        </p:txBody>
      </p:sp>
      <p:pic>
        <p:nvPicPr>
          <p:cNvPr id="10" name="Image 0" descr="preencoded.png"/>
          <p:cNvPicPr>
            <a:picLocks noChangeAspect="1"/>
          </p:cNvPicPr>
          <p:nvPr/>
        </p:nvPicPr>
        <p:blipFill>
          <a:blip r:embed="rId3"/>
          <a:srcRect/>
          <a:stretch/>
        </p:blipFill>
        <p:spPr>
          <a:xfrm>
            <a:off x="3190874" y="142875"/>
            <a:ext cx="3486150" cy="4857750"/>
          </a:xfrm>
          <a:prstGeom prst="rect">
            <a:avLst/>
          </a:prstGeom>
        </p:spPr>
      </p:pic>
      <p:sp>
        <p:nvSpPr>
          <p:cNvPr id="11" name="Text 2">
            <a:extLst>
              <a:ext uri="{FF2B5EF4-FFF2-40B4-BE49-F238E27FC236}">
                <a16:creationId xmlns:a16="http://schemas.microsoft.com/office/drawing/2014/main" id="{917C3241-D195-7267-028C-5E6760077B27}"/>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pic>
        <p:nvPicPr>
          <p:cNvPr id="6" name="Imagen 5">
            <a:extLst>
              <a:ext uri="{FF2B5EF4-FFF2-40B4-BE49-F238E27FC236}">
                <a16:creationId xmlns:a16="http://schemas.microsoft.com/office/drawing/2014/main" id="{987EACA2-B6DB-3127-30B0-8FB635123DE3}"/>
              </a:ext>
            </a:extLst>
          </p:cNvPr>
          <p:cNvPicPr>
            <a:picLocks noChangeAspect="1"/>
          </p:cNvPicPr>
          <p:nvPr/>
        </p:nvPicPr>
        <p:blipFill rotWithShape="1">
          <a:blip r:embed="rId4"/>
          <a:srcRect b="35978"/>
          <a:stretch/>
        </p:blipFill>
        <p:spPr>
          <a:xfrm>
            <a:off x="1002324" y="4915627"/>
            <a:ext cx="424228" cy="84998"/>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E3E5E8"/>
        </a:solidFill>
        <a:effectLst/>
      </p:bgPr>
    </p:bg>
    <p:spTree>
      <p:nvGrpSpPr>
        <p:cNvPr id="1" name=""/>
        <p:cNvGrpSpPr/>
        <p:nvPr/>
      </p:nvGrpSpPr>
      <p:grpSpPr>
        <a:xfrm>
          <a:off x="0" y="0"/>
          <a:ext cx="0" cy="0"/>
          <a:chOff x="0" y="0"/>
          <a:chExt cx="0" cy="0"/>
        </a:xfrm>
      </p:grpSpPr>
      <p:sp>
        <p:nvSpPr>
          <p:cNvPr id="3" name="Text 1"/>
          <p:cNvSpPr/>
          <p:nvPr/>
        </p:nvSpPr>
        <p:spPr>
          <a:xfrm>
            <a:off x="285750" y="4943475"/>
            <a:ext cx="95250" cy="57150"/>
          </a:xfrm>
          <a:prstGeom prst="rect">
            <a:avLst/>
          </a:prstGeom>
          <a:noFill/>
          <a:ln/>
        </p:spPr>
        <p:txBody>
          <a:bodyPr wrap="square" lIns="0" tIns="0" rIns="0" bIns="0" rtlCol="0" anchor="ctr"/>
          <a:lstStyle/>
          <a:p>
            <a:pPr marL="0" indent="0" algn="ctr">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07</a:t>
            </a:r>
            <a:endParaRPr lang="es-ES_tradnl" sz="570" noProof="0"/>
          </a:p>
        </p:txBody>
      </p:sp>
      <p:sp>
        <p:nvSpPr>
          <p:cNvPr id="4" name="Text 2"/>
          <p:cNvSpPr/>
          <p:nvPr/>
        </p:nvSpPr>
        <p:spPr>
          <a:xfrm>
            <a:off x="285750" y="481012"/>
            <a:ext cx="3162300" cy="819150"/>
          </a:xfrm>
          <a:prstGeom prst="rect">
            <a:avLst/>
          </a:prstGeom>
          <a:noFill/>
          <a:ln/>
        </p:spPr>
        <p:txBody>
          <a:bodyPr wrap="square" lIns="0" tIns="0" rIns="0" bIns="0" rtlCol="0" anchor="t"/>
          <a:lstStyle/>
          <a:p>
            <a:pPr marL="0" indent="0" algn="l">
              <a:lnSpc>
                <a:spcPts val="3078"/>
              </a:lnSpc>
              <a:buNone/>
            </a:pPr>
            <a:r>
              <a:rPr lang="es-ES_tradnl" sz="2800" noProof="0">
                <a:solidFill>
                  <a:srgbClr val="132034">
                    <a:alpha val="99000"/>
                  </a:srgbClr>
                </a:solidFill>
                <a:latin typeface="Canela Light" pitchFamily="2" charset="77"/>
                <a:ea typeface="Canela" pitchFamily="34" charset="-122"/>
                <a:cs typeface="Canela" pitchFamily="34" charset="-120"/>
              </a:rPr>
              <a:t>Misión y Visión &amp; Propuesta de valor</a:t>
            </a:r>
            <a:endParaRPr lang="es-ES_tradnl" sz="2800" noProof="0"/>
          </a:p>
        </p:txBody>
      </p:sp>
      <p:sp>
        <p:nvSpPr>
          <p:cNvPr id="5" name="Text 3"/>
          <p:cNvSpPr/>
          <p:nvPr/>
        </p:nvSpPr>
        <p:spPr>
          <a:xfrm>
            <a:off x="1738313" y="142875"/>
            <a:ext cx="728663"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1. QUIÉNES SOMOS</a:t>
            </a:r>
            <a:endParaRPr lang="es-ES_tradnl" sz="570" noProof="0"/>
          </a:p>
        </p:txBody>
      </p:sp>
      <p:sp>
        <p:nvSpPr>
          <p:cNvPr id="7" name="Shape 5"/>
          <p:cNvSpPr/>
          <p:nvPr/>
        </p:nvSpPr>
        <p:spPr>
          <a:xfrm>
            <a:off x="4648200" y="2571750"/>
            <a:ext cx="4205288" cy="0"/>
          </a:xfrm>
          <a:prstGeom prst="line">
            <a:avLst/>
          </a:prstGeom>
          <a:noFill/>
          <a:ln w="6350">
            <a:solidFill>
              <a:srgbClr val="576A78"/>
            </a:solidFill>
            <a:prstDash val="solid"/>
          </a:ln>
        </p:spPr>
        <p:txBody>
          <a:bodyPr/>
          <a:lstStyle/>
          <a:p>
            <a:endParaRPr lang="es-ES_tradnl" noProof="0"/>
          </a:p>
        </p:txBody>
      </p:sp>
      <p:sp>
        <p:nvSpPr>
          <p:cNvPr id="8" name="Shape 6"/>
          <p:cNvSpPr/>
          <p:nvPr/>
        </p:nvSpPr>
        <p:spPr>
          <a:xfrm>
            <a:off x="285750" y="2571750"/>
            <a:ext cx="4214813" cy="0"/>
          </a:xfrm>
          <a:prstGeom prst="line">
            <a:avLst/>
          </a:prstGeom>
          <a:noFill/>
          <a:ln w="6350">
            <a:solidFill>
              <a:srgbClr val="576A78"/>
            </a:solidFill>
            <a:prstDash val="solid"/>
          </a:ln>
        </p:spPr>
        <p:txBody>
          <a:bodyPr/>
          <a:lstStyle/>
          <a:p>
            <a:endParaRPr lang="es-ES_tradnl" noProof="0"/>
          </a:p>
        </p:txBody>
      </p:sp>
      <p:sp>
        <p:nvSpPr>
          <p:cNvPr id="9" name="Text 7"/>
          <p:cNvSpPr/>
          <p:nvPr/>
        </p:nvSpPr>
        <p:spPr>
          <a:xfrm>
            <a:off x="1738313" y="2681289"/>
            <a:ext cx="2706687" cy="2324099"/>
          </a:xfrm>
          <a:prstGeom prst="rect">
            <a:avLst/>
          </a:prstGeom>
          <a:noFill/>
          <a:ln/>
        </p:spPr>
        <p:txBody>
          <a:bodyPr wrap="square" lIns="0" tIns="0" rIns="0" bIns="0" rtlCol="0" anchor="t"/>
          <a:lstStyle/>
          <a:p>
            <a:pPr marL="0" indent="0" algn="l">
              <a:buNone/>
            </a:pPr>
            <a:r>
              <a:rPr lang="es-ES_tradnl" sz="800" b="1" kern="0" spc="8" noProof="0">
                <a:solidFill>
                  <a:srgbClr val="131F34"/>
                </a:solidFill>
                <a:latin typeface="Bw Gradual" pitchFamily="34" charset="0"/>
                <a:ea typeface="Bw Gradual" pitchFamily="34" charset="-122"/>
                <a:cs typeface="Bw Gradual" pitchFamily="34" charset="-120"/>
              </a:rPr>
              <a:t>Misión</a:t>
            </a:r>
          </a:p>
          <a:p>
            <a:r>
              <a:rPr lang="es-ES" sz="800" kern="0" spc="8">
                <a:solidFill>
                  <a:srgbClr val="131F34"/>
                </a:solidFill>
                <a:latin typeface="Bw Gradual" pitchFamily="34" charset="0"/>
              </a:rPr>
              <a:t>Originar, estructurar y supervisar transacciones de deuda y </a:t>
            </a:r>
            <a:r>
              <a:rPr lang="es-ES" sz="800" kern="0" spc="8" err="1">
                <a:solidFill>
                  <a:srgbClr val="131F34"/>
                </a:solidFill>
                <a:latin typeface="Bw Gradual" pitchFamily="34" charset="0"/>
              </a:rPr>
              <a:t>equity</a:t>
            </a:r>
            <a:r>
              <a:rPr lang="es-ES" sz="800" kern="0" spc="8">
                <a:solidFill>
                  <a:srgbClr val="131F34"/>
                </a:solidFill>
                <a:latin typeface="Bw Gradual" pitchFamily="34" charset="0"/>
              </a:rPr>
              <a:t> inmobiliario para inversores profesionales e institucionales. Hacerlo con criterio propio, disciplina de riesgo y alineación de intereses, y con la preservación del capital como prioridad. </a:t>
            </a:r>
            <a:r>
              <a:rPr lang="es-ES_tradnl" sz="800" kern="0" spc="8">
                <a:solidFill>
                  <a:srgbClr val="131F34"/>
                </a:solidFill>
                <a:latin typeface="Bw Gradual" pitchFamily="34" charset="0"/>
              </a:rPr>
              <a:t> </a:t>
            </a:r>
          </a:p>
          <a:p>
            <a:endParaRPr lang="es-ES_tradnl" sz="800" kern="0" spc="8">
              <a:solidFill>
                <a:srgbClr val="131F34"/>
              </a:solidFill>
              <a:latin typeface="Bw Gradual" pitchFamily="34" charset="0"/>
            </a:endParaRPr>
          </a:p>
          <a:p>
            <a:pPr marL="0" indent="0" algn="l">
              <a:buNone/>
            </a:pPr>
            <a:endParaRPr lang="es-ES_tradnl" sz="800" b="1" kern="0" spc="8" noProof="0">
              <a:solidFill>
                <a:srgbClr val="131F34"/>
              </a:solidFill>
              <a:latin typeface="Bw Gradual" pitchFamily="34" charset="0"/>
              <a:ea typeface="Bw Gradual" pitchFamily="34" charset="-122"/>
              <a:cs typeface="Bw Gradual" pitchFamily="34" charset="-120"/>
            </a:endParaRPr>
          </a:p>
          <a:p>
            <a:pPr marL="0" indent="0" algn="l">
              <a:buNone/>
            </a:pPr>
            <a:r>
              <a:rPr lang="es-ES_tradnl" sz="800" b="1" kern="0" spc="8" noProof="0">
                <a:solidFill>
                  <a:srgbClr val="131F34"/>
                </a:solidFill>
                <a:latin typeface="Bw Gradual" pitchFamily="34" charset="0"/>
                <a:ea typeface="Bw Gradual" pitchFamily="34" charset="-122"/>
                <a:cs typeface="Bw Gradual" pitchFamily="34" charset="-120"/>
              </a:rPr>
              <a:t>Visión</a:t>
            </a:r>
          </a:p>
          <a:p>
            <a:r>
              <a:rPr lang="es-ES" sz="800" kern="0" spc="8">
                <a:solidFill>
                  <a:srgbClr val="131F34"/>
                </a:solidFill>
                <a:latin typeface="Bw Gradual" pitchFamily="34" charset="0"/>
              </a:rPr>
              <a:t>Ser la firma independiente de referencia en la gestión de activos alternativos en el </a:t>
            </a:r>
            <a:r>
              <a:rPr lang="es-ES" sz="800" kern="0" spc="8" err="1">
                <a:solidFill>
                  <a:srgbClr val="131F34"/>
                </a:solidFill>
                <a:latin typeface="Bw Gradual" pitchFamily="34" charset="0"/>
              </a:rPr>
              <a:t>mid-market</a:t>
            </a:r>
            <a:r>
              <a:rPr lang="es-ES" sz="800" kern="0" spc="8">
                <a:solidFill>
                  <a:srgbClr val="131F34"/>
                </a:solidFill>
                <a:latin typeface="Bw Gradual" pitchFamily="34" charset="0"/>
              </a:rPr>
              <a:t> inmobiliario español, gracias a un acceso diferencial y a la consistencia de nuestro criterio.</a:t>
            </a:r>
            <a:endParaRPr lang="es-ES_tradnl" sz="800" kern="0" spc="8">
              <a:solidFill>
                <a:srgbClr val="131F34"/>
              </a:solidFill>
              <a:latin typeface="Bw Gradual" pitchFamily="34" charset="0"/>
            </a:endParaRPr>
          </a:p>
        </p:txBody>
      </p:sp>
      <p:sp>
        <p:nvSpPr>
          <p:cNvPr id="11" name="Text 9"/>
          <p:cNvSpPr/>
          <p:nvPr/>
        </p:nvSpPr>
        <p:spPr>
          <a:xfrm>
            <a:off x="284356" y="2676525"/>
            <a:ext cx="3163694" cy="165368"/>
          </a:xfrm>
          <a:prstGeom prst="rect">
            <a:avLst/>
          </a:prstGeom>
          <a:noFill/>
          <a:ln/>
        </p:spPr>
        <p:txBody>
          <a:bodyPr wrap="square" lIns="0" tIns="0" rIns="0" bIns="0" rtlCol="0" anchor="t"/>
          <a:lstStyle/>
          <a:p>
            <a:pPr marL="0" indent="0" algn="l">
              <a:lnSpc>
                <a:spcPts val="1368"/>
              </a:lnSpc>
              <a:buNone/>
            </a:pPr>
            <a:r>
              <a:rPr lang="es-ES_tradnl" sz="1200" kern="0" spc="11" noProof="0">
                <a:solidFill>
                  <a:srgbClr val="132034">
                    <a:alpha val="99000"/>
                  </a:srgbClr>
                </a:solidFill>
                <a:latin typeface="Canela Light" pitchFamily="2" charset="77"/>
                <a:ea typeface="Canela" pitchFamily="34" charset="-122"/>
                <a:cs typeface="Canela" pitchFamily="34" charset="-120"/>
              </a:rPr>
              <a:t>Misión y visión</a:t>
            </a:r>
            <a:endParaRPr lang="es-ES_tradnl" sz="1200" noProof="0"/>
          </a:p>
        </p:txBody>
      </p:sp>
      <p:sp>
        <p:nvSpPr>
          <p:cNvPr id="12" name="Text 10"/>
          <p:cNvSpPr/>
          <p:nvPr/>
        </p:nvSpPr>
        <p:spPr>
          <a:xfrm>
            <a:off x="4648200" y="2676525"/>
            <a:ext cx="3163694" cy="165368"/>
          </a:xfrm>
          <a:prstGeom prst="rect">
            <a:avLst/>
          </a:prstGeom>
          <a:noFill/>
          <a:ln/>
        </p:spPr>
        <p:txBody>
          <a:bodyPr wrap="square" lIns="0" tIns="0" rIns="0" bIns="0" rtlCol="0" anchor="t"/>
          <a:lstStyle/>
          <a:p>
            <a:pPr marL="0" indent="0" algn="l">
              <a:lnSpc>
                <a:spcPts val="1368"/>
              </a:lnSpc>
              <a:buNone/>
            </a:pPr>
            <a:r>
              <a:rPr lang="es-ES_tradnl" sz="1200" kern="0" spc="11" noProof="0">
                <a:solidFill>
                  <a:srgbClr val="132034">
                    <a:alpha val="99000"/>
                  </a:srgbClr>
                </a:solidFill>
                <a:latin typeface="Canela Light" pitchFamily="2" charset="77"/>
                <a:ea typeface="Canela" pitchFamily="34" charset="-122"/>
                <a:cs typeface="Canela" pitchFamily="34" charset="-120"/>
              </a:rPr>
              <a:t>Propuesta de valor</a:t>
            </a:r>
            <a:endParaRPr lang="es-ES_tradnl" sz="1200" noProof="0"/>
          </a:p>
        </p:txBody>
      </p:sp>
      <p:sp>
        <p:nvSpPr>
          <p:cNvPr id="17" name="Shape 6">
            <a:extLst>
              <a:ext uri="{FF2B5EF4-FFF2-40B4-BE49-F238E27FC236}">
                <a16:creationId xmlns:a16="http://schemas.microsoft.com/office/drawing/2014/main" id="{C1187133-D3A2-5DB0-46B4-C84C275047CC}"/>
              </a:ext>
            </a:extLst>
          </p:cNvPr>
          <p:cNvSpPr/>
          <p:nvPr/>
        </p:nvSpPr>
        <p:spPr>
          <a:xfrm>
            <a:off x="1732209" y="3579597"/>
            <a:ext cx="2762250" cy="0"/>
          </a:xfrm>
          <a:prstGeom prst="line">
            <a:avLst/>
          </a:prstGeom>
          <a:noFill/>
          <a:ln w="6350">
            <a:solidFill>
              <a:srgbClr val="576A78"/>
            </a:solidFill>
            <a:prstDash val="solid"/>
          </a:ln>
        </p:spPr>
        <p:txBody>
          <a:bodyPr/>
          <a:lstStyle/>
          <a:p>
            <a:endParaRPr lang="es-ES_tradnl" noProof="0"/>
          </a:p>
        </p:txBody>
      </p:sp>
      <p:sp>
        <p:nvSpPr>
          <p:cNvPr id="14" name="Text 2">
            <a:extLst>
              <a:ext uri="{FF2B5EF4-FFF2-40B4-BE49-F238E27FC236}">
                <a16:creationId xmlns:a16="http://schemas.microsoft.com/office/drawing/2014/main" id="{A4212E76-BE72-1080-4A0D-D57061734F24}"/>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pic>
        <p:nvPicPr>
          <p:cNvPr id="6" name="Imagen 5">
            <a:extLst>
              <a:ext uri="{FF2B5EF4-FFF2-40B4-BE49-F238E27FC236}">
                <a16:creationId xmlns:a16="http://schemas.microsoft.com/office/drawing/2014/main" id="{8723A2CB-C23C-C867-0106-4DE686F7A8D8}"/>
              </a:ext>
            </a:extLst>
          </p:cNvPr>
          <p:cNvPicPr>
            <a:picLocks noChangeAspect="1"/>
          </p:cNvPicPr>
          <p:nvPr/>
        </p:nvPicPr>
        <p:blipFill rotWithShape="1">
          <a:blip r:embed="rId3"/>
          <a:srcRect b="35978"/>
          <a:stretch/>
        </p:blipFill>
        <p:spPr>
          <a:xfrm>
            <a:off x="1002324" y="4915627"/>
            <a:ext cx="424228" cy="84998"/>
          </a:xfrm>
          <a:prstGeom prst="rect">
            <a:avLst/>
          </a:prstGeom>
        </p:spPr>
      </p:pic>
      <p:sp>
        <p:nvSpPr>
          <p:cNvPr id="2" name="Text 7">
            <a:extLst>
              <a:ext uri="{FF2B5EF4-FFF2-40B4-BE49-F238E27FC236}">
                <a16:creationId xmlns:a16="http://schemas.microsoft.com/office/drawing/2014/main" id="{2BC4E1A2-6683-591E-CE93-669727359300}"/>
              </a:ext>
            </a:extLst>
          </p:cNvPr>
          <p:cNvSpPr/>
          <p:nvPr/>
        </p:nvSpPr>
        <p:spPr>
          <a:xfrm>
            <a:off x="6074759" y="2681288"/>
            <a:ext cx="2706687" cy="2324099"/>
          </a:xfrm>
          <a:prstGeom prst="rect">
            <a:avLst/>
          </a:prstGeom>
          <a:noFill/>
          <a:ln/>
        </p:spPr>
        <p:txBody>
          <a:bodyPr wrap="square" lIns="0" tIns="0" rIns="0" bIns="0" rtlCol="0" anchor="t"/>
          <a:lstStyle/>
          <a:p>
            <a:pPr marL="0" indent="0" algn="l">
              <a:buNone/>
            </a:pPr>
            <a:r>
              <a:rPr lang="es-ES_tradnl" sz="800" b="1" kern="0" spc="8" noProof="0">
                <a:solidFill>
                  <a:srgbClr val="131F34"/>
                </a:solidFill>
                <a:latin typeface="Bw Gradual" pitchFamily="34" charset="0"/>
                <a:ea typeface="Bw Gradual" pitchFamily="34" charset="-122"/>
                <a:cs typeface="Bw Gradual" pitchFamily="34" charset="-120"/>
              </a:rPr>
              <a:t>Acceso y conocimiento</a:t>
            </a:r>
          </a:p>
          <a:p>
            <a:r>
              <a:rPr lang="es-ES" sz="800" kern="0" spc="8">
                <a:solidFill>
                  <a:srgbClr val="131F34"/>
                </a:solidFill>
                <a:latin typeface="Bw Gradual" pitchFamily="34" charset="0"/>
              </a:rPr>
              <a:t>Acceso a oportunidades respaldado por más de doce años de presencia activa y conocimiento especializado.</a:t>
            </a:r>
            <a:endParaRPr lang="es-ES_tradnl" sz="800" kern="0" spc="8">
              <a:solidFill>
                <a:srgbClr val="131F34"/>
              </a:solidFill>
              <a:latin typeface="Bw Gradual" pitchFamily="34" charset="0"/>
            </a:endParaRPr>
          </a:p>
          <a:p>
            <a:pPr marL="0" indent="0" algn="l">
              <a:buNone/>
            </a:pPr>
            <a:endParaRPr lang="es-ES_tradnl" sz="800" kern="0" spc="8" noProof="0">
              <a:solidFill>
                <a:srgbClr val="131F34"/>
              </a:solidFill>
              <a:latin typeface="Bw Gradual" pitchFamily="34" charset="0"/>
              <a:ea typeface="Bw Gradual" pitchFamily="34" charset="-122"/>
              <a:cs typeface="Bw Gradual" pitchFamily="34" charset="-120"/>
            </a:endParaRPr>
          </a:p>
          <a:p>
            <a:pPr marL="0" indent="0" algn="l">
              <a:buNone/>
            </a:pPr>
            <a:endParaRPr lang="es-ES_tradnl" sz="800" b="1" kern="0" spc="8" noProof="0">
              <a:solidFill>
                <a:srgbClr val="131F34"/>
              </a:solidFill>
              <a:latin typeface="Bw Gradual" pitchFamily="34" charset="0"/>
              <a:ea typeface="Bw Gradual" pitchFamily="34" charset="-122"/>
              <a:cs typeface="Bw Gradual" pitchFamily="34" charset="-120"/>
            </a:endParaRPr>
          </a:p>
          <a:p>
            <a:pPr marL="0" indent="0" algn="l">
              <a:buNone/>
            </a:pPr>
            <a:r>
              <a:rPr lang="es-ES_tradnl" sz="800" b="1" kern="0" spc="8" noProof="0">
                <a:solidFill>
                  <a:srgbClr val="131F34"/>
                </a:solidFill>
                <a:latin typeface="Bw Gradual" pitchFamily="34" charset="0"/>
                <a:ea typeface="Bw Gradual" pitchFamily="34" charset="-122"/>
                <a:cs typeface="Bw Gradual" pitchFamily="34" charset="-120"/>
              </a:rPr>
              <a:t>Excelencia operativa</a:t>
            </a:r>
          </a:p>
          <a:p>
            <a:r>
              <a:rPr lang="es-ES" sz="800" kern="0" spc="8">
                <a:solidFill>
                  <a:srgbClr val="131F34"/>
                </a:solidFill>
                <a:latin typeface="Bw Gradual" pitchFamily="34" charset="0"/>
              </a:rPr>
              <a:t>Cada operación se gestiona de forma integral, con rigor técnico y criterios consistentes a lo largo de todo su ciclo.</a:t>
            </a:r>
          </a:p>
          <a:p>
            <a:endParaRPr lang="es-ES" sz="800" kern="0" spc="8">
              <a:solidFill>
                <a:srgbClr val="131F34"/>
              </a:solidFill>
              <a:latin typeface="Bw Gradual" pitchFamily="34" charset="0"/>
            </a:endParaRPr>
          </a:p>
          <a:p>
            <a:endParaRPr lang="es-ES" sz="800" kern="0" spc="8">
              <a:solidFill>
                <a:srgbClr val="131F34"/>
              </a:solidFill>
              <a:latin typeface="Bw Gradual" pitchFamily="34" charset="0"/>
            </a:endParaRPr>
          </a:p>
          <a:p>
            <a:r>
              <a:rPr lang="es-ES_tradnl" sz="800" b="1" kern="0" spc="8">
                <a:solidFill>
                  <a:srgbClr val="131F34"/>
                </a:solidFill>
                <a:latin typeface="Bw Gradual" pitchFamily="34" charset="0"/>
                <a:ea typeface="Bw Gradual" pitchFamily="34" charset="-122"/>
                <a:cs typeface="Bw Gradual" pitchFamily="34" charset="-120"/>
              </a:rPr>
              <a:t>Alineación de intereses</a:t>
            </a:r>
          </a:p>
          <a:p>
            <a:r>
              <a:rPr lang="es-ES" sz="800" kern="0" spc="8">
                <a:solidFill>
                  <a:srgbClr val="131F34"/>
                </a:solidFill>
                <a:latin typeface="Bw Gradual" pitchFamily="34" charset="0"/>
              </a:rPr>
              <a:t>Remuneración vinculada al desempeño de las operaciones gestionadas, que mantiene alineados los intereses de </a:t>
            </a:r>
            <a:r>
              <a:rPr lang="es-ES" sz="800" kern="0" spc="8" err="1">
                <a:solidFill>
                  <a:srgbClr val="131F34"/>
                </a:solidFill>
                <a:latin typeface="Bw Gradual" pitchFamily="34" charset="0"/>
              </a:rPr>
              <a:t>Crandon</a:t>
            </a:r>
            <a:r>
              <a:rPr lang="es-ES" sz="800" kern="0" spc="8">
                <a:solidFill>
                  <a:srgbClr val="131F34"/>
                </a:solidFill>
                <a:latin typeface="Bw Gradual" pitchFamily="34" charset="0"/>
              </a:rPr>
              <a:t> y del inversor en cada transacción.</a:t>
            </a:r>
            <a:endParaRPr lang="es-ES_tradnl" sz="800" kern="0" spc="8">
              <a:solidFill>
                <a:srgbClr val="131F34"/>
              </a:solidFill>
              <a:latin typeface="Bw Gradual" pitchFamily="34" charset="0"/>
            </a:endParaRPr>
          </a:p>
        </p:txBody>
      </p:sp>
      <p:sp>
        <p:nvSpPr>
          <p:cNvPr id="19" name="Shape 6">
            <a:extLst>
              <a:ext uri="{FF2B5EF4-FFF2-40B4-BE49-F238E27FC236}">
                <a16:creationId xmlns:a16="http://schemas.microsoft.com/office/drawing/2014/main" id="{50CEC6AE-85F5-5F5D-B640-7D922458EAFE}"/>
              </a:ext>
            </a:extLst>
          </p:cNvPr>
          <p:cNvSpPr/>
          <p:nvPr/>
        </p:nvSpPr>
        <p:spPr>
          <a:xfrm>
            <a:off x="6074759" y="3964527"/>
            <a:ext cx="2762250" cy="0"/>
          </a:xfrm>
          <a:prstGeom prst="line">
            <a:avLst/>
          </a:prstGeom>
          <a:noFill/>
          <a:ln w="6350">
            <a:solidFill>
              <a:srgbClr val="576A78"/>
            </a:solidFill>
            <a:prstDash val="solid"/>
          </a:ln>
        </p:spPr>
        <p:txBody>
          <a:bodyPr/>
          <a:lstStyle/>
          <a:p>
            <a:endParaRPr lang="es-ES_tradnl" noProof="0"/>
          </a:p>
        </p:txBody>
      </p:sp>
      <p:sp>
        <p:nvSpPr>
          <p:cNvPr id="20" name="Shape 6">
            <a:extLst>
              <a:ext uri="{FF2B5EF4-FFF2-40B4-BE49-F238E27FC236}">
                <a16:creationId xmlns:a16="http://schemas.microsoft.com/office/drawing/2014/main" id="{C86127E0-AD3B-A104-091C-3813E29585C4}"/>
              </a:ext>
            </a:extLst>
          </p:cNvPr>
          <p:cNvSpPr/>
          <p:nvPr/>
        </p:nvSpPr>
        <p:spPr>
          <a:xfrm>
            <a:off x="3903976" y="5150881"/>
            <a:ext cx="2762250" cy="0"/>
          </a:xfrm>
          <a:prstGeom prst="line">
            <a:avLst/>
          </a:prstGeom>
          <a:noFill/>
          <a:ln w="6350">
            <a:solidFill>
              <a:srgbClr val="576A78"/>
            </a:solidFill>
            <a:prstDash val="solid"/>
          </a:ln>
        </p:spPr>
        <p:txBody>
          <a:bodyPr/>
          <a:lstStyle/>
          <a:p>
            <a:endParaRPr lang="es-ES_tradnl" noProof="0"/>
          </a:p>
        </p:txBody>
      </p:sp>
      <p:sp>
        <p:nvSpPr>
          <p:cNvPr id="21" name="Shape 6">
            <a:extLst>
              <a:ext uri="{FF2B5EF4-FFF2-40B4-BE49-F238E27FC236}">
                <a16:creationId xmlns:a16="http://schemas.microsoft.com/office/drawing/2014/main" id="{F666A641-C431-9C7B-CA64-131E7E1CB952}"/>
              </a:ext>
            </a:extLst>
          </p:cNvPr>
          <p:cNvSpPr/>
          <p:nvPr/>
        </p:nvSpPr>
        <p:spPr>
          <a:xfrm>
            <a:off x="6074759" y="3213037"/>
            <a:ext cx="2762250" cy="0"/>
          </a:xfrm>
          <a:prstGeom prst="line">
            <a:avLst/>
          </a:prstGeom>
          <a:noFill/>
          <a:ln w="6350">
            <a:solidFill>
              <a:srgbClr val="576A78"/>
            </a:solidFill>
            <a:prstDash val="solid"/>
          </a:ln>
        </p:spPr>
        <p:txBody>
          <a:bodyPr/>
          <a:lstStyle/>
          <a:p>
            <a:endParaRPr lang="es-ES_tradnl" noProof="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E3E5E8"/>
        </a:solidFill>
        <a:effectLst/>
      </p:bgPr>
    </p:bg>
    <p:spTree>
      <p:nvGrpSpPr>
        <p:cNvPr id="1" name=""/>
        <p:cNvGrpSpPr/>
        <p:nvPr/>
      </p:nvGrpSpPr>
      <p:grpSpPr>
        <a:xfrm>
          <a:off x="0" y="0"/>
          <a:ext cx="0" cy="0"/>
          <a:chOff x="0" y="0"/>
          <a:chExt cx="0" cy="0"/>
        </a:xfrm>
      </p:grpSpPr>
      <p:sp>
        <p:nvSpPr>
          <p:cNvPr id="3" name="Text 1"/>
          <p:cNvSpPr/>
          <p:nvPr/>
        </p:nvSpPr>
        <p:spPr>
          <a:xfrm>
            <a:off x="285750" y="4943475"/>
            <a:ext cx="100013" cy="57150"/>
          </a:xfrm>
          <a:prstGeom prst="rect">
            <a:avLst/>
          </a:prstGeom>
          <a:noFill/>
          <a:ln/>
        </p:spPr>
        <p:txBody>
          <a:bodyPr wrap="square" lIns="0" tIns="0" rIns="0" bIns="0" rtlCol="0" anchor="ctr"/>
          <a:lstStyle/>
          <a:p>
            <a:pPr marL="0" indent="0" algn="ctr">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08</a:t>
            </a:r>
            <a:endParaRPr lang="es-ES_tradnl" sz="570" noProof="0"/>
          </a:p>
        </p:txBody>
      </p:sp>
      <p:sp>
        <p:nvSpPr>
          <p:cNvPr id="4" name="Text 2"/>
          <p:cNvSpPr/>
          <p:nvPr/>
        </p:nvSpPr>
        <p:spPr>
          <a:xfrm>
            <a:off x="285750" y="481012"/>
            <a:ext cx="3128963" cy="409575"/>
          </a:xfrm>
          <a:prstGeom prst="rect">
            <a:avLst/>
          </a:prstGeom>
          <a:noFill/>
          <a:ln/>
        </p:spPr>
        <p:txBody>
          <a:bodyPr wrap="square" lIns="0" tIns="0" rIns="0" bIns="0" rtlCol="0" anchor="t"/>
          <a:lstStyle/>
          <a:p>
            <a:pPr marL="0" indent="0" algn="l">
              <a:lnSpc>
                <a:spcPts val="3078"/>
              </a:lnSpc>
              <a:buNone/>
            </a:pPr>
            <a:r>
              <a:rPr lang="es-ES_tradnl" sz="2800" noProof="0">
                <a:solidFill>
                  <a:srgbClr val="132034">
                    <a:alpha val="99000"/>
                  </a:srgbClr>
                </a:solidFill>
                <a:latin typeface="Canela Light" pitchFamily="2" charset="77"/>
                <a:ea typeface="Canela" pitchFamily="34" charset="-122"/>
                <a:cs typeface="Canela" pitchFamily="34" charset="-120"/>
              </a:rPr>
              <a:t>Principios operativos</a:t>
            </a:r>
            <a:endParaRPr lang="es-ES_tradnl" sz="2800" noProof="0"/>
          </a:p>
        </p:txBody>
      </p:sp>
      <p:sp>
        <p:nvSpPr>
          <p:cNvPr id="5" name="Text 3"/>
          <p:cNvSpPr/>
          <p:nvPr/>
        </p:nvSpPr>
        <p:spPr>
          <a:xfrm>
            <a:off x="1738313" y="142875"/>
            <a:ext cx="728663"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1. QUIÉNES SOMOS</a:t>
            </a:r>
            <a:endParaRPr lang="es-ES_tradnl" sz="570" noProof="0"/>
          </a:p>
        </p:txBody>
      </p:sp>
      <p:sp>
        <p:nvSpPr>
          <p:cNvPr id="7" name="Text 5"/>
          <p:cNvSpPr/>
          <p:nvPr/>
        </p:nvSpPr>
        <p:spPr>
          <a:xfrm>
            <a:off x="4066822" y="492917"/>
            <a:ext cx="4800393" cy="385763"/>
          </a:xfrm>
          <a:prstGeom prst="rect">
            <a:avLst/>
          </a:prstGeom>
          <a:noFill/>
          <a:ln/>
        </p:spPr>
        <p:txBody>
          <a:bodyPr wrap="square" lIns="0" tIns="0" rIns="0" bIns="0" rtlCol="0" anchor="t"/>
          <a:lstStyle/>
          <a:p>
            <a:pPr marL="0" indent="0" algn="l">
              <a:buNone/>
            </a:pPr>
            <a:r>
              <a:rPr lang="es-ES_tradnl" sz="900" kern="1100" spc="20" noProof="0">
                <a:solidFill>
                  <a:srgbClr val="131F34"/>
                </a:solidFill>
                <a:latin typeface="Bw Gradual" pitchFamily="34" charset="0"/>
                <a:ea typeface="Bw Gradual" pitchFamily="34" charset="-122"/>
                <a:cs typeface="Bw Gradual" pitchFamily="34" charset="-120"/>
              </a:rPr>
              <a:t>Nuestros valores son la piedra angular del equipo humano y un faro para desarrollar nuestro modelo de negocio. Constituyen el marco que guía la toma de decisiones y la ejecución diaria de la firma.</a:t>
            </a:r>
            <a:endParaRPr lang="es-ES_tradnl" sz="900" kern="1100" spc="20" noProof="0">
              <a:solidFill>
                <a:srgbClr val="131F34"/>
              </a:solidFill>
            </a:endParaRPr>
          </a:p>
        </p:txBody>
      </p:sp>
      <p:sp>
        <p:nvSpPr>
          <p:cNvPr id="8" name="Shape 6"/>
          <p:cNvSpPr/>
          <p:nvPr/>
        </p:nvSpPr>
        <p:spPr>
          <a:xfrm>
            <a:off x="285750" y="3267075"/>
            <a:ext cx="5656466" cy="0"/>
          </a:xfrm>
          <a:prstGeom prst="line">
            <a:avLst/>
          </a:prstGeom>
          <a:noFill/>
          <a:ln w="6350">
            <a:solidFill>
              <a:srgbClr val="576A78"/>
            </a:solidFill>
            <a:prstDash val="solid"/>
          </a:ln>
        </p:spPr>
        <p:txBody>
          <a:bodyPr/>
          <a:lstStyle/>
          <a:p>
            <a:endParaRPr lang="es-ES_tradnl" noProof="0"/>
          </a:p>
        </p:txBody>
      </p:sp>
      <p:sp>
        <p:nvSpPr>
          <p:cNvPr id="9" name="Shape 7"/>
          <p:cNvSpPr/>
          <p:nvPr/>
        </p:nvSpPr>
        <p:spPr>
          <a:xfrm>
            <a:off x="285750" y="3962400"/>
            <a:ext cx="5656466" cy="0"/>
          </a:xfrm>
          <a:prstGeom prst="line">
            <a:avLst/>
          </a:prstGeom>
          <a:noFill/>
          <a:ln w="6350">
            <a:solidFill>
              <a:srgbClr val="576A78"/>
            </a:solidFill>
            <a:prstDash val="solid"/>
          </a:ln>
        </p:spPr>
        <p:txBody>
          <a:bodyPr/>
          <a:lstStyle/>
          <a:p>
            <a:endParaRPr lang="es-ES_tradnl" noProof="0"/>
          </a:p>
        </p:txBody>
      </p:sp>
      <p:sp>
        <p:nvSpPr>
          <p:cNvPr id="10" name="Shape 8"/>
          <p:cNvSpPr/>
          <p:nvPr/>
        </p:nvSpPr>
        <p:spPr>
          <a:xfrm>
            <a:off x="285750" y="2571750"/>
            <a:ext cx="5667375" cy="0"/>
          </a:xfrm>
          <a:prstGeom prst="line">
            <a:avLst/>
          </a:prstGeom>
          <a:noFill/>
          <a:ln w="6350">
            <a:solidFill>
              <a:srgbClr val="576A78"/>
            </a:solidFill>
            <a:prstDash val="solid"/>
          </a:ln>
        </p:spPr>
        <p:txBody>
          <a:bodyPr/>
          <a:lstStyle/>
          <a:p>
            <a:endParaRPr lang="es-ES_tradnl" noProof="0"/>
          </a:p>
        </p:txBody>
      </p:sp>
      <p:sp>
        <p:nvSpPr>
          <p:cNvPr id="11" name="Text 9"/>
          <p:cNvSpPr/>
          <p:nvPr/>
        </p:nvSpPr>
        <p:spPr>
          <a:xfrm>
            <a:off x="2387383" y="2667000"/>
            <a:ext cx="3556000" cy="447675"/>
          </a:xfrm>
          <a:prstGeom prst="rect">
            <a:avLst/>
          </a:prstGeom>
          <a:noFill/>
          <a:ln/>
        </p:spPr>
        <p:txBody>
          <a:bodyPr wrap="square" lIns="0" tIns="0" rIns="0" bIns="0" rtlCol="0" anchor="t"/>
          <a:lstStyle/>
          <a:p>
            <a:pPr marL="0" indent="0" algn="l">
              <a:buNone/>
            </a:pPr>
            <a:r>
              <a:rPr lang="es-ES_tradnl" sz="800" kern="0" spc="8" noProof="0">
                <a:solidFill>
                  <a:srgbClr val="576A78"/>
                </a:solidFill>
                <a:latin typeface="Bw Gradual" pitchFamily="34" charset="0"/>
                <a:ea typeface="Bw Gradual" pitchFamily="34" charset="-122"/>
                <a:cs typeface="Bw Gradual" pitchFamily="34" charset="-120"/>
              </a:rPr>
              <a:t>En Crandon aplicamos criterios sostenibles de análisis, estructuración </a:t>
            </a:r>
          </a:p>
          <a:p>
            <a:pPr marL="0" indent="0" algn="l">
              <a:buNone/>
            </a:pPr>
            <a:r>
              <a:rPr lang="es-ES_tradnl" sz="800" kern="0" spc="8" noProof="0">
                <a:solidFill>
                  <a:srgbClr val="576A78"/>
                </a:solidFill>
                <a:latin typeface="Bw Gradual" pitchFamily="34" charset="0"/>
                <a:ea typeface="Bw Gradual" pitchFamily="34" charset="-122"/>
                <a:cs typeface="Bw Gradual" pitchFamily="34" charset="-120"/>
              </a:rPr>
              <a:t>y seguimiento en todas las transacciones. Esta consistencia se refleja tanto en la toma de decisiones como en la ejecución y supervisión de cada transacción.</a:t>
            </a:r>
            <a:endParaRPr lang="es-ES_tradnl" sz="800" noProof="0">
              <a:solidFill>
                <a:srgbClr val="576A78"/>
              </a:solidFill>
            </a:endParaRPr>
          </a:p>
        </p:txBody>
      </p:sp>
      <p:sp>
        <p:nvSpPr>
          <p:cNvPr id="12" name="Text 10"/>
          <p:cNvSpPr/>
          <p:nvPr/>
        </p:nvSpPr>
        <p:spPr>
          <a:xfrm>
            <a:off x="2387383" y="3368733"/>
            <a:ext cx="3556001" cy="447675"/>
          </a:xfrm>
          <a:prstGeom prst="rect">
            <a:avLst/>
          </a:prstGeom>
          <a:noFill/>
          <a:ln/>
        </p:spPr>
        <p:txBody>
          <a:bodyPr wrap="square" lIns="0" tIns="0" rIns="0" bIns="0" rtlCol="0" anchor="t"/>
          <a:lstStyle/>
          <a:p>
            <a:pPr marL="0" indent="0" algn="l">
              <a:buNone/>
            </a:pPr>
            <a:r>
              <a:rPr lang="es-ES_tradnl" sz="800" kern="0" spc="8" noProof="0">
                <a:solidFill>
                  <a:srgbClr val="576A78"/>
                </a:solidFill>
                <a:latin typeface="Bw Gradual" pitchFamily="34" charset="0"/>
                <a:ea typeface="Bw Gradual" pitchFamily="34" charset="-122"/>
                <a:cs typeface="Bw Gradual" pitchFamily="34" charset="-120"/>
              </a:rPr>
              <a:t>La transparencia forma parte de la práctica operativa con todos nuestros </a:t>
            </a:r>
            <a:r>
              <a:rPr lang="es-ES_tradnl" sz="800" kern="0" spc="8" noProof="0" err="1">
                <a:solidFill>
                  <a:srgbClr val="576A78"/>
                </a:solidFill>
                <a:latin typeface="Bw Gradual" pitchFamily="34" charset="0"/>
                <a:ea typeface="Bw Gradual" pitchFamily="34" charset="-122"/>
                <a:cs typeface="Bw Gradual" pitchFamily="34" charset="-120"/>
              </a:rPr>
              <a:t>stakeholders</a:t>
            </a:r>
            <a:r>
              <a:rPr lang="es-ES_tradnl" sz="800" kern="0" spc="8" noProof="0">
                <a:solidFill>
                  <a:srgbClr val="576A78"/>
                </a:solidFill>
                <a:latin typeface="Bw Gradual" pitchFamily="34" charset="0"/>
                <a:ea typeface="Bw Gradual" pitchFamily="34" charset="-122"/>
                <a:cs typeface="Bw Gradual" pitchFamily="34" charset="-120"/>
              </a:rPr>
              <a:t>. Proporcionamos a los inversores visibilidad completa sobre las operaciones gestionadas, las decisiones adoptadas </a:t>
            </a:r>
          </a:p>
          <a:p>
            <a:pPr marL="0" indent="0" algn="l">
              <a:buNone/>
            </a:pPr>
            <a:r>
              <a:rPr lang="es-ES_tradnl" sz="800" kern="0" spc="8" noProof="0">
                <a:solidFill>
                  <a:srgbClr val="576A78"/>
                </a:solidFill>
                <a:latin typeface="Bw Gradual" pitchFamily="34" charset="0"/>
                <a:ea typeface="Bw Gradual" pitchFamily="34" charset="-122"/>
                <a:cs typeface="Bw Gradual" pitchFamily="34" charset="-120"/>
              </a:rPr>
              <a:t>y la evolución de cada transacción.</a:t>
            </a:r>
            <a:endParaRPr lang="es-ES_tradnl" sz="800" noProof="0">
              <a:solidFill>
                <a:srgbClr val="576A78"/>
              </a:solidFill>
            </a:endParaRPr>
          </a:p>
        </p:txBody>
      </p:sp>
      <p:sp>
        <p:nvSpPr>
          <p:cNvPr id="13" name="Text 11"/>
          <p:cNvSpPr/>
          <p:nvPr/>
        </p:nvSpPr>
        <p:spPr>
          <a:xfrm>
            <a:off x="2387383" y="4086225"/>
            <a:ext cx="3565742" cy="695325"/>
          </a:xfrm>
          <a:prstGeom prst="rect">
            <a:avLst/>
          </a:prstGeom>
          <a:noFill/>
          <a:ln/>
        </p:spPr>
        <p:txBody>
          <a:bodyPr wrap="square" lIns="0" tIns="0" rIns="0" bIns="0" rtlCol="0" anchor="t"/>
          <a:lstStyle/>
          <a:p>
            <a:pPr marL="0" indent="0" algn="l">
              <a:buNone/>
            </a:pPr>
            <a:r>
              <a:rPr lang="es-ES_tradnl" sz="800" kern="0" spc="8" noProof="0">
                <a:solidFill>
                  <a:srgbClr val="576A78"/>
                </a:solidFill>
                <a:latin typeface="Bw Gradual" pitchFamily="34" charset="0"/>
                <a:ea typeface="Bw Gradual" pitchFamily="34" charset="-122"/>
                <a:cs typeface="Bw Gradual" pitchFamily="34" charset="-120"/>
              </a:rPr>
              <a:t>Fomentamos una cultura de trabajo colaborativa, orientada al rigor técnico, la calidad del análisis y la eficiencia operativa, a la vez que impulsamos el crecimiento profesional de nuestro equipo humano. </a:t>
            </a:r>
            <a:endParaRPr lang="es-ES_tradnl" sz="800" noProof="0">
              <a:solidFill>
                <a:srgbClr val="576A78"/>
              </a:solidFill>
            </a:endParaRPr>
          </a:p>
          <a:p>
            <a:pPr marL="0" indent="0" algn="l">
              <a:buNone/>
            </a:pPr>
            <a:r>
              <a:rPr lang="es-ES_tradnl" sz="800" kern="0" spc="8" noProof="0">
                <a:solidFill>
                  <a:srgbClr val="576A78"/>
                </a:solidFill>
                <a:latin typeface="Bw Gradual" pitchFamily="34" charset="0"/>
                <a:ea typeface="Bw Gradual" pitchFamily="34" charset="-122"/>
                <a:cs typeface="Bw Gradual" pitchFamily="34" charset="-120"/>
              </a:rPr>
              <a:t>Las decisiones se toman de forma integrada y documentada, con criterios compartidos y un enfoque disciplinado en la gestión del riesgo.</a:t>
            </a:r>
            <a:endParaRPr lang="es-ES_tradnl" sz="800" noProof="0">
              <a:solidFill>
                <a:srgbClr val="576A78"/>
              </a:solidFill>
            </a:endParaRPr>
          </a:p>
        </p:txBody>
      </p:sp>
      <p:sp>
        <p:nvSpPr>
          <p:cNvPr id="14" name="Text 12"/>
          <p:cNvSpPr/>
          <p:nvPr/>
        </p:nvSpPr>
        <p:spPr>
          <a:xfrm>
            <a:off x="285750" y="2676525"/>
            <a:ext cx="3163694" cy="165368"/>
          </a:xfrm>
          <a:prstGeom prst="rect">
            <a:avLst/>
          </a:prstGeom>
          <a:noFill/>
          <a:ln/>
        </p:spPr>
        <p:txBody>
          <a:bodyPr wrap="square" lIns="0" tIns="0" rIns="0" bIns="0" rtlCol="0" anchor="t"/>
          <a:lstStyle/>
          <a:p>
            <a:pPr marL="0" indent="0" algn="l">
              <a:lnSpc>
                <a:spcPts val="1368"/>
              </a:lnSpc>
              <a:buNone/>
            </a:pPr>
            <a:r>
              <a:rPr lang="es-ES_tradnl" sz="1200" kern="0" spc="11" noProof="0">
                <a:solidFill>
                  <a:srgbClr val="132034">
                    <a:alpha val="99000"/>
                  </a:srgbClr>
                </a:solidFill>
                <a:latin typeface="Canela Light" pitchFamily="2" charset="77"/>
                <a:ea typeface="Canela" pitchFamily="34" charset="-122"/>
                <a:cs typeface="Canela" pitchFamily="34" charset="-120"/>
              </a:rPr>
              <a:t>Consistencia</a:t>
            </a:r>
            <a:endParaRPr lang="es-ES_tradnl" sz="1200" noProof="0"/>
          </a:p>
        </p:txBody>
      </p:sp>
      <p:sp>
        <p:nvSpPr>
          <p:cNvPr id="15" name="Text 13"/>
          <p:cNvSpPr/>
          <p:nvPr/>
        </p:nvSpPr>
        <p:spPr>
          <a:xfrm>
            <a:off x="285750" y="3371850"/>
            <a:ext cx="3163694" cy="165368"/>
          </a:xfrm>
          <a:prstGeom prst="rect">
            <a:avLst/>
          </a:prstGeom>
          <a:noFill/>
          <a:ln/>
        </p:spPr>
        <p:txBody>
          <a:bodyPr wrap="square" lIns="0" tIns="0" rIns="0" bIns="0" rtlCol="0" anchor="t"/>
          <a:lstStyle/>
          <a:p>
            <a:pPr marL="0" indent="0" algn="l">
              <a:lnSpc>
                <a:spcPts val="1368"/>
              </a:lnSpc>
              <a:buNone/>
            </a:pPr>
            <a:r>
              <a:rPr lang="es-ES_tradnl" sz="1200" kern="0" spc="11" noProof="0">
                <a:solidFill>
                  <a:srgbClr val="132034">
                    <a:alpha val="99000"/>
                  </a:srgbClr>
                </a:solidFill>
                <a:latin typeface="Canela Light" pitchFamily="2" charset="77"/>
                <a:ea typeface="Canela" pitchFamily="34" charset="-122"/>
                <a:cs typeface="Canela" pitchFamily="34" charset="-120"/>
              </a:rPr>
              <a:t>Transparencia</a:t>
            </a:r>
            <a:endParaRPr lang="es-ES_tradnl" sz="1200" noProof="0"/>
          </a:p>
        </p:txBody>
      </p:sp>
      <p:sp>
        <p:nvSpPr>
          <p:cNvPr id="16" name="Text 14"/>
          <p:cNvSpPr/>
          <p:nvPr/>
        </p:nvSpPr>
        <p:spPr>
          <a:xfrm>
            <a:off x="285750" y="4067175"/>
            <a:ext cx="1530350" cy="166688"/>
          </a:xfrm>
          <a:prstGeom prst="rect">
            <a:avLst/>
          </a:prstGeom>
          <a:noFill/>
          <a:ln/>
        </p:spPr>
        <p:txBody>
          <a:bodyPr wrap="square" lIns="0" tIns="0" rIns="0" bIns="0" rtlCol="0" anchor="t"/>
          <a:lstStyle/>
          <a:p>
            <a:pPr marL="0" indent="0" algn="l">
              <a:lnSpc>
                <a:spcPts val="1368"/>
              </a:lnSpc>
              <a:buNone/>
            </a:pPr>
            <a:r>
              <a:rPr lang="es-ES_tradnl" sz="1200" kern="0" spc="11" noProof="0">
                <a:solidFill>
                  <a:srgbClr val="132034">
                    <a:alpha val="99000"/>
                  </a:srgbClr>
                </a:solidFill>
                <a:latin typeface="Canela Light" pitchFamily="2" charset="77"/>
                <a:ea typeface="Canela" pitchFamily="34" charset="-122"/>
                <a:cs typeface="Canela" pitchFamily="34" charset="-120"/>
              </a:rPr>
              <a:t>Disciplina y cultura profesional</a:t>
            </a:r>
            <a:endParaRPr lang="es-ES_tradnl" sz="1200" noProof="0"/>
          </a:p>
        </p:txBody>
      </p:sp>
      <p:sp>
        <p:nvSpPr>
          <p:cNvPr id="18" name="Text 16"/>
          <p:cNvSpPr/>
          <p:nvPr/>
        </p:nvSpPr>
        <p:spPr>
          <a:xfrm>
            <a:off x="7372350" y="3305175"/>
            <a:ext cx="209550" cy="76200"/>
          </a:xfrm>
          <a:prstGeom prst="rect">
            <a:avLst/>
          </a:prstGeom>
          <a:noFill/>
          <a:ln/>
        </p:spPr>
        <p:txBody>
          <a:bodyPr wrap="square" lIns="0" tIns="0" rIns="0" bIns="0" rtlCol="0" anchor="t"/>
          <a:lstStyle/>
          <a:p>
            <a:pPr marL="0" indent="0" algn="l">
              <a:lnSpc>
                <a:spcPts val="941"/>
              </a:lnSpc>
              <a:buNone/>
            </a:pPr>
            <a:r>
              <a:rPr lang="es-ES_tradnl" sz="784" noProof="0">
                <a:solidFill>
                  <a:srgbClr val="132034">
                    <a:alpha val="99000"/>
                  </a:srgbClr>
                </a:solidFill>
                <a:latin typeface="Bw Gradual" pitchFamily="34" charset="0"/>
                <a:ea typeface="Bw Gradual" pitchFamily="34" charset="-122"/>
                <a:cs typeface="Bw Gradual" pitchFamily="34" charset="-120"/>
              </a:rPr>
              <a:t>TBC</a:t>
            </a:r>
            <a:endParaRPr lang="es-ES_tradnl" sz="784" noProof="0"/>
          </a:p>
        </p:txBody>
      </p:sp>
      <p:sp>
        <p:nvSpPr>
          <p:cNvPr id="21" name="Text 2">
            <a:extLst>
              <a:ext uri="{FF2B5EF4-FFF2-40B4-BE49-F238E27FC236}">
                <a16:creationId xmlns:a16="http://schemas.microsoft.com/office/drawing/2014/main" id="{8893F80C-4083-8DBA-F40D-60AA54EA593C}"/>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pic>
        <p:nvPicPr>
          <p:cNvPr id="6" name="Imagen 5">
            <a:extLst>
              <a:ext uri="{FF2B5EF4-FFF2-40B4-BE49-F238E27FC236}">
                <a16:creationId xmlns:a16="http://schemas.microsoft.com/office/drawing/2014/main" id="{7E28A1DC-521C-71DB-B31C-0E3DC0ABBEBD}"/>
              </a:ext>
            </a:extLst>
          </p:cNvPr>
          <p:cNvPicPr>
            <a:picLocks noChangeAspect="1"/>
          </p:cNvPicPr>
          <p:nvPr/>
        </p:nvPicPr>
        <p:blipFill rotWithShape="1">
          <a:blip r:embed="rId3"/>
          <a:srcRect b="35978"/>
          <a:stretch/>
        </p:blipFill>
        <p:spPr>
          <a:xfrm>
            <a:off x="1002324" y="4915627"/>
            <a:ext cx="424228" cy="84998"/>
          </a:xfrm>
          <a:prstGeom prst="rect">
            <a:avLst/>
          </a:prstGeom>
        </p:spPr>
      </p:pic>
      <p:pic>
        <p:nvPicPr>
          <p:cNvPr id="23" name="Imagen 22">
            <a:extLst>
              <a:ext uri="{FF2B5EF4-FFF2-40B4-BE49-F238E27FC236}">
                <a16:creationId xmlns:a16="http://schemas.microsoft.com/office/drawing/2014/main" id="{5EC018A7-D851-494D-93A5-B5AF4E16D1B1}"/>
              </a:ext>
            </a:extLst>
          </p:cNvPr>
          <p:cNvPicPr>
            <a:picLocks noChangeAspect="1"/>
          </p:cNvPicPr>
          <p:nvPr/>
        </p:nvPicPr>
        <p:blipFill>
          <a:blip r:embed="rId4"/>
          <a:stretch>
            <a:fillRect/>
          </a:stretch>
        </p:blipFill>
        <p:spPr>
          <a:xfrm>
            <a:off x="6104965" y="1295167"/>
            <a:ext cx="2762250" cy="3705458"/>
          </a:xfrm>
          <a:prstGeom prst="roundRect">
            <a:avLst>
              <a:gd name="adj" fmla="val 1163"/>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E3E5E8"/>
        </a:solidFill>
        <a:effectLst/>
      </p:bgPr>
    </p:bg>
    <p:spTree>
      <p:nvGrpSpPr>
        <p:cNvPr id="1" name=""/>
        <p:cNvGrpSpPr/>
        <p:nvPr/>
      </p:nvGrpSpPr>
      <p:grpSpPr>
        <a:xfrm>
          <a:off x="0" y="0"/>
          <a:ext cx="0" cy="0"/>
          <a:chOff x="0" y="0"/>
          <a:chExt cx="0" cy="0"/>
        </a:xfrm>
      </p:grpSpPr>
      <p:sp>
        <p:nvSpPr>
          <p:cNvPr id="3" name="Text 1"/>
          <p:cNvSpPr/>
          <p:nvPr/>
        </p:nvSpPr>
        <p:spPr>
          <a:xfrm>
            <a:off x="285750" y="4943475"/>
            <a:ext cx="100013" cy="57150"/>
          </a:xfrm>
          <a:prstGeom prst="rect">
            <a:avLst/>
          </a:prstGeom>
          <a:noFill/>
          <a:ln/>
        </p:spPr>
        <p:txBody>
          <a:bodyPr wrap="square" lIns="0" tIns="0" rIns="0" bIns="0" rtlCol="0" anchor="ctr"/>
          <a:lstStyle/>
          <a:p>
            <a:pPr marL="0" indent="0" algn="ctr">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09</a:t>
            </a:r>
            <a:endParaRPr lang="es-ES_tradnl" sz="570" noProof="0"/>
          </a:p>
        </p:txBody>
      </p:sp>
      <p:sp>
        <p:nvSpPr>
          <p:cNvPr id="4" name="Text 2"/>
          <p:cNvSpPr/>
          <p:nvPr/>
        </p:nvSpPr>
        <p:spPr>
          <a:xfrm>
            <a:off x="285750" y="481012"/>
            <a:ext cx="3128963" cy="409575"/>
          </a:xfrm>
          <a:prstGeom prst="rect">
            <a:avLst/>
          </a:prstGeom>
          <a:noFill/>
          <a:ln/>
        </p:spPr>
        <p:txBody>
          <a:bodyPr wrap="square" lIns="0" tIns="0" rIns="0" bIns="0" rtlCol="0" anchor="t"/>
          <a:lstStyle/>
          <a:p>
            <a:pPr marL="0" indent="0" algn="l">
              <a:lnSpc>
                <a:spcPts val="3078"/>
              </a:lnSpc>
              <a:buNone/>
            </a:pPr>
            <a:r>
              <a:rPr lang="es-ES_tradnl" sz="2800" noProof="0">
                <a:solidFill>
                  <a:srgbClr val="132034">
                    <a:alpha val="99000"/>
                  </a:srgbClr>
                </a:solidFill>
                <a:latin typeface="Canela Light" pitchFamily="2" charset="77"/>
                <a:ea typeface="Canela" pitchFamily="34" charset="-122"/>
                <a:cs typeface="Canela" pitchFamily="34" charset="-120"/>
              </a:rPr>
              <a:t>Datos clave</a:t>
            </a:r>
            <a:endParaRPr lang="es-ES_tradnl" sz="2800" noProof="0"/>
          </a:p>
        </p:txBody>
      </p:sp>
      <p:sp>
        <p:nvSpPr>
          <p:cNvPr id="5" name="Text 3"/>
          <p:cNvSpPr/>
          <p:nvPr/>
        </p:nvSpPr>
        <p:spPr>
          <a:xfrm>
            <a:off x="1738313" y="142875"/>
            <a:ext cx="728663"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1. QUIÉNES SOMOS</a:t>
            </a:r>
            <a:endParaRPr lang="es-ES_tradnl" sz="570" noProof="0"/>
          </a:p>
        </p:txBody>
      </p:sp>
      <p:sp>
        <p:nvSpPr>
          <p:cNvPr id="7" name="Text 5"/>
          <p:cNvSpPr/>
          <p:nvPr/>
        </p:nvSpPr>
        <p:spPr>
          <a:xfrm>
            <a:off x="3950941" y="1577639"/>
            <a:ext cx="238142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576A78">
                    <a:alpha val="99000"/>
                  </a:srgbClr>
                </a:solidFill>
                <a:latin typeface="Bw Gradual" pitchFamily="34" charset="0"/>
                <a:ea typeface="Bw Gradual" pitchFamily="34" charset="-122"/>
                <a:cs typeface="Bw Gradual" pitchFamily="34" charset="-120"/>
              </a:rPr>
              <a:t>EXPERIENCIA DE LA FIRMA</a:t>
            </a:r>
            <a:endParaRPr lang="es-ES_tradnl" sz="570" noProof="0"/>
          </a:p>
        </p:txBody>
      </p:sp>
      <p:sp>
        <p:nvSpPr>
          <p:cNvPr id="8" name="Text 6"/>
          <p:cNvSpPr/>
          <p:nvPr/>
        </p:nvSpPr>
        <p:spPr>
          <a:xfrm>
            <a:off x="3950941" y="1896727"/>
            <a:ext cx="238142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576A78">
                    <a:alpha val="99000"/>
                  </a:srgbClr>
                </a:solidFill>
                <a:latin typeface="Bw Gradual" pitchFamily="34" charset="0"/>
                <a:ea typeface="Bw Gradual" pitchFamily="34" charset="-122"/>
                <a:cs typeface="Bw Gradual" pitchFamily="34" charset="-120"/>
              </a:rPr>
              <a:t>NÚMERO DE EMPLEADOS (CIERRE 2025)</a:t>
            </a:r>
            <a:endParaRPr lang="es-ES_tradnl" sz="570" noProof="0"/>
          </a:p>
        </p:txBody>
      </p:sp>
      <p:sp>
        <p:nvSpPr>
          <p:cNvPr id="9" name="Text 7"/>
          <p:cNvSpPr/>
          <p:nvPr/>
        </p:nvSpPr>
        <p:spPr>
          <a:xfrm>
            <a:off x="3950941" y="2222281"/>
            <a:ext cx="238142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576A78">
                    <a:alpha val="99000"/>
                  </a:srgbClr>
                </a:solidFill>
                <a:latin typeface="Bw Gradual" pitchFamily="34" charset="0"/>
                <a:ea typeface="Bw Gradual" pitchFamily="34" charset="-122"/>
                <a:cs typeface="Bw Gradual" pitchFamily="34" charset="-120"/>
              </a:rPr>
              <a:t>EQUIPO</a:t>
            </a:r>
            <a:endParaRPr lang="es-ES_tradnl" sz="570" noProof="0"/>
          </a:p>
        </p:txBody>
      </p:sp>
      <p:sp>
        <p:nvSpPr>
          <p:cNvPr id="11" name="Text 8"/>
          <p:cNvSpPr/>
          <p:nvPr/>
        </p:nvSpPr>
        <p:spPr>
          <a:xfrm>
            <a:off x="6106246" y="1577639"/>
            <a:ext cx="2038350" cy="76200"/>
          </a:xfrm>
          <a:prstGeom prst="rect">
            <a:avLst/>
          </a:prstGeom>
          <a:noFill/>
          <a:ln/>
        </p:spPr>
        <p:txBody>
          <a:bodyPr wrap="square" lIns="0" tIns="0" rIns="0" bIns="0" rtlCol="0" anchor="t"/>
          <a:lstStyle/>
          <a:p>
            <a:pPr marL="0" indent="0" algn="l">
              <a:lnSpc>
                <a:spcPts val="941"/>
              </a:lnSpc>
              <a:buNone/>
            </a:pPr>
            <a:r>
              <a:rPr lang="es-ES_tradnl" sz="784" kern="0" spc="8" noProof="0">
                <a:solidFill>
                  <a:srgbClr val="132034">
                    <a:alpha val="99000"/>
                  </a:srgbClr>
                </a:solidFill>
                <a:latin typeface="Bw Gradual" pitchFamily="34" charset="0"/>
                <a:ea typeface="Bw Gradual" pitchFamily="34" charset="-122"/>
                <a:cs typeface="Bw Gradual" pitchFamily="34" charset="-120"/>
              </a:rPr>
              <a:t>Más de 12 años</a:t>
            </a:r>
            <a:endParaRPr lang="es-ES_tradnl" sz="784" noProof="0"/>
          </a:p>
        </p:txBody>
      </p:sp>
      <p:sp>
        <p:nvSpPr>
          <p:cNvPr id="12" name="Shape 9"/>
          <p:cNvSpPr/>
          <p:nvPr/>
        </p:nvSpPr>
        <p:spPr>
          <a:xfrm>
            <a:off x="3930269" y="1777665"/>
            <a:ext cx="4938713" cy="0"/>
          </a:xfrm>
          <a:prstGeom prst="line">
            <a:avLst/>
          </a:prstGeom>
          <a:noFill/>
          <a:ln w="6350">
            <a:solidFill>
              <a:srgbClr val="576A78"/>
            </a:solidFill>
            <a:prstDash val="solid"/>
          </a:ln>
        </p:spPr>
        <p:txBody>
          <a:bodyPr/>
          <a:lstStyle/>
          <a:p>
            <a:endParaRPr lang="es-ES_tradnl" noProof="0"/>
          </a:p>
        </p:txBody>
      </p:sp>
      <p:sp>
        <p:nvSpPr>
          <p:cNvPr id="13" name="Text 10"/>
          <p:cNvSpPr/>
          <p:nvPr/>
        </p:nvSpPr>
        <p:spPr>
          <a:xfrm>
            <a:off x="6106246" y="1908632"/>
            <a:ext cx="2514600" cy="76200"/>
          </a:xfrm>
          <a:prstGeom prst="rect">
            <a:avLst/>
          </a:prstGeom>
          <a:noFill/>
          <a:ln/>
        </p:spPr>
        <p:txBody>
          <a:bodyPr wrap="square" lIns="0" tIns="0" rIns="0" bIns="0" rtlCol="0" anchor="t"/>
          <a:lstStyle/>
          <a:p>
            <a:pPr marL="0" indent="0" algn="l">
              <a:lnSpc>
                <a:spcPts val="941"/>
              </a:lnSpc>
              <a:buNone/>
            </a:pPr>
            <a:r>
              <a:rPr lang="es-ES_tradnl" sz="784" kern="0" spc="8" noProof="0">
                <a:solidFill>
                  <a:srgbClr val="132034">
                    <a:alpha val="99000"/>
                  </a:srgbClr>
                </a:solidFill>
                <a:latin typeface="Bw Gradual" pitchFamily="34" charset="0"/>
              </a:rPr>
              <a:t>25 empleados</a:t>
            </a:r>
            <a:endParaRPr lang="es-ES_tradnl" sz="784" noProof="0"/>
          </a:p>
        </p:txBody>
      </p:sp>
      <p:sp>
        <p:nvSpPr>
          <p:cNvPr id="14" name="Shape 11"/>
          <p:cNvSpPr/>
          <p:nvPr/>
        </p:nvSpPr>
        <p:spPr>
          <a:xfrm>
            <a:off x="3930269" y="2101515"/>
            <a:ext cx="4938713" cy="0"/>
          </a:xfrm>
          <a:prstGeom prst="line">
            <a:avLst/>
          </a:prstGeom>
          <a:noFill/>
          <a:ln w="6350">
            <a:solidFill>
              <a:srgbClr val="576A78"/>
            </a:solidFill>
            <a:prstDash val="solid"/>
          </a:ln>
        </p:spPr>
        <p:txBody>
          <a:bodyPr/>
          <a:lstStyle/>
          <a:p>
            <a:endParaRPr lang="es-ES_tradnl" noProof="0"/>
          </a:p>
        </p:txBody>
      </p:sp>
      <p:sp>
        <p:nvSpPr>
          <p:cNvPr id="15" name="Text 12"/>
          <p:cNvSpPr/>
          <p:nvPr/>
        </p:nvSpPr>
        <p:spPr>
          <a:xfrm>
            <a:off x="6106246" y="2239626"/>
            <a:ext cx="2762250" cy="447675"/>
          </a:xfrm>
          <a:prstGeom prst="rect">
            <a:avLst/>
          </a:prstGeom>
          <a:noFill/>
          <a:ln/>
        </p:spPr>
        <p:txBody>
          <a:bodyPr wrap="square" lIns="0" tIns="0" rIns="0" bIns="0" rtlCol="0" anchor="t"/>
          <a:lstStyle/>
          <a:p>
            <a:pPr marL="0" indent="0" algn="l">
              <a:lnSpc>
                <a:spcPts val="941"/>
              </a:lnSpc>
              <a:buNone/>
            </a:pPr>
            <a:r>
              <a:rPr lang="es-ES_tradnl" sz="784" kern="0" spc="8" noProof="0">
                <a:solidFill>
                  <a:srgbClr val="132034">
                    <a:alpha val="99000"/>
                  </a:srgbClr>
                </a:solidFill>
                <a:latin typeface="Bw Gradual" pitchFamily="34" charset="0"/>
                <a:ea typeface="Bw Gradual" pitchFamily="34" charset="-122"/>
                <a:cs typeface="Bw Gradual" pitchFamily="34" charset="-120"/>
              </a:rPr>
              <a:t>Nuestro equipo está formado por profesionales altamente cualificados a nivel técnico, en disciplinas complementarias de ciencias y humanidades, </a:t>
            </a:r>
          </a:p>
          <a:p>
            <a:pPr marL="0" indent="0" algn="l">
              <a:lnSpc>
                <a:spcPts val="941"/>
              </a:lnSpc>
              <a:buNone/>
            </a:pPr>
            <a:r>
              <a:rPr lang="es-ES_tradnl" sz="784" kern="0" spc="8" noProof="0">
                <a:solidFill>
                  <a:srgbClr val="132034">
                    <a:alpha val="99000"/>
                  </a:srgbClr>
                </a:solidFill>
                <a:latin typeface="Bw Gradual" pitchFamily="34" charset="0"/>
                <a:ea typeface="Bw Gradual" pitchFamily="34" charset="-122"/>
                <a:cs typeface="Bw Gradual" pitchFamily="34" charset="-120"/>
              </a:rPr>
              <a:t>y en habilidades interpersonales</a:t>
            </a:r>
            <a:endParaRPr lang="es-ES_tradnl" sz="784" noProof="0"/>
          </a:p>
        </p:txBody>
      </p:sp>
      <p:sp>
        <p:nvSpPr>
          <p:cNvPr id="16" name="Text 13"/>
          <p:cNvSpPr/>
          <p:nvPr/>
        </p:nvSpPr>
        <p:spPr>
          <a:xfrm>
            <a:off x="3950941" y="3251771"/>
            <a:ext cx="2371913"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576A78">
                    <a:alpha val="99000"/>
                  </a:srgbClr>
                </a:solidFill>
                <a:latin typeface="Bw Gradual" pitchFamily="34" charset="0"/>
                <a:ea typeface="Bw Gradual" pitchFamily="34" charset="-122"/>
                <a:cs typeface="Bw Gradual" pitchFamily="34" charset="-120"/>
              </a:rPr>
              <a:t>OFICINAS</a:t>
            </a:r>
            <a:endParaRPr lang="es-ES_tradnl" sz="570" noProof="0"/>
          </a:p>
        </p:txBody>
      </p:sp>
      <p:sp>
        <p:nvSpPr>
          <p:cNvPr id="17" name="Text 14"/>
          <p:cNvSpPr/>
          <p:nvPr/>
        </p:nvSpPr>
        <p:spPr>
          <a:xfrm>
            <a:off x="3950941" y="2920665"/>
            <a:ext cx="2386173" cy="57150"/>
          </a:xfrm>
          <a:prstGeom prst="rect">
            <a:avLst/>
          </a:prstGeom>
          <a:noFill/>
          <a:ln/>
        </p:spPr>
        <p:txBody>
          <a:bodyPr wrap="square" lIns="0" tIns="0" rIns="0" bIns="0" rtlCol="0" anchor="t"/>
          <a:lstStyle/>
          <a:p>
            <a:pPr>
              <a:lnSpc>
                <a:spcPts val="684"/>
              </a:lnSpc>
            </a:pPr>
            <a:r>
              <a:rPr lang="es-ES_tradnl" sz="570" kern="0" spc="6" noProof="0">
                <a:solidFill>
                  <a:srgbClr val="576A78">
                    <a:alpha val="99000"/>
                  </a:srgbClr>
                </a:solidFill>
                <a:latin typeface="Bw Gradual" pitchFamily="34" charset="0"/>
                <a:ea typeface="Bw Gradual" pitchFamily="34" charset="-122"/>
                <a:cs typeface="Bw Gradual" pitchFamily="34" charset="-120"/>
              </a:rPr>
              <a:t>FORMACIÓN </a:t>
            </a:r>
            <a:r>
              <a:rPr lang="es-ES_tradnl" sz="570" kern="0" spc="6">
                <a:solidFill>
                  <a:srgbClr val="576A78">
                    <a:alpha val="99000"/>
                  </a:srgbClr>
                </a:solidFill>
                <a:latin typeface="Bw Gradual" pitchFamily="34" charset="0"/>
                <a:ea typeface="Bw Gradual" pitchFamily="34" charset="-122"/>
                <a:cs typeface="Bw Gradual" pitchFamily="34" charset="-120"/>
              </a:rPr>
              <a:t>DE SOSTENIBILIDAD</a:t>
            </a:r>
            <a:endParaRPr lang="es-ES_tradnl" sz="570" noProof="0"/>
          </a:p>
        </p:txBody>
      </p:sp>
      <p:sp>
        <p:nvSpPr>
          <p:cNvPr id="18" name="Shape 15"/>
          <p:cNvSpPr/>
          <p:nvPr/>
        </p:nvSpPr>
        <p:spPr>
          <a:xfrm>
            <a:off x="3930269" y="2796840"/>
            <a:ext cx="4938713" cy="0"/>
          </a:xfrm>
          <a:prstGeom prst="line">
            <a:avLst/>
          </a:prstGeom>
          <a:noFill/>
          <a:ln w="6350">
            <a:solidFill>
              <a:srgbClr val="576A78"/>
            </a:solidFill>
            <a:prstDash val="solid"/>
          </a:ln>
        </p:spPr>
        <p:txBody>
          <a:bodyPr/>
          <a:lstStyle/>
          <a:p>
            <a:endParaRPr lang="es-ES_tradnl" noProof="0"/>
          </a:p>
        </p:txBody>
      </p:sp>
      <p:sp>
        <p:nvSpPr>
          <p:cNvPr id="19" name="Text 16"/>
          <p:cNvSpPr/>
          <p:nvPr/>
        </p:nvSpPr>
        <p:spPr>
          <a:xfrm>
            <a:off x="6106246" y="2904401"/>
            <a:ext cx="2762250" cy="200025"/>
          </a:xfrm>
          <a:prstGeom prst="rect">
            <a:avLst/>
          </a:prstGeom>
          <a:noFill/>
          <a:ln/>
        </p:spPr>
        <p:txBody>
          <a:bodyPr wrap="square" lIns="0" tIns="0" rIns="0" bIns="0" rtlCol="0" anchor="t"/>
          <a:lstStyle/>
          <a:p>
            <a:pPr marL="0" indent="0" algn="l">
              <a:lnSpc>
                <a:spcPts val="941"/>
              </a:lnSpc>
              <a:buNone/>
            </a:pPr>
            <a:r>
              <a:rPr lang="es-ES_tradnl" sz="784" kern="0" spc="8" noProof="0">
                <a:solidFill>
                  <a:srgbClr val="132034">
                    <a:alpha val="99000"/>
                  </a:srgbClr>
                </a:solidFill>
                <a:latin typeface="Bw Gradual" pitchFamily="34" charset="0"/>
                <a:ea typeface="Bw Gradual" pitchFamily="34" charset="-122"/>
                <a:cs typeface="Bw Gradual" pitchFamily="34" charset="-120"/>
              </a:rPr>
              <a:t>100% del equipo recibe formación en sostenibilidad</a:t>
            </a:r>
            <a:endParaRPr lang="es-ES_tradnl" sz="784" noProof="0">
              <a:solidFill>
                <a:srgbClr val="FF0000"/>
              </a:solidFill>
            </a:endParaRPr>
          </a:p>
        </p:txBody>
      </p:sp>
      <p:sp>
        <p:nvSpPr>
          <p:cNvPr id="20" name="Shape 17"/>
          <p:cNvSpPr/>
          <p:nvPr/>
        </p:nvSpPr>
        <p:spPr>
          <a:xfrm>
            <a:off x="3925506" y="3120690"/>
            <a:ext cx="4938713" cy="0"/>
          </a:xfrm>
          <a:prstGeom prst="line">
            <a:avLst/>
          </a:prstGeom>
          <a:noFill/>
          <a:ln w="6350">
            <a:solidFill>
              <a:srgbClr val="576A78"/>
            </a:solidFill>
            <a:prstDash val="solid"/>
          </a:ln>
        </p:spPr>
        <p:txBody>
          <a:bodyPr/>
          <a:lstStyle/>
          <a:p>
            <a:endParaRPr lang="es-ES_tradnl" noProof="0"/>
          </a:p>
        </p:txBody>
      </p:sp>
      <p:sp>
        <p:nvSpPr>
          <p:cNvPr id="21" name="Text 18"/>
          <p:cNvSpPr/>
          <p:nvPr/>
        </p:nvSpPr>
        <p:spPr>
          <a:xfrm>
            <a:off x="6106246" y="3252586"/>
            <a:ext cx="1409700" cy="76200"/>
          </a:xfrm>
          <a:prstGeom prst="rect">
            <a:avLst/>
          </a:prstGeom>
          <a:noFill/>
          <a:ln/>
        </p:spPr>
        <p:txBody>
          <a:bodyPr wrap="square" lIns="0" tIns="0" rIns="0" bIns="0" rtlCol="0" anchor="t"/>
          <a:lstStyle/>
          <a:p>
            <a:pPr marL="0" indent="0" algn="l">
              <a:lnSpc>
                <a:spcPts val="941"/>
              </a:lnSpc>
              <a:buNone/>
            </a:pPr>
            <a:r>
              <a:rPr lang="es-ES_tradnl" sz="784" kern="0" spc="8" noProof="0">
                <a:solidFill>
                  <a:srgbClr val="132034">
                    <a:alpha val="99000"/>
                  </a:srgbClr>
                </a:solidFill>
                <a:latin typeface="Bw Gradual" pitchFamily="34" charset="0"/>
                <a:ea typeface="Bw Gradual" pitchFamily="34" charset="-122"/>
                <a:cs typeface="Bw Gradual" pitchFamily="34" charset="-120"/>
              </a:rPr>
              <a:t>Barcelona y Madrid</a:t>
            </a:r>
            <a:endParaRPr lang="es-ES_tradnl" sz="784" noProof="0"/>
          </a:p>
        </p:txBody>
      </p:sp>
      <p:sp>
        <p:nvSpPr>
          <p:cNvPr id="22" name="Text 19"/>
          <p:cNvSpPr/>
          <p:nvPr/>
        </p:nvSpPr>
        <p:spPr>
          <a:xfrm>
            <a:off x="3925506" y="3870660"/>
            <a:ext cx="3531055" cy="831055"/>
          </a:xfrm>
          <a:prstGeom prst="rect">
            <a:avLst/>
          </a:prstGeom>
          <a:noFill/>
          <a:ln/>
        </p:spPr>
        <p:txBody>
          <a:bodyPr wrap="square" lIns="0" tIns="0" rIns="0" bIns="0" rtlCol="0" anchor="t"/>
          <a:lstStyle/>
          <a:p>
            <a:pPr marL="0" indent="0" algn="l">
              <a:buNone/>
            </a:pPr>
            <a:r>
              <a:rPr lang="es-ES_tradnl" sz="800" kern="0" spc="20" noProof="0">
                <a:latin typeface="Bw Gradual" pitchFamily="2" charset="77"/>
                <a:ea typeface="Bw Gradual" pitchFamily="34" charset="-122"/>
                <a:cs typeface="Bw Gradual" pitchFamily="34" charset="-120"/>
              </a:rPr>
              <a:t>La trayectoria de Crandon refleja una evolución sostenida basada en la prudencia,</a:t>
            </a:r>
            <a:r>
              <a:rPr lang="es-ES_tradnl" sz="800" spc="20" noProof="0">
                <a:latin typeface="Bw Gradual" pitchFamily="2" charset="77"/>
              </a:rPr>
              <a:t> </a:t>
            </a:r>
            <a:r>
              <a:rPr lang="es-ES_tradnl" sz="800" kern="0" spc="20" noProof="0">
                <a:latin typeface="Bw Gradual" pitchFamily="2" charset="77"/>
                <a:ea typeface="Bw Gradual" pitchFamily="34" charset="-122"/>
                <a:cs typeface="Bw Gradual" pitchFamily="34" charset="-120"/>
              </a:rPr>
              <a:t>la exclusividad y el foco hacia oportunidades donde el conocimiento especializado aporta una ventaja competitiva real. </a:t>
            </a:r>
          </a:p>
          <a:p>
            <a:pPr marL="0" indent="0" algn="l">
              <a:buNone/>
            </a:pPr>
            <a:endParaRPr lang="es-ES_tradnl" sz="800" kern="0" spc="20">
              <a:latin typeface="Bw Gradual" pitchFamily="2" charset="77"/>
              <a:ea typeface="Bw Gradual" pitchFamily="34" charset="-122"/>
              <a:cs typeface="Bw Gradual" pitchFamily="34" charset="-120"/>
            </a:endParaRPr>
          </a:p>
          <a:p>
            <a:pPr marL="0" indent="0" algn="l">
              <a:buNone/>
            </a:pPr>
            <a:r>
              <a:rPr lang="es-ES_tradnl" sz="800" kern="0" spc="20" noProof="0">
                <a:latin typeface="Bw Gradual" pitchFamily="2" charset="77"/>
                <a:ea typeface="Bw Gradual" pitchFamily="34" charset="-122"/>
                <a:cs typeface="Bw Gradual" pitchFamily="34" charset="-120"/>
              </a:rPr>
              <a:t>Nuestro crecimiento se ha apoyado en una combinación de disciplina de inversión, fortalecimiento del equipo humano y desarrollo continuado del modelo operativo.</a:t>
            </a:r>
            <a:endParaRPr lang="es-ES_tradnl" sz="800" spc="20" noProof="0">
              <a:latin typeface="Bw Gradual" pitchFamily="2" charset="77"/>
            </a:endParaRPr>
          </a:p>
        </p:txBody>
      </p:sp>
      <p:sp>
        <p:nvSpPr>
          <p:cNvPr id="23" name="Text 20"/>
          <p:cNvSpPr/>
          <p:nvPr/>
        </p:nvSpPr>
        <p:spPr>
          <a:xfrm>
            <a:off x="285751" y="1272840"/>
            <a:ext cx="2772108" cy="771514"/>
          </a:xfrm>
          <a:prstGeom prst="rect">
            <a:avLst/>
          </a:prstGeom>
          <a:noFill/>
          <a:ln/>
        </p:spPr>
        <p:txBody>
          <a:bodyPr wrap="square" lIns="0" tIns="0" rIns="0" bIns="0" rtlCol="0" anchor="t"/>
          <a:lstStyle/>
          <a:p>
            <a:pPr marL="0" indent="0" algn="l">
              <a:buNone/>
            </a:pPr>
            <a:r>
              <a:rPr lang="es-ES_tradnl" sz="900" spc="20" noProof="0">
                <a:latin typeface="Bw Gradual" pitchFamily="34" charset="0"/>
                <a:ea typeface="Bw Gradual" pitchFamily="34" charset="-122"/>
                <a:cs typeface="Bw Gradual" pitchFamily="34" charset="-120"/>
              </a:rPr>
              <a:t>Nuestro informe de Sostenibilidad, preparado </a:t>
            </a:r>
          </a:p>
          <a:p>
            <a:pPr marL="0" indent="0" algn="l">
              <a:buNone/>
            </a:pPr>
            <a:r>
              <a:rPr lang="es-ES_tradnl" sz="900" spc="20" noProof="0">
                <a:latin typeface="Bw Gradual" pitchFamily="34" charset="0"/>
                <a:ea typeface="Bw Gradual" pitchFamily="34" charset="-122"/>
                <a:cs typeface="Bw Gradual" pitchFamily="34" charset="-120"/>
              </a:rPr>
              <a:t>de conformidad con la Global </a:t>
            </a:r>
            <a:r>
              <a:rPr lang="es-ES_tradnl" sz="900" spc="20" noProof="0" err="1">
                <a:latin typeface="Bw Gradual" pitchFamily="34" charset="0"/>
                <a:ea typeface="Bw Gradual" pitchFamily="34" charset="-122"/>
                <a:cs typeface="Bw Gradual" pitchFamily="34" charset="-120"/>
              </a:rPr>
              <a:t>Reporting</a:t>
            </a:r>
            <a:r>
              <a:rPr lang="es-ES_tradnl" sz="900" spc="20" noProof="0">
                <a:latin typeface="Bw Gradual" pitchFamily="34" charset="0"/>
                <a:ea typeface="Bw Gradual" pitchFamily="34" charset="-122"/>
                <a:cs typeface="Bw Gradual" pitchFamily="34" charset="-120"/>
              </a:rPr>
              <a:t> </a:t>
            </a:r>
            <a:r>
              <a:rPr lang="es-ES_tradnl" sz="900" spc="20" noProof="0" err="1">
                <a:latin typeface="Bw Gradual" pitchFamily="34" charset="0"/>
                <a:ea typeface="Bw Gradual" pitchFamily="34" charset="-122"/>
                <a:cs typeface="Bw Gradual" pitchFamily="34" charset="-120"/>
              </a:rPr>
              <a:t>Initiative</a:t>
            </a:r>
            <a:r>
              <a:rPr lang="es-ES_tradnl" sz="900" spc="20" noProof="0">
                <a:latin typeface="Bw Gradual" pitchFamily="34" charset="0"/>
                <a:ea typeface="Bw Gradual" pitchFamily="34" charset="-122"/>
                <a:cs typeface="Bw Gradual" pitchFamily="34" charset="-120"/>
              </a:rPr>
              <a:t> (GRI), representa la materialización de nuestra visión estratégica en sostenibilidad y guía nuestro propósito de creación de valor.</a:t>
            </a:r>
            <a:endParaRPr lang="es-ES_tradnl" sz="900" spc="20" noProof="0"/>
          </a:p>
        </p:txBody>
      </p:sp>
      <p:sp>
        <p:nvSpPr>
          <p:cNvPr id="24" name="Text 21"/>
          <p:cNvSpPr/>
          <p:nvPr/>
        </p:nvSpPr>
        <p:spPr>
          <a:xfrm>
            <a:off x="3950941" y="1277663"/>
            <a:ext cx="404813" cy="52388"/>
          </a:xfrm>
          <a:prstGeom prst="rect">
            <a:avLst/>
          </a:prstGeom>
          <a:noFill/>
          <a:ln/>
        </p:spPr>
        <p:txBody>
          <a:bodyPr wrap="square" lIns="0" tIns="0" rIns="0" bIns="0" rtlCol="0" anchor="t"/>
          <a:lstStyle/>
          <a:p>
            <a:pPr marL="0" indent="0" algn="l">
              <a:lnSpc>
                <a:spcPts val="641"/>
              </a:lnSpc>
              <a:buNone/>
            </a:pPr>
            <a:r>
              <a:rPr lang="es-ES_tradnl" sz="534" kern="0" spc="5" noProof="0">
                <a:solidFill>
                  <a:srgbClr val="576A78">
                    <a:alpha val="99000"/>
                  </a:srgbClr>
                </a:solidFill>
                <a:latin typeface="Bw Gradual" pitchFamily="34" charset="0"/>
                <a:ea typeface="Bw Gradual" pitchFamily="34" charset="-122"/>
                <a:cs typeface="Bw Gradual" pitchFamily="34" charset="-120"/>
              </a:rPr>
              <a:t>INDICADOR</a:t>
            </a:r>
            <a:endParaRPr lang="es-ES_tradnl" sz="534" noProof="0"/>
          </a:p>
        </p:txBody>
      </p:sp>
      <p:sp>
        <p:nvSpPr>
          <p:cNvPr id="25" name="Text 22"/>
          <p:cNvSpPr/>
          <p:nvPr/>
        </p:nvSpPr>
        <p:spPr>
          <a:xfrm>
            <a:off x="6109112" y="1279292"/>
            <a:ext cx="581025" cy="52388"/>
          </a:xfrm>
          <a:prstGeom prst="rect">
            <a:avLst/>
          </a:prstGeom>
          <a:noFill/>
          <a:ln/>
        </p:spPr>
        <p:txBody>
          <a:bodyPr wrap="square" lIns="0" tIns="0" rIns="0" bIns="0" rtlCol="0" anchor="t"/>
          <a:lstStyle/>
          <a:p>
            <a:pPr marL="0" indent="0" algn="l">
              <a:lnSpc>
                <a:spcPts val="641"/>
              </a:lnSpc>
              <a:buNone/>
            </a:pPr>
            <a:r>
              <a:rPr lang="es-ES_tradnl" sz="534" kern="0" spc="5" noProof="0">
                <a:solidFill>
                  <a:srgbClr val="132034">
                    <a:alpha val="99000"/>
                  </a:srgbClr>
                </a:solidFill>
                <a:latin typeface="Bw Gradual" pitchFamily="34" charset="0"/>
                <a:ea typeface="Bw Gradual" pitchFamily="34" charset="-122"/>
                <a:cs typeface="Bw Gradual" pitchFamily="34" charset="-120"/>
              </a:rPr>
              <a:t>DATO</a:t>
            </a:r>
            <a:endParaRPr lang="es-ES_tradnl" sz="534" noProof="0"/>
          </a:p>
        </p:txBody>
      </p:sp>
      <p:sp>
        <p:nvSpPr>
          <p:cNvPr id="26" name="Shape 9">
            <a:extLst>
              <a:ext uri="{FF2B5EF4-FFF2-40B4-BE49-F238E27FC236}">
                <a16:creationId xmlns:a16="http://schemas.microsoft.com/office/drawing/2014/main" id="{69B5B972-6D55-CFB5-A06C-CA9B0FC88E16}"/>
              </a:ext>
            </a:extLst>
          </p:cNvPr>
          <p:cNvSpPr/>
          <p:nvPr/>
        </p:nvSpPr>
        <p:spPr>
          <a:xfrm>
            <a:off x="3915755" y="1465607"/>
            <a:ext cx="4938713" cy="0"/>
          </a:xfrm>
          <a:prstGeom prst="line">
            <a:avLst/>
          </a:prstGeom>
          <a:noFill/>
          <a:ln w="6350">
            <a:solidFill>
              <a:srgbClr val="576A78"/>
            </a:solidFill>
            <a:prstDash val="solid"/>
          </a:ln>
        </p:spPr>
        <p:txBody>
          <a:bodyPr/>
          <a:lstStyle/>
          <a:p>
            <a:endParaRPr lang="es-ES_tradnl" noProof="0"/>
          </a:p>
        </p:txBody>
      </p:sp>
      <p:sp>
        <p:nvSpPr>
          <p:cNvPr id="27" name="Text 2">
            <a:extLst>
              <a:ext uri="{FF2B5EF4-FFF2-40B4-BE49-F238E27FC236}">
                <a16:creationId xmlns:a16="http://schemas.microsoft.com/office/drawing/2014/main" id="{687E1399-8A25-26D4-E2D3-3759361DF30A}"/>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pic>
        <p:nvPicPr>
          <p:cNvPr id="6" name="Imagen 5">
            <a:extLst>
              <a:ext uri="{FF2B5EF4-FFF2-40B4-BE49-F238E27FC236}">
                <a16:creationId xmlns:a16="http://schemas.microsoft.com/office/drawing/2014/main" id="{682B2F8B-C0A1-76BA-363D-03BA9D075B9E}"/>
              </a:ext>
            </a:extLst>
          </p:cNvPr>
          <p:cNvPicPr>
            <a:picLocks noChangeAspect="1"/>
          </p:cNvPicPr>
          <p:nvPr/>
        </p:nvPicPr>
        <p:blipFill rotWithShape="1">
          <a:blip r:embed="rId3"/>
          <a:srcRect b="35978"/>
          <a:stretch/>
        </p:blipFill>
        <p:spPr>
          <a:xfrm>
            <a:off x="1002324" y="4915627"/>
            <a:ext cx="424228" cy="84998"/>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E3E5E8"/>
        </a:solidFill>
        <a:effectLst/>
      </p:bgPr>
    </p:bg>
    <p:spTree>
      <p:nvGrpSpPr>
        <p:cNvPr id="1" name=""/>
        <p:cNvGrpSpPr/>
        <p:nvPr/>
      </p:nvGrpSpPr>
      <p:grpSpPr>
        <a:xfrm>
          <a:off x="0" y="0"/>
          <a:ext cx="0" cy="0"/>
          <a:chOff x="0" y="0"/>
          <a:chExt cx="0" cy="0"/>
        </a:xfrm>
      </p:grpSpPr>
      <p:sp>
        <p:nvSpPr>
          <p:cNvPr id="7" name="Shape 5"/>
          <p:cNvSpPr/>
          <p:nvPr/>
        </p:nvSpPr>
        <p:spPr>
          <a:xfrm>
            <a:off x="285750" y="2933700"/>
            <a:ext cx="8572500" cy="0"/>
          </a:xfrm>
          <a:prstGeom prst="line">
            <a:avLst/>
          </a:prstGeom>
          <a:noFill/>
          <a:ln w="6350">
            <a:solidFill>
              <a:srgbClr val="576A78"/>
            </a:solidFill>
            <a:prstDash val="solid"/>
          </a:ln>
        </p:spPr>
        <p:txBody>
          <a:bodyPr/>
          <a:lstStyle/>
          <a:p>
            <a:endParaRPr lang="es-ES_tradnl" noProof="0"/>
          </a:p>
        </p:txBody>
      </p:sp>
      <p:sp>
        <p:nvSpPr>
          <p:cNvPr id="52" name="Shape 10">
            <a:extLst>
              <a:ext uri="{FF2B5EF4-FFF2-40B4-BE49-F238E27FC236}">
                <a16:creationId xmlns:a16="http://schemas.microsoft.com/office/drawing/2014/main" id="{0F3FF4F9-0150-0D76-356D-A635C36273C3}"/>
              </a:ext>
            </a:extLst>
          </p:cNvPr>
          <p:cNvSpPr/>
          <p:nvPr/>
        </p:nvSpPr>
        <p:spPr>
          <a:xfrm rot="-5400000">
            <a:off x="216694" y="2864644"/>
            <a:ext cx="133349" cy="133349"/>
          </a:xfrm>
          <a:prstGeom prst="ellipse">
            <a:avLst/>
          </a:prstGeom>
          <a:solidFill>
            <a:srgbClr val="E4E5E8"/>
          </a:solidFill>
          <a:ln w="4524">
            <a:noFill/>
            <a:prstDash val="solid"/>
          </a:ln>
        </p:spPr>
        <p:txBody>
          <a:bodyPr/>
          <a:lstStyle/>
          <a:p>
            <a:endParaRPr lang="es-ES_tradnl" noProof="0"/>
          </a:p>
        </p:txBody>
      </p:sp>
      <p:sp>
        <p:nvSpPr>
          <p:cNvPr id="53" name="Shape 10">
            <a:extLst>
              <a:ext uri="{FF2B5EF4-FFF2-40B4-BE49-F238E27FC236}">
                <a16:creationId xmlns:a16="http://schemas.microsoft.com/office/drawing/2014/main" id="{DC387908-DAFE-E033-0C62-6C954EBC3CA0}"/>
              </a:ext>
            </a:extLst>
          </p:cNvPr>
          <p:cNvSpPr/>
          <p:nvPr/>
        </p:nvSpPr>
        <p:spPr>
          <a:xfrm rot="-5400000">
            <a:off x="1669523" y="2864644"/>
            <a:ext cx="133349" cy="133349"/>
          </a:xfrm>
          <a:prstGeom prst="ellipse">
            <a:avLst/>
          </a:prstGeom>
          <a:solidFill>
            <a:srgbClr val="E4E5E8"/>
          </a:solidFill>
          <a:ln w="4524">
            <a:noFill/>
            <a:prstDash val="solid"/>
          </a:ln>
        </p:spPr>
        <p:txBody>
          <a:bodyPr/>
          <a:lstStyle/>
          <a:p>
            <a:endParaRPr lang="es-ES_tradnl" noProof="0"/>
          </a:p>
        </p:txBody>
      </p:sp>
      <p:sp>
        <p:nvSpPr>
          <p:cNvPr id="54" name="Shape 10">
            <a:extLst>
              <a:ext uri="{FF2B5EF4-FFF2-40B4-BE49-F238E27FC236}">
                <a16:creationId xmlns:a16="http://schemas.microsoft.com/office/drawing/2014/main" id="{70CC99A4-1766-0BE6-074E-010755F7D020}"/>
              </a:ext>
            </a:extLst>
          </p:cNvPr>
          <p:cNvSpPr/>
          <p:nvPr/>
        </p:nvSpPr>
        <p:spPr>
          <a:xfrm rot="-5400000">
            <a:off x="3126993" y="2869285"/>
            <a:ext cx="133349" cy="133349"/>
          </a:xfrm>
          <a:prstGeom prst="ellipse">
            <a:avLst/>
          </a:prstGeom>
          <a:solidFill>
            <a:srgbClr val="E4E5E8"/>
          </a:solidFill>
          <a:ln w="4524">
            <a:noFill/>
            <a:prstDash val="solid"/>
          </a:ln>
        </p:spPr>
        <p:txBody>
          <a:bodyPr/>
          <a:lstStyle/>
          <a:p>
            <a:endParaRPr lang="es-ES_tradnl" noProof="0"/>
          </a:p>
        </p:txBody>
      </p:sp>
      <p:sp>
        <p:nvSpPr>
          <p:cNvPr id="3" name="Text 1"/>
          <p:cNvSpPr/>
          <p:nvPr/>
        </p:nvSpPr>
        <p:spPr>
          <a:xfrm>
            <a:off x="285750" y="4943475"/>
            <a:ext cx="80963" cy="57150"/>
          </a:xfrm>
          <a:prstGeom prst="rect">
            <a:avLst/>
          </a:prstGeom>
          <a:noFill/>
          <a:ln/>
        </p:spPr>
        <p:txBody>
          <a:bodyPr wrap="square" lIns="0" tIns="0" rIns="0" bIns="0" rtlCol="0" anchor="ctr"/>
          <a:lstStyle/>
          <a:p>
            <a:pPr marL="0" indent="0" algn="ctr">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10</a:t>
            </a:r>
            <a:endParaRPr lang="es-ES_tradnl" sz="570" noProof="0"/>
          </a:p>
        </p:txBody>
      </p:sp>
      <p:sp>
        <p:nvSpPr>
          <p:cNvPr id="4" name="Text 2"/>
          <p:cNvSpPr/>
          <p:nvPr/>
        </p:nvSpPr>
        <p:spPr>
          <a:xfrm>
            <a:off x="285750" y="481012"/>
            <a:ext cx="4214813" cy="409575"/>
          </a:xfrm>
          <a:prstGeom prst="rect">
            <a:avLst/>
          </a:prstGeom>
          <a:noFill/>
          <a:ln/>
        </p:spPr>
        <p:txBody>
          <a:bodyPr wrap="square" lIns="0" tIns="0" rIns="0" bIns="0" rtlCol="0" anchor="t"/>
          <a:lstStyle/>
          <a:p>
            <a:pPr marL="0" indent="0" algn="l">
              <a:lnSpc>
                <a:spcPts val="3078"/>
              </a:lnSpc>
              <a:buNone/>
            </a:pPr>
            <a:r>
              <a:rPr lang="es-ES_tradnl" sz="2800" noProof="0">
                <a:solidFill>
                  <a:srgbClr val="132034">
                    <a:alpha val="99000"/>
                  </a:srgbClr>
                </a:solidFill>
                <a:latin typeface="Canela Light" pitchFamily="2" charset="77"/>
                <a:ea typeface="Canela" pitchFamily="34" charset="-122"/>
                <a:cs typeface="Canela" pitchFamily="34" charset="-120"/>
              </a:rPr>
              <a:t>Timeline Sostenibilidad</a:t>
            </a:r>
            <a:endParaRPr lang="es-ES_tradnl" sz="2800" noProof="0"/>
          </a:p>
        </p:txBody>
      </p:sp>
      <p:sp>
        <p:nvSpPr>
          <p:cNvPr id="5" name="Text 3"/>
          <p:cNvSpPr/>
          <p:nvPr/>
        </p:nvSpPr>
        <p:spPr>
          <a:xfrm>
            <a:off x="1738313" y="142875"/>
            <a:ext cx="728663"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1. QUIÉNES SOMOS</a:t>
            </a:r>
            <a:endParaRPr lang="es-ES_tradnl" sz="570" noProof="0"/>
          </a:p>
        </p:txBody>
      </p:sp>
      <p:sp>
        <p:nvSpPr>
          <p:cNvPr id="8" name="Shape 6"/>
          <p:cNvSpPr/>
          <p:nvPr/>
        </p:nvSpPr>
        <p:spPr>
          <a:xfrm rot="-5400000">
            <a:off x="-272250" y="2151863"/>
            <a:ext cx="1116000" cy="0"/>
          </a:xfrm>
          <a:prstGeom prst="line">
            <a:avLst/>
          </a:prstGeom>
          <a:solidFill>
            <a:srgbClr val="132034"/>
          </a:solidFill>
          <a:ln w="6350">
            <a:solidFill>
              <a:srgbClr val="132034"/>
            </a:solidFill>
            <a:prstDash val="solid"/>
          </a:ln>
        </p:spPr>
        <p:txBody>
          <a:bodyPr/>
          <a:lstStyle/>
          <a:p>
            <a:endParaRPr lang="es-ES_tradnl" noProof="0"/>
          </a:p>
        </p:txBody>
      </p:sp>
      <p:sp>
        <p:nvSpPr>
          <p:cNvPr id="9" name="Shape 7"/>
          <p:cNvSpPr/>
          <p:nvPr/>
        </p:nvSpPr>
        <p:spPr>
          <a:xfrm rot="-5400000">
            <a:off x="2637637" y="2151863"/>
            <a:ext cx="1116000" cy="0"/>
          </a:xfrm>
          <a:prstGeom prst="line">
            <a:avLst/>
          </a:prstGeom>
          <a:solidFill>
            <a:srgbClr val="132034"/>
          </a:solidFill>
          <a:ln w="6350">
            <a:solidFill>
              <a:srgbClr val="132034"/>
            </a:solidFill>
            <a:prstDash val="solid"/>
          </a:ln>
        </p:spPr>
        <p:txBody>
          <a:bodyPr/>
          <a:lstStyle/>
          <a:p>
            <a:endParaRPr lang="es-ES_tradnl" noProof="0"/>
          </a:p>
        </p:txBody>
      </p:sp>
      <p:sp>
        <p:nvSpPr>
          <p:cNvPr id="10" name="Shape 8"/>
          <p:cNvSpPr/>
          <p:nvPr/>
        </p:nvSpPr>
        <p:spPr>
          <a:xfrm rot="-5400000">
            <a:off x="1180313" y="3613950"/>
            <a:ext cx="1116000" cy="0"/>
          </a:xfrm>
          <a:prstGeom prst="line">
            <a:avLst/>
          </a:prstGeom>
          <a:solidFill>
            <a:srgbClr val="132034"/>
          </a:solidFill>
          <a:ln w="6350">
            <a:solidFill>
              <a:srgbClr val="132034"/>
            </a:solidFill>
            <a:prstDash val="solid"/>
          </a:ln>
        </p:spPr>
        <p:txBody>
          <a:bodyPr/>
          <a:lstStyle/>
          <a:p>
            <a:endParaRPr lang="es-ES_tradnl" noProof="0"/>
          </a:p>
        </p:txBody>
      </p:sp>
      <p:sp>
        <p:nvSpPr>
          <p:cNvPr id="11" name="Shape 9"/>
          <p:cNvSpPr/>
          <p:nvPr/>
        </p:nvSpPr>
        <p:spPr>
          <a:xfrm rot="-5400000">
            <a:off x="1709738" y="2905125"/>
            <a:ext cx="52388" cy="52388"/>
          </a:xfrm>
          <a:prstGeom prst="ellipse">
            <a:avLst/>
          </a:prstGeom>
          <a:solidFill>
            <a:srgbClr val="132034"/>
          </a:solidFill>
          <a:ln w="4524">
            <a:solidFill>
              <a:srgbClr val="132034"/>
            </a:solidFill>
            <a:prstDash val="solid"/>
          </a:ln>
        </p:spPr>
        <p:txBody>
          <a:bodyPr/>
          <a:lstStyle/>
          <a:p>
            <a:endParaRPr lang="es-ES_tradnl" noProof="0"/>
          </a:p>
        </p:txBody>
      </p:sp>
      <p:sp>
        <p:nvSpPr>
          <p:cNvPr id="12" name="Shape 10"/>
          <p:cNvSpPr/>
          <p:nvPr/>
        </p:nvSpPr>
        <p:spPr>
          <a:xfrm rot="-5400000">
            <a:off x="257175" y="2905125"/>
            <a:ext cx="52388" cy="52388"/>
          </a:xfrm>
          <a:prstGeom prst="ellipse">
            <a:avLst/>
          </a:prstGeom>
          <a:solidFill>
            <a:srgbClr val="132034"/>
          </a:solidFill>
          <a:ln w="4524">
            <a:solidFill>
              <a:srgbClr val="132034"/>
            </a:solidFill>
            <a:prstDash val="solid"/>
          </a:ln>
        </p:spPr>
        <p:txBody>
          <a:bodyPr/>
          <a:lstStyle/>
          <a:p>
            <a:endParaRPr lang="es-ES_tradnl" noProof="0"/>
          </a:p>
        </p:txBody>
      </p:sp>
      <p:sp>
        <p:nvSpPr>
          <p:cNvPr id="13" name="Shape 11"/>
          <p:cNvSpPr/>
          <p:nvPr/>
        </p:nvSpPr>
        <p:spPr>
          <a:xfrm rot="-5400000">
            <a:off x="3167063" y="2905125"/>
            <a:ext cx="52388" cy="52388"/>
          </a:xfrm>
          <a:prstGeom prst="ellipse">
            <a:avLst/>
          </a:prstGeom>
          <a:solidFill>
            <a:srgbClr val="132034"/>
          </a:solidFill>
          <a:ln w="4524">
            <a:solidFill>
              <a:srgbClr val="132034"/>
            </a:solidFill>
            <a:prstDash val="solid"/>
          </a:ln>
        </p:spPr>
        <p:txBody>
          <a:bodyPr/>
          <a:lstStyle/>
          <a:p>
            <a:endParaRPr lang="es-ES_tradnl" noProof="0"/>
          </a:p>
        </p:txBody>
      </p:sp>
      <p:sp>
        <p:nvSpPr>
          <p:cNvPr id="14" name="Text 12"/>
          <p:cNvSpPr/>
          <p:nvPr/>
        </p:nvSpPr>
        <p:spPr>
          <a:xfrm>
            <a:off x="190500" y="2781300"/>
            <a:ext cx="190500" cy="57150"/>
          </a:xfrm>
          <a:prstGeom prst="rect">
            <a:avLst/>
          </a:prstGeom>
          <a:noFill/>
          <a:ln/>
        </p:spPr>
        <p:txBody>
          <a:bodyPr wrap="square" lIns="0" tIns="0" rIns="0" bIns="0" rtlCol="0" anchor="ctr"/>
          <a:lstStyle/>
          <a:p>
            <a:pPr marL="0" indent="0" algn="ctr">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2023</a:t>
            </a:r>
            <a:endParaRPr lang="es-ES_tradnl" sz="570" noProof="0"/>
          </a:p>
        </p:txBody>
      </p:sp>
      <p:sp>
        <p:nvSpPr>
          <p:cNvPr id="15" name="Text 13"/>
          <p:cNvSpPr/>
          <p:nvPr/>
        </p:nvSpPr>
        <p:spPr>
          <a:xfrm>
            <a:off x="3100388" y="2781300"/>
            <a:ext cx="190500" cy="57150"/>
          </a:xfrm>
          <a:prstGeom prst="rect">
            <a:avLst/>
          </a:prstGeom>
          <a:noFill/>
          <a:ln/>
        </p:spPr>
        <p:txBody>
          <a:bodyPr wrap="square" lIns="0" tIns="0" rIns="0" bIns="0" rtlCol="0" anchor="ctr"/>
          <a:lstStyle/>
          <a:p>
            <a:pPr marL="0" indent="0" algn="ctr">
              <a:lnSpc>
                <a:spcPts val="684"/>
              </a:lnSpc>
              <a:buNone/>
            </a:pPr>
            <a:r>
              <a:rPr lang="es-ES_tradnl" sz="570" kern="0" spc="6" noProof="0">
                <a:latin typeface="Bw Gradual" pitchFamily="34" charset="0"/>
                <a:ea typeface="Bw Gradual" pitchFamily="34" charset="-122"/>
                <a:cs typeface="Bw Gradual" pitchFamily="34" charset="-120"/>
              </a:rPr>
              <a:t>2025</a:t>
            </a:r>
            <a:endParaRPr lang="es-ES_tradnl" sz="570" noProof="0"/>
          </a:p>
        </p:txBody>
      </p:sp>
      <p:sp>
        <p:nvSpPr>
          <p:cNvPr id="16" name="Text 14"/>
          <p:cNvSpPr/>
          <p:nvPr/>
        </p:nvSpPr>
        <p:spPr>
          <a:xfrm>
            <a:off x="1643063" y="2781300"/>
            <a:ext cx="190500" cy="57150"/>
          </a:xfrm>
          <a:prstGeom prst="rect">
            <a:avLst/>
          </a:prstGeom>
          <a:noFill/>
          <a:ln/>
        </p:spPr>
        <p:txBody>
          <a:bodyPr wrap="square" lIns="0" tIns="0" rIns="0" bIns="0" rtlCol="0" anchor="ctr"/>
          <a:lstStyle/>
          <a:p>
            <a:pPr marL="0" indent="0" algn="ctr">
              <a:lnSpc>
                <a:spcPts val="684"/>
              </a:lnSpc>
              <a:buNone/>
            </a:pPr>
            <a:r>
              <a:rPr lang="es-ES_tradnl" sz="570" kern="0" spc="6" noProof="0">
                <a:latin typeface="Bw Gradual" pitchFamily="34" charset="0"/>
                <a:ea typeface="Bw Gradual" pitchFamily="34" charset="-122"/>
                <a:cs typeface="Bw Gradual" pitchFamily="34" charset="-120"/>
              </a:rPr>
              <a:t>2024</a:t>
            </a:r>
            <a:endParaRPr lang="es-ES_tradnl" sz="570" noProof="0"/>
          </a:p>
        </p:txBody>
      </p:sp>
      <p:sp>
        <p:nvSpPr>
          <p:cNvPr id="17" name="Text 15"/>
          <p:cNvSpPr/>
          <p:nvPr/>
        </p:nvSpPr>
        <p:spPr>
          <a:xfrm>
            <a:off x="381000" y="1593863"/>
            <a:ext cx="1518472" cy="198525"/>
          </a:xfrm>
          <a:prstGeom prst="rect">
            <a:avLst/>
          </a:prstGeom>
          <a:noFill/>
          <a:ln/>
        </p:spPr>
        <p:txBody>
          <a:bodyPr wrap="square" lIns="0" tIns="0" rIns="0" bIns="0" rtlCol="0" anchor="t"/>
          <a:lstStyle/>
          <a:p>
            <a:pPr marL="0" indent="0" algn="l">
              <a:buNone/>
            </a:pPr>
            <a:r>
              <a:rPr lang="es-ES_tradnl" sz="1200" spc="20" noProof="0">
                <a:latin typeface="Canela Light" pitchFamily="2" charset="77"/>
                <a:ea typeface="Canela" pitchFamily="34" charset="-122"/>
                <a:cs typeface="Canela" pitchFamily="34" charset="-120"/>
              </a:rPr>
              <a:t>Primer informe ESG</a:t>
            </a:r>
            <a:endParaRPr lang="es-ES_tradnl" sz="1200" spc="20" noProof="0"/>
          </a:p>
        </p:txBody>
      </p:sp>
      <p:sp>
        <p:nvSpPr>
          <p:cNvPr id="18" name="Shape 16"/>
          <p:cNvSpPr/>
          <p:nvPr/>
        </p:nvSpPr>
        <p:spPr>
          <a:xfrm>
            <a:off x="381000" y="1924050"/>
            <a:ext cx="1381125" cy="419100"/>
          </a:xfrm>
          <a:prstGeom prst="rect">
            <a:avLst/>
          </a:prstGeom>
          <a:noFill/>
          <a:ln/>
        </p:spPr>
        <p:txBody>
          <a:bodyPr/>
          <a:lstStyle/>
          <a:p>
            <a:endParaRPr lang="es-ES_tradnl" noProof="0"/>
          </a:p>
        </p:txBody>
      </p:sp>
      <p:sp>
        <p:nvSpPr>
          <p:cNvPr id="19" name="Text 17"/>
          <p:cNvSpPr/>
          <p:nvPr/>
        </p:nvSpPr>
        <p:spPr>
          <a:xfrm>
            <a:off x="381001" y="1856803"/>
            <a:ext cx="1352550" cy="629193"/>
          </a:xfrm>
          <a:prstGeom prst="rect">
            <a:avLst/>
          </a:prstGeom>
          <a:noFill/>
          <a:ln/>
        </p:spPr>
        <p:txBody>
          <a:bodyPr wrap="square" lIns="0" tIns="0" rIns="0" bIns="0" rtlCol="0" anchor="t"/>
          <a:lstStyle/>
          <a:p>
            <a:pPr marL="0" indent="0" algn="l">
              <a:buNone/>
            </a:pPr>
            <a:r>
              <a:rPr lang="es-ES_tradnl" sz="600" spc="20" noProof="0">
                <a:solidFill>
                  <a:srgbClr val="576A78"/>
                </a:solidFill>
                <a:latin typeface="Bw Gradual" pitchFamily="2" charset="77"/>
                <a:ea typeface="Bw Gradual" pitchFamily="34" charset="-122"/>
                <a:cs typeface="Bw Gradual" pitchFamily="34" charset="-120"/>
              </a:rPr>
              <a:t>Publicación del primer informe ESG </a:t>
            </a:r>
            <a:endParaRPr lang="es-ES_tradnl" sz="600" spc="20" noProof="0">
              <a:solidFill>
                <a:srgbClr val="576A78"/>
              </a:solidFill>
              <a:latin typeface="Bw Gradual" pitchFamily="2" charset="77"/>
            </a:endParaRPr>
          </a:p>
          <a:p>
            <a:r>
              <a:rPr lang="es-ES_tradnl" sz="600" spc="20" noProof="0">
                <a:solidFill>
                  <a:srgbClr val="576A78"/>
                </a:solidFill>
                <a:latin typeface="Bw Gradual" pitchFamily="2" charset="77"/>
                <a:ea typeface="Bw Gradual" pitchFamily="34" charset="-122"/>
                <a:cs typeface="Bw Gradual" pitchFamily="34" charset="-120"/>
              </a:rPr>
              <a:t>Crandon, estableciendo una base conceptual y  formal de medición, transparencia y seguimiento en materia ambiental, social y de gobernanza.</a:t>
            </a:r>
            <a:endParaRPr lang="es-ES_tradnl" sz="600" spc="20" noProof="0">
              <a:solidFill>
                <a:srgbClr val="576A78"/>
              </a:solidFill>
              <a:latin typeface="Bw Gradual" pitchFamily="2" charset="77"/>
            </a:endParaRPr>
          </a:p>
        </p:txBody>
      </p:sp>
      <p:sp>
        <p:nvSpPr>
          <p:cNvPr id="20" name="Text 18"/>
          <p:cNvSpPr/>
          <p:nvPr/>
        </p:nvSpPr>
        <p:spPr>
          <a:xfrm>
            <a:off x="3290888" y="1593864"/>
            <a:ext cx="1209670" cy="433650"/>
          </a:xfrm>
          <a:prstGeom prst="rect">
            <a:avLst/>
          </a:prstGeom>
          <a:noFill/>
          <a:ln/>
        </p:spPr>
        <p:txBody>
          <a:bodyPr wrap="square" lIns="0" tIns="0" rIns="0" bIns="0" rtlCol="0" anchor="t"/>
          <a:lstStyle/>
          <a:p>
            <a:pPr marL="0" indent="0" algn="l">
              <a:buNone/>
            </a:pPr>
            <a:r>
              <a:rPr lang="es-ES_tradnl" sz="1200" spc="20" noProof="0">
                <a:latin typeface="Canela Light" pitchFamily="2" charset="77"/>
                <a:ea typeface="Canela" pitchFamily="34" charset="-122"/>
                <a:cs typeface="Canela" pitchFamily="34" charset="-120"/>
              </a:rPr>
              <a:t>Formación </a:t>
            </a:r>
            <a:r>
              <a:rPr lang="es-ES_tradnl" sz="1200" spc="20">
                <a:latin typeface="Canela Light" pitchFamily="2" charset="77"/>
                <a:ea typeface="Canela" pitchFamily="34" charset="-122"/>
                <a:cs typeface="Canela" pitchFamily="34" charset="-120"/>
              </a:rPr>
              <a:t>de sostenibilidad</a:t>
            </a:r>
            <a:r>
              <a:rPr lang="es-ES_tradnl" sz="1200" spc="20" noProof="0">
                <a:latin typeface="Canela Light" pitchFamily="2" charset="77"/>
                <a:ea typeface="Canela" pitchFamily="34" charset="-122"/>
                <a:cs typeface="Canela" pitchFamily="34" charset="-120"/>
              </a:rPr>
              <a:t> para empleados</a:t>
            </a:r>
            <a:endParaRPr lang="es-ES_tradnl" sz="1200" spc="20" noProof="0"/>
          </a:p>
        </p:txBody>
      </p:sp>
      <p:sp>
        <p:nvSpPr>
          <p:cNvPr id="21" name="Shape 19"/>
          <p:cNvSpPr/>
          <p:nvPr/>
        </p:nvSpPr>
        <p:spPr>
          <a:xfrm>
            <a:off x="3290888" y="2100263"/>
            <a:ext cx="1209675" cy="328613"/>
          </a:xfrm>
          <a:prstGeom prst="rect">
            <a:avLst/>
          </a:prstGeom>
          <a:noFill/>
          <a:ln/>
        </p:spPr>
        <p:txBody>
          <a:bodyPr/>
          <a:lstStyle/>
          <a:p>
            <a:endParaRPr lang="es-ES_tradnl" noProof="0"/>
          </a:p>
        </p:txBody>
      </p:sp>
      <p:sp>
        <p:nvSpPr>
          <p:cNvPr id="22" name="Text 20"/>
          <p:cNvSpPr/>
          <p:nvPr/>
        </p:nvSpPr>
        <p:spPr>
          <a:xfrm>
            <a:off x="3290888" y="2224083"/>
            <a:ext cx="1309687" cy="409575"/>
          </a:xfrm>
          <a:prstGeom prst="rect">
            <a:avLst/>
          </a:prstGeom>
          <a:noFill/>
          <a:ln/>
        </p:spPr>
        <p:txBody>
          <a:bodyPr wrap="square" lIns="0" tIns="0" rIns="0" bIns="0" rtlCol="0" anchor="t"/>
          <a:lstStyle/>
          <a:p>
            <a:pPr marL="0" indent="0" algn="l">
              <a:buNone/>
            </a:pPr>
            <a:r>
              <a:rPr lang="es-ES_tradnl" sz="600" spc="20" noProof="0">
                <a:solidFill>
                  <a:srgbClr val="576A78"/>
                </a:solidFill>
                <a:latin typeface="Bw Gradual" pitchFamily="2" charset="77"/>
                <a:ea typeface="Bw Gradual" pitchFamily="34" charset="-122"/>
                <a:cs typeface="Bw Gradual" pitchFamily="34" charset="-120"/>
              </a:rPr>
              <a:t>Primera formación especializada para el equipo, reforzando la integración transversal de nuestros criterios de sostenibilidad en la organización.</a:t>
            </a:r>
            <a:endParaRPr lang="es-ES_tradnl" sz="600" spc="20" noProof="0">
              <a:solidFill>
                <a:srgbClr val="576A78"/>
              </a:solidFill>
              <a:latin typeface="Bw Gradual" pitchFamily="2" charset="77"/>
            </a:endParaRPr>
          </a:p>
        </p:txBody>
      </p:sp>
      <p:sp>
        <p:nvSpPr>
          <p:cNvPr id="23" name="Text 21"/>
          <p:cNvSpPr/>
          <p:nvPr/>
        </p:nvSpPr>
        <p:spPr>
          <a:xfrm>
            <a:off x="1962150" y="2076450"/>
            <a:ext cx="1165081" cy="336825"/>
          </a:xfrm>
          <a:prstGeom prst="rect">
            <a:avLst/>
          </a:prstGeom>
          <a:noFill/>
          <a:ln/>
        </p:spPr>
        <p:txBody>
          <a:bodyPr wrap="square" lIns="0" tIns="0" rIns="0" bIns="0" rtlCol="0" anchor="t"/>
          <a:lstStyle/>
          <a:p>
            <a:pPr marL="0" indent="0" algn="l">
              <a:buNone/>
            </a:pPr>
            <a:r>
              <a:rPr lang="es-ES_tradnl" sz="1200" spc="20" noProof="0" dirty="0">
                <a:latin typeface="Canela Light" pitchFamily="2" charset="77"/>
                <a:ea typeface="Canela" pitchFamily="34" charset="-122"/>
                <a:cs typeface="Canela" pitchFamily="34" charset="-120"/>
              </a:rPr>
              <a:t>Obtención de </a:t>
            </a:r>
          </a:p>
          <a:p>
            <a:pPr marL="0" indent="0" algn="l">
              <a:buNone/>
            </a:pPr>
            <a:r>
              <a:rPr lang="es-ES_tradnl" sz="1200" spc="20" noProof="0" dirty="0">
                <a:latin typeface="Canela Light" pitchFamily="2" charset="77"/>
                <a:ea typeface="Canela" pitchFamily="34" charset="-122"/>
                <a:cs typeface="Canela" pitchFamily="34" charset="-120"/>
              </a:rPr>
              <a:t>la ISO 9001</a:t>
            </a:r>
            <a:endParaRPr lang="es-ES_tradnl" sz="1200" spc="20" noProof="0" dirty="0"/>
          </a:p>
        </p:txBody>
      </p:sp>
      <p:sp>
        <p:nvSpPr>
          <p:cNvPr id="24" name="Shape 22"/>
          <p:cNvSpPr/>
          <p:nvPr/>
        </p:nvSpPr>
        <p:spPr>
          <a:xfrm>
            <a:off x="1962150" y="2486025"/>
            <a:ext cx="1004887" cy="147638"/>
          </a:xfrm>
          <a:prstGeom prst="rect">
            <a:avLst/>
          </a:prstGeom>
          <a:noFill/>
          <a:ln/>
        </p:spPr>
        <p:txBody>
          <a:bodyPr/>
          <a:lstStyle/>
          <a:p>
            <a:endParaRPr lang="es-ES_tradnl" noProof="0"/>
          </a:p>
        </p:txBody>
      </p:sp>
      <p:sp>
        <p:nvSpPr>
          <p:cNvPr id="25" name="Text 23"/>
          <p:cNvSpPr/>
          <p:nvPr/>
        </p:nvSpPr>
        <p:spPr>
          <a:xfrm>
            <a:off x="1962150" y="2486024"/>
            <a:ext cx="1138236" cy="176213"/>
          </a:xfrm>
          <a:prstGeom prst="rect">
            <a:avLst/>
          </a:prstGeom>
          <a:noFill/>
          <a:ln/>
        </p:spPr>
        <p:txBody>
          <a:bodyPr wrap="square" lIns="0" tIns="0" rIns="0" bIns="0" rtlCol="0" anchor="t"/>
          <a:lstStyle/>
          <a:p>
            <a:pPr marL="0" indent="0" algn="l">
              <a:buNone/>
            </a:pPr>
            <a:r>
              <a:rPr lang="es-ES_tradnl" sz="600" spc="20" noProof="0">
                <a:solidFill>
                  <a:srgbClr val="576A78"/>
                </a:solidFill>
                <a:latin typeface="Bw Gradual" pitchFamily="2" charset="77"/>
                <a:ea typeface="Bw Gradual" pitchFamily="34" charset="-122"/>
                <a:cs typeface="Bw Gradual" pitchFamily="34" charset="-120"/>
              </a:rPr>
              <a:t>Certificando el estándar </a:t>
            </a:r>
          </a:p>
          <a:p>
            <a:pPr marL="0" indent="0" algn="l">
              <a:buNone/>
            </a:pPr>
            <a:r>
              <a:rPr lang="es-ES_tradnl" sz="600" spc="20" noProof="0">
                <a:solidFill>
                  <a:srgbClr val="576A78"/>
                </a:solidFill>
                <a:latin typeface="Bw Gradual" pitchFamily="2" charset="77"/>
                <a:ea typeface="Bw Gradual" pitchFamily="34" charset="-122"/>
                <a:cs typeface="Bw Gradual" pitchFamily="34" charset="-120"/>
              </a:rPr>
              <a:t>de calidad en los procesos.</a:t>
            </a:r>
            <a:endParaRPr lang="es-ES_tradnl" sz="600" spc="20" noProof="0">
              <a:solidFill>
                <a:srgbClr val="576A78"/>
              </a:solidFill>
              <a:latin typeface="Bw Gradual" pitchFamily="2" charset="77"/>
            </a:endParaRPr>
          </a:p>
        </p:txBody>
      </p:sp>
      <p:sp>
        <p:nvSpPr>
          <p:cNvPr id="26" name="Text 24"/>
          <p:cNvSpPr/>
          <p:nvPr/>
        </p:nvSpPr>
        <p:spPr>
          <a:xfrm>
            <a:off x="1833562" y="3491087"/>
            <a:ext cx="1518472" cy="127000"/>
          </a:xfrm>
          <a:prstGeom prst="rect">
            <a:avLst/>
          </a:prstGeom>
          <a:noFill/>
          <a:ln/>
        </p:spPr>
        <p:txBody>
          <a:bodyPr wrap="square" lIns="0" tIns="0" rIns="0" bIns="0" rtlCol="0" anchor="t"/>
          <a:lstStyle/>
          <a:p>
            <a:pPr marL="0" indent="0" algn="l">
              <a:buNone/>
            </a:pPr>
            <a:r>
              <a:rPr lang="es-ES_tradnl" sz="1200" spc="20" noProof="0">
                <a:latin typeface="Canela Light" pitchFamily="2" charset="77"/>
                <a:ea typeface="Canela" pitchFamily="34" charset="-122"/>
                <a:cs typeface="Canela" pitchFamily="34" charset="-120"/>
              </a:rPr>
              <a:t>Programa Talento</a:t>
            </a:r>
            <a:endParaRPr lang="es-ES_tradnl" sz="1200" spc="20" noProof="0"/>
          </a:p>
        </p:txBody>
      </p:sp>
      <p:sp>
        <p:nvSpPr>
          <p:cNvPr id="27" name="Shape 25"/>
          <p:cNvSpPr/>
          <p:nvPr/>
        </p:nvSpPr>
        <p:spPr>
          <a:xfrm>
            <a:off x="1833563" y="3776662"/>
            <a:ext cx="1381125" cy="419100"/>
          </a:xfrm>
          <a:prstGeom prst="rect">
            <a:avLst/>
          </a:prstGeom>
          <a:noFill/>
          <a:ln/>
        </p:spPr>
        <p:txBody>
          <a:bodyPr/>
          <a:lstStyle/>
          <a:p>
            <a:endParaRPr lang="es-ES_tradnl" noProof="0"/>
          </a:p>
        </p:txBody>
      </p:sp>
      <p:sp>
        <p:nvSpPr>
          <p:cNvPr id="28" name="Text 26"/>
          <p:cNvSpPr/>
          <p:nvPr/>
        </p:nvSpPr>
        <p:spPr>
          <a:xfrm>
            <a:off x="1833562" y="3719686"/>
            <a:ext cx="1664379" cy="633414"/>
          </a:xfrm>
          <a:prstGeom prst="rect">
            <a:avLst/>
          </a:prstGeom>
          <a:noFill/>
          <a:ln/>
        </p:spPr>
        <p:txBody>
          <a:bodyPr wrap="square" lIns="0" tIns="0" rIns="0" bIns="0" rtlCol="0" anchor="t"/>
          <a:lstStyle/>
          <a:p>
            <a:pPr marL="0" indent="0" algn="l">
              <a:buNone/>
            </a:pPr>
            <a:r>
              <a:rPr lang="es-ES_tradnl" sz="600" spc="20" noProof="0">
                <a:solidFill>
                  <a:srgbClr val="576A78"/>
                </a:solidFill>
                <a:latin typeface="Bw Gradual" pitchFamily="2" charset="77"/>
                <a:ea typeface="Bw Gradual" pitchFamily="34" charset="-122"/>
                <a:cs typeface="Bw Gradual" pitchFamily="34" charset="-120"/>
              </a:rPr>
              <a:t>Lanzamiento del Programa Talento, diseñado para atraer, desarrollar </a:t>
            </a:r>
            <a:endParaRPr lang="es-ES_tradnl" sz="600" spc="20" noProof="0">
              <a:solidFill>
                <a:srgbClr val="576A78"/>
              </a:solidFill>
              <a:latin typeface="Bw Gradual" pitchFamily="2" charset="77"/>
            </a:endParaRPr>
          </a:p>
          <a:p>
            <a:pPr marL="0" indent="0" algn="l">
              <a:buNone/>
            </a:pPr>
            <a:r>
              <a:rPr lang="es-ES_tradnl" sz="600" spc="20" noProof="0">
                <a:solidFill>
                  <a:srgbClr val="576A78"/>
                </a:solidFill>
                <a:latin typeface="Bw Gradual" pitchFamily="2" charset="77"/>
                <a:ea typeface="Bw Gradual" pitchFamily="34" charset="-122"/>
                <a:cs typeface="Bw Gradual" pitchFamily="34" charset="-120"/>
              </a:rPr>
              <a:t>y retener a los mejores profesionales. Basado en la premisa de que el talento </a:t>
            </a:r>
          </a:p>
          <a:p>
            <a:pPr marL="0" indent="0" algn="l">
              <a:buNone/>
            </a:pPr>
            <a:r>
              <a:rPr lang="es-ES_tradnl" sz="600" spc="20" noProof="0">
                <a:solidFill>
                  <a:srgbClr val="576A78"/>
                </a:solidFill>
                <a:latin typeface="Bw Gradual" pitchFamily="2" charset="77"/>
                <a:ea typeface="Bw Gradual" pitchFamily="34" charset="-122"/>
                <a:cs typeface="Bw Gradual" pitchFamily="34" charset="-120"/>
              </a:rPr>
              <a:t>es nuestro motor del crecimiento.</a:t>
            </a:r>
            <a:endParaRPr lang="es-ES_tradnl" sz="600" spc="20" noProof="0">
              <a:solidFill>
                <a:srgbClr val="576A78"/>
              </a:solidFill>
              <a:latin typeface="Bw Gradual" pitchFamily="2" charset="77"/>
            </a:endParaRPr>
          </a:p>
        </p:txBody>
      </p:sp>
      <p:sp>
        <p:nvSpPr>
          <p:cNvPr id="29" name="Text 27"/>
          <p:cNvSpPr/>
          <p:nvPr/>
        </p:nvSpPr>
        <p:spPr>
          <a:xfrm>
            <a:off x="4643438" y="2076450"/>
            <a:ext cx="1518472" cy="127000"/>
          </a:xfrm>
          <a:prstGeom prst="rect">
            <a:avLst/>
          </a:prstGeom>
          <a:noFill/>
          <a:ln/>
        </p:spPr>
        <p:txBody>
          <a:bodyPr wrap="square" lIns="0" tIns="0" rIns="0" bIns="0" rtlCol="0" anchor="t"/>
          <a:lstStyle/>
          <a:p>
            <a:pPr marL="0" indent="0" algn="l">
              <a:buNone/>
            </a:pPr>
            <a:r>
              <a:rPr lang="es-ES_tradnl" sz="1200" spc="20" noProof="0">
                <a:latin typeface="Canela Light" pitchFamily="2" charset="77"/>
                <a:ea typeface="Canela" pitchFamily="34" charset="-122"/>
                <a:cs typeface="Canela" pitchFamily="34" charset="-120"/>
              </a:rPr>
              <a:t>PRI</a:t>
            </a:r>
            <a:endParaRPr lang="es-ES_tradnl" sz="1200" spc="20" noProof="0"/>
          </a:p>
        </p:txBody>
      </p:sp>
      <p:sp>
        <p:nvSpPr>
          <p:cNvPr id="30" name="Shape 28"/>
          <p:cNvSpPr/>
          <p:nvPr/>
        </p:nvSpPr>
        <p:spPr>
          <a:xfrm>
            <a:off x="4643438" y="2305050"/>
            <a:ext cx="1309688" cy="419100"/>
          </a:xfrm>
          <a:prstGeom prst="rect">
            <a:avLst/>
          </a:prstGeom>
          <a:noFill/>
          <a:ln/>
        </p:spPr>
        <p:txBody>
          <a:bodyPr/>
          <a:lstStyle/>
          <a:p>
            <a:endParaRPr lang="es-ES_tradnl" noProof="0"/>
          </a:p>
        </p:txBody>
      </p:sp>
      <p:sp>
        <p:nvSpPr>
          <p:cNvPr id="31" name="Text 29"/>
          <p:cNvSpPr/>
          <p:nvPr/>
        </p:nvSpPr>
        <p:spPr>
          <a:xfrm>
            <a:off x="4643437" y="2305050"/>
            <a:ext cx="1319451" cy="419100"/>
          </a:xfrm>
          <a:prstGeom prst="rect">
            <a:avLst/>
          </a:prstGeom>
          <a:noFill/>
          <a:ln/>
        </p:spPr>
        <p:txBody>
          <a:bodyPr wrap="square" lIns="0" tIns="0" rIns="0" bIns="0" rtlCol="0" anchor="t"/>
          <a:lstStyle/>
          <a:p>
            <a:pPr marL="0" indent="0" algn="l">
              <a:buNone/>
            </a:pPr>
            <a:r>
              <a:rPr lang="es-ES_tradnl" sz="600" spc="20" noProof="0">
                <a:solidFill>
                  <a:srgbClr val="576A78"/>
                </a:solidFill>
                <a:latin typeface="Bw Gradual" pitchFamily="2" charset="77"/>
                <a:ea typeface="Bw Gradual" pitchFamily="34" charset="-122"/>
                <a:cs typeface="Bw Gradual" pitchFamily="34" charset="-120"/>
              </a:rPr>
              <a:t>Adhesión a los Principios de</a:t>
            </a:r>
          </a:p>
          <a:p>
            <a:pPr marL="0" indent="0" algn="l">
              <a:buNone/>
            </a:pPr>
            <a:r>
              <a:rPr lang="es-ES_tradnl" sz="600" spc="20" noProof="0">
                <a:solidFill>
                  <a:srgbClr val="576A78"/>
                </a:solidFill>
                <a:latin typeface="Bw Gradual" pitchFamily="2" charset="77"/>
                <a:ea typeface="Bw Gradual" pitchFamily="34" charset="-122"/>
                <a:cs typeface="Bw Gradual" pitchFamily="34" charset="-120"/>
              </a:rPr>
              <a:t>Inversión Responsable (PRI),</a:t>
            </a:r>
          </a:p>
          <a:p>
            <a:pPr marL="0" indent="0" algn="l">
              <a:buNone/>
            </a:pPr>
            <a:r>
              <a:rPr lang="es-ES_tradnl" sz="600" spc="20" noProof="0">
                <a:solidFill>
                  <a:srgbClr val="576A78"/>
                </a:solidFill>
                <a:latin typeface="Bw Gradual" pitchFamily="2" charset="77"/>
                <a:ea typeface="Bw Gradual" pitchFamily="34" charset="-122"/>
                <a:cs typeface="Bw Gradual" pitchFamily="34" charset="-120"/>
              </a:rPr>
              <a:t>alineando la estrategia de inversión con estándares internacionales de sostenibilidad.</a:t>
            </a:r>
            <a:endParaRPr lang="es-ES_tradnl" sz="600" spc="20" noProof="0">
              <a:solidFill>
                <a:srgbClr val="576A78"/>
              </a:solidFill>
              <a:latin typeface="Bw Gradual" pitchFamily="2" charset="77"/>
            </a:endParaRPr>
          </a:p>
        </p:txBody>
      </p:sp>
      <p:sp>
        <p:nvSpPr>
          <p:cNvPr id="32" name="Text 30"/>
          <p:cNvSpPr/>
          <p:nvPr/>
        </p:nvSpPr>
        <p:spPr>
          <a:xfrm>
            <a:off x="6096000" y="2076450"/>
            <a:ext cx="1309688" cy="290513"/>
          </a:xfrm>
          <a:prstGeom prst="rect">
            <a:avLst/>
          </a:prstGeom>
          <a:noFill/>
          <a:ln/>
        </p:spPr>
        <p:txBody>
          <a:bodyPr wrap="square" lIns="0" tIns="0" rIns="0" bIns="0" rtlCol="0" anchor="t"/>
          <a:lstStyle/>
          <a:p>
            <a:pPr marL="0" indent="0" algn="l">
              <a:buNone/>
            </a:pPr>
            <a:r>
              <a:rPr lang="es-ES_tradnl" sz="1200" spc="20" noProof="0">
                <a:latin typeface="Canela Light" pitchFamily="2" charset="77"/>
                <a:ea typeface="Canela" pitchFamily="34" charset="-122"/>
                <a:cs typeface="Canela" pitchFamily="34" charset="-120"/>
              </a:rPr>
              <a:t>Encuesta de</a:t>
            </a:r>
            <a:endParaRPr lang="es-ES_tradnl" sz="1200" spc="20" noProof="0"/>
          </a:p>
          <a:p>
            <a:pPr marL="0" indent="0" algn="l">
              <a:buNone/>
            </a:pPr>
            <a:r>
              <a:rPr lang="es-ES_tradnl" sz="1200" spc="20" noProof="0">
                <a:latin typeface="Canela Light" pitchFamily="2" charset="77"/>
                <a:ea typeface="Canela" pitchFamily="34" charset="-122"/>
                <a:cs typeface="Canela" pitchFamily="34" charset="-120"/>
              </a:rPr>
              <a:t>Satisfacción</a:t>
            </a:r>
            <a:endParaRPr lang="es-ES_tradnl" sz="1200" spc="20" noProof="0"/>
          </a:p>
        </p:txBody>
      </p:sp>
      <p:sp>
        <p:nvSpPr>
          <p:cNvPr id="33" name="Shape 31"/>
          <p:cNvSpPr/>
          <p:nvPr/>
        </p:nvSpPr>
        <p:spPr>
          <a:xfrm>
            <a:off x="6096000" y="2486025"/>
            <a:ext cx="1309688" cy="328613"/>
          </a:xfrm>
          <a:prstGeom prst="rect">
            <a:avLst/>
          </a:prstGeom>
          <a:noFill/>
          <a:ln/>
        </p:spPr>
        <p:txBody>
          <a:bodyPr/>
          <a:lstStyle/>
          <a:p>
            <a:endParaRPr lang="es-ES_tradnl" noProof="0"/>
          </a:p>
        </p:txBody>
      </p:sp>
      <p:sp>
        <p:nvSpPr>
          <p:cNvPr id="34" name="Text 32"/>
          <p:cNvSpPr/>
          <p:nvPr/>
        </p:nvSpPr>
        <p:spPr>
          <a:xfrm>
            <a:off x="6095999" y="2486025"/>
            <a:ext cx="1520307" cy="471486"/>
          </a:xfrm>
          <a:prstGeom prst="rect">
            <a:avLst/>
          </a:prstGeom>
          <a:noFill/>
          <a:ln/>
        </p:spPr>
        <p:txBody>
          <a:bodyPr wrap="square" lIns="0" tIns="0" rIns="0" bIns="0" rtlCol="0" anchor="t"/>
          <a:lstStyle/>
          <a:p>
            <a:pPr marL="0" indent="0" algn="l">
              <a:buNone/>
            </a:pPr>
            <a:r>
              <a:rPr lang="es-ES_tradnl" sz="600" spc="20" noProof="0">
                <a:solidFill>
                  <a:srgbClr val="576A78"/>
                </a:solidFill>
                <a:latin typeface="Bw Gradual" pitchFamily="2" charset="77"/>
                <a:ea typeface="Bw Gradual" pitchFamily="34" charset="-122"/>
                <a:cs typeface="Bw Gradual" pitchFamily="34" charset="-120"/>
              </a:rPr>
              <a:t>Lanzamiento de la primera encuesta de satisfacción para evaluar clima laboral, percepción interna de la firma y oportunidades de mejora continua.</a:t>
            </a:r>
            <a:endParaRPr lang="es-ES_tradnl" sz="600" spc="20" noProof="0">
              <a:solidFill>
                <a:srgbClr val="576A78"/>
              </a:solidFill>
              <a:latin typeface="Bw Gradual" pitchFamily="2" charset="77"/>
            </a:endParaRPr>
          </a:p>
        </p:txBody>
      </p:sp>
      <p:sp>
        <p:nvSpPr>
          <p:cNvPr id="35" name="Text 33"/>
          <p:cNvSpPr/>
          <p:nvPr/>
        </p:nvSpPr>
        <p:spPr>
          <a:xfrm>
            <a:off x="7686673" y="2076450"/>
            <a:ext cx="1309688" cy="290513"/>
          </a:xfrm>
          <a:prstGeom prst="rect">
            <a:avLst/>
          </a:prstGeom>
          <a:noFill/>
          <a:ln/>
        </p:spPr>
        <p:txBody>
          <a:bodyPr wrap="square" lIns="0" tIns="0" rIns="0" bIns="0" rtlCol="0" anchor="t"/>
          <a:lstStyle/>
          <a:p>
            <a:pPr marL="0" indent="0" algn="l">
              <a:buNone/>
            </a:pPr>
            <a:r>
              <a:rPr lang="es-ES_tradnl" sz="1200" spc="20" noProof="0">
                <a:latin typeface="Canela Light" pitchFamily="2" charset="77"/>
                <a:ea typeface="Canela" pitchFamily="34" charset="-122"/>
                <a:cs typeface="Canela" pitchFamily="34" charset="-120"/>
              </a:rPr>
              <a:t>Obtención de la</a:t>
            </a:r>
            <a:endParaRPr lang="es-ES_tradnl" sz="1200" spc="20" noProof="0"/>
          </a:p>
          <a:p>
            <a:pPr marL="0" indent="0" algn="l">
              <a:buNone/>
            </a:pPr>
            <a:r>
              <a:rPr lang="es-ES_tradnl" sz="1200" spc="20" noProof="0">
                <a:latin typeface="Canela Light" pitchFamily="2" charset="77"/>
                <a:ea typeface="Canela" pitchFamily="34" charset="-122"/>
                <a:cs typeface="Canela" pitchFamily="34" charset="-120"/>
              </a:rPr>
              <a:t>ISO 27001</a:t>
            </a:r>
            <a:endParaRPr lang="es-ES_tradnl" sz="1200" spc="20" noProof="0"/>
          </a:p>
        </p:txBody>
      </p:sp>
      <p:sp>
        <p:nvSpPr>
          <p:cNvPr id="36" name="Shape 34"/>
          <p:cNvSpPr/>
          <p:nvPr/>
        </p:nvSpPr>
        <p:spPr>
          <a:xfrm>
            <a:off x="7548563" y="2486025"/>
            <a:ext cx="1309688" cy="147638"/>
          </a:xfrm>
          <a:prstGeom prst="rect">
            <a:avLst/>
          </a:prstGeom>
          <a:noFill/>
          <a:ln/>
        </p:spPr>
        <p:txBody>
          <a:bodyPr/>
          <a:lstStyle/>
          <a:p>
            <a:endParaRPr lang="es-ES_tradnl" noProof="0"/>
          </a:p>
        </p:txBody>
      </p:sp>
      <p:sp>
        <p:nvSpPr>
          <p:cNvPr id="37" name="Text 35"/>
          <p:cNvSpPr/>
          <p:nvPr/>
        </p:nvSpPr>
        <p:spPr>
          <a:xfrm>
            <a:off x="7686673" y="2486025"/>
            <a:ext cx="1241945" cy="147638"/>
          </a:xfrm>
          <a:prstGeom prst="rect">
            <a:avLst/>
          </a:prstGeom>
          <a:noFill/>
          <a:ln/>
        </p:spPr>
        <p:txBody>
          <a:bodyPr wrap="square" lIns="0" tIns="0" rIns="0" bIns="0" rtlCol="0" anchor="t"/>
          <a:lstStyle/>
          <a:p>
            <a:pPr marL="0" indent="0" algn="l">
              <a:buNone/>
            </a:pPr>
            <a:r>
              <a:rPr lang="es-ES_tradnl" sz="600" spc="20" noProof="0">
                <a:solidFill>
                  <a:srgbClr val="576A78"/>
                </a:solidFill>
                <a:latin typeface="Bw Gradual" pitchFamily="2" charset="77"/>
                <a:ea typeface="Bw Gradual" pitchFamily="34" charset="-122"/>
                <a:cs typeface="Bw Gradual" pitchFamily="34" charset="-120"/>
              </a:rPr>
              <a:t>Certificando el sistema de gestión de seguridad de la información.</a:t>
            </a:r>
            <a:endParaRPr lang="es-ES_tradnl" sz="600" spc="20" noProof="0">
              <a:solidFill>
                <a:srgbClr val="576A78"/>
              </a:solidFill>
              <a:latin typeface="Bw Gradual" pitchFamily="2" charset="77"/>
            </a:endParaRPr>
          </a:p>
        </p:txBody>
      </p:sp>
      <p:sp>
        <p:nvSpPr>
          <p:cNvPr id="38" name="Text 36"/>
          <p:cNvSpPr/>
          <p:nvPr/>
        </p:nvSpPr>
        <p:spPr>
          <a:xfrm>
            <a:off x="4643438" y="3081338"/>
            <a:ext cx="1439930" cy="127000"/>
          </a:xfrm>
          <a:prstGeom prst="rect">
            <a:avLst/>
          </a:prstGeom>
          <a:noFill/>
          <a:ln/>
        </p:spPr>
        <p:txBody>
          <a:bodyPr wrap="square" lIns="0" tIns="0" rIns="0" bIns="0" rtlCol="0" anchor="t"/>
          <a:lstStyle/>
          <a:p>
            <a:pPr marL="0" indent="0" algn="l">
              <a:buNone/>
            </a:pPr>
            <a:r>
              <a:rPr lang="es-ES_tradnl" sz="1200" spc="20" noProof="0">
                <a:latin typeface="Canela Light" pitchFamily="2" charset="77"/>
                <a:ea typeface="Canela" pitchFamily="34" charset="-122"/>
                <a:cs typeface="Canela" pitchFamily="34" charset="-120"/>
              </a:rPr>
              <a:t>Código Ético</a:t>
            </a:r>
            <a:endParaRPr lang="es-ES_tradnl" sz="1200" spc="20" noProof="0"/>
          </a:p>
        </p:txBody>
      </p:sp>
      <p:sp>
        <p:nvSpPr>
          <p:cNvPr id="39" name="Shape 37"/>
          <p:cNvSpPr/>
          <p:nvPr/>
        </p:nvSpPr>
        <p:spPr>
          <a:xfrm>
            <a:off x="4643438" y="3309938"/>
            <a:ext cx="1309688" cy="419100"/>
          </a:xfrm>
          <a:prstGeom prst="rect">
            <a:avLst/>
          </a:prstGeom>
          <a:noFill/>
          <a:ln/>
        </p:spPr>
        <p:txBody>
          <a:bodyPr/>
          <a:lstStyle/>
          <a:p>
            <a:endParaRPr lang="es-ES_tradnl" noProof="0"/>
          </a:p>
        </p:txBody>
      </p:sp>
      <p:sp>
        <p:nvSpPr>
          <p:cNvPr id="40" name="Text 38"/>
          <p:cNvSpPr/>
          <p:nvPr/>
        </p:nvSpPr>
        <p:spPr>
          <a:xfrm>
            <a:off x="4643438" y="3309938"/>
            <a:ext cx="1357314" cy="419100"/>
          </a:xfrm>
          <a:prstGeom prst="rect">
            <a:avLst/>
          </a:prstGeom>
          <a:noFill/>
          <a:ln/>
        </p:spPr>
        <p:txBody>
          <a:bodyPr wrap="square" lIns="0" tIns="0" rIns="0" bIns="0" rtlCol="0" anchor="t"/>
          <a:lstStyle/>
          <a:p>
            <a:pPr marL="0" indent="0" algn="l">
              <a:buNone/>
            </a:pPr>
            <a:r>
              <a:rPr lang="es-ES_tradnl" sz="600" spc="20" noProof="0">
                <a:solidFill>
                  <a:srgbClr val="576A78"/>
                </a:solidFill>
                <a:latin typeface="Bw Gradual" pitchFamily="2" charset="77"/>
                <a:ea typeface="Bw Gradual" pitchFamily="34" charset="-122"/>
                <a:cs typeface="Bw Gradual" pitchFamily="34" charset="-120"/>
              </a:rPr>
              <a:t>Desarrollo e implementación </a:t>
            </a:r>
            <a:endParaRPr lang="es-ES_tradnl" sz="600" spc="20" noProof="0">
              <a:solidFill>
                <a:srgbClr val="576A78"/>
              </a:solidFill>
              <a:latin typeface="Bw Gradual" pitchFamily="2" charset="77"/>
            </a:endParaRPr>
          </a:p>
          <a:p>
            <a:pPr marL="0" indent="0" algn="l">
              <a:buNone/>
            </a:pPr>
            <a:r>
              <a:rPr lang="es-ES_tradnl" sz="600" spc="20" noProof="0">
                <a:solidFill>
                  <a:srgbClr val="576A78"/>
                </a:solidFill>
                <a:latin typeface="Bw Gradual" pitchFamily="2" charset="77"/>
                <a:ea typeface="Bw Gradual" pitchFamily="34" charset="-122"/>
                <a:cs typeface="Bw Gradual" pitchFamily="34" charset="-120"/>
              </a:rPr>
              <a:t>del Código Ético corporativo, consolidando los principios de conducta, cumplimiento normativo</a:t>
            </a:r>
            <a:endParaRPr lang="es-ES_tradnl" sz="600" spc="20" noProof="0">
              <a:solidFill>
                <a:srgbClr val="576A78"/>
              </a:solidFill>
              <a:latin typeface="Bw Gradual" pitchFamily="2" charset="77"/>
            </a:endParaRPr>
          </a:p>
          <a:p>
            <a:pPr marL="0" indent="0" algn="l">
              <a:buNone/>
            </a:pPr>
            <a:r>
              <a:rPr lang="es-ES_tradnl" sz="600" spc="20" noProof="0">
                <a:solidFill>
                  <a:srgbClr val="576A78"/>
                </a:solidFill>
                <a:latin typeface="Bw Gradual" pitchFamily="2" charset="77"/>
                <a:ea typeface="Bw Gradual" pitchFamily="34" charset="-122"/>
                <a:cs typeface="Bw Gradual" pitchFamily="34" charset="-120"/>
              </a:rPr>
              <a:t>y estándares de gobernanza.</a:t>
            </a:r>
            <a:endParaRPr lang="es-ES_tradnl" sz="600" spc="20" noProof="0">
              <a:solidFill>
                <a:srgbClr val="576A78"/>
              </a:solidFill>
              <a:latin typeface="Bw Gradual" pitchFamily="2" charset="77"/>
            </a:endParaRPr>
          </a:p>
        </p:txBody>
      </p:sp>
      <p:sp>
        <p:nvSpPr>
          <p:cNvPr id="41" name="Text 39"/>
          <p:cNvSpPr/>
          <p:nvPr/>
        </p:nvSpPr>
        <p:spPr>
          <a:xfrm>
            <a:off x="6096000" y="3081338"/>
            <a:ext cx="1241945" cy="109538"/>
          </a:xfrm>
          <a:prstGeom prst="rect">
            <a:avLst/>
          </a:prstGeom>
          <a:noFill/>
          <a:ln/>
        </p:spPr>
        <p:txBody>
          <a:bodyPr wrap="square" lIns="0" tIns="0" rIns="0" bIns="0" rtlCol="0" anchor="t"/>
          <a:lstStyle/>
          <a:p>
            <a:pPr marL="0" indent="0" algn="l">
              <a:buNone/>
            </a:pPr>
            <a:r>
              <a:rPr lang="es-ES_tradnl" sz="1200" spc="20" noProof="0" err="1">
                <a:latin typeface="Canela Light" pitchFamily="2" charset="77"/>
                <a:ea typeface="Canela" pitchFamily="34" charset="-122"/>
                <a:cs typeface="Canela" pitchFamily="34" charset="-120"/>
              </a:rPr>
              <a:t>Meaningful</a:t>
            </a:r>
            <a:r>
              <a:rPr lang="es-ES_tradnl" sz="1200" spc="20" noProof="0">
                <a:latin typeface="Canela Light" pitchFamily="2" charset="77"/>
                <a:ea typeface="Canela" pitchFamily="34" charset="-122"/>
                <a:cs typeface="Canela" pitchFamily="34" charset="-120"/>
              </a:rPr>
              <a:t> </a:t>
            </a:r>
            <a:r>
              <a:rPr lang="es-ES_tradnl" sz="1200" spc="20" noProof="0" err="1">
                <a:latin typeface="Canela Light" pitchFamily="2" charset="77"/>
                <a:ea typeface="Canela" pitchFamily="34" charset="-122"/>
                <a:cs typeface="Canela" pitchFamily="34" charset="-120"/>
              </a:rPr>
              <a:t>Impact</a:t>
            </a:r>
            <a:endParaRPr lang="es-ES_tradnl" sz="1200" spc="20" noProof="0"/>
          </a:p>
        </p:txBody>
      </p:sp>
      <p:sp>
        <p:nvSpPr>
          <p:cNvPr id="42" name="Shape 40"/>
          <p:cNvSpPr/>
          <p:nvPr/>
        </p:nvSpPr>
        <p:spPr>
          <a:xfrm>
            <a:off x="6096000" y="3309938"/>
            <a:ext cx="1309688" cy="147638"/>
          </a:xfrm>
          <a:prstGeom prst="rect">
            <a:avLst/>
          </a:prstGeom>
          <a:noFill/>
          <a:ln/>
        </p:spPr>
        <p:txBody>
          <a:bodyPr/>
          <a:lstStyle/>
          <a:p>
            <a:endParaRPr lang="es-ES_tradnl" noProof="0"/>
          </a:p>
        </p:txBody>
      </p:sp>
      <p:sp>
        <p:nvSpPr>
          <p:cNvPr id="43" name="Text 41"/>
          <p:cNvSpPr/>
          <p:nvPr/>
        </p:nvSpPr>
        <p:spPr>
          <a:xfrm>
            <a:off x="6096000" y="3309937"/>
            <a:ext cx="1404936" cy="633413"/>
          </a:xfrm>
          <a:prstGeom prst="rect">
            <a:avLst/>
          </a:prstGeom>
          <a:noFill/>
          <a:ln/>
        </p:spPr>
        <p:txBody>
          <a:bodyPr wrap="square" lIns="0" tIns="0" rIns="0" bIns="0" rtlCol="0" anchor="t"/>
          <a:lstStyle/>
          <a:p>
            <a:pPr marL="0" indent="0" algn="l">
              <a:buNone/>
            </a:pPr>
            <a:r>
              <a:rPr lang="es-ES_tradnl" sz="600" spc="20" noProof="0">
                <a:solidFill>
                  <a:srgbClr val="576A78"/>
                </a:solidFill>
                <a:latin typeface="Bw Gradual" pitchFamily="2" charset="77"/>
                <a:ea typeface="Bw Gradual" pitchFamily="34" charset="-122"/>
                <a:cs typeface="Bw Gradual" pitchFamily="34" charset="-120"/>
              </a:rPr>
              <a:t>Se lanza el programa </a:t>
            </a:r>
            <a:r>
              <a:rPr lang="es-ES_tradnl" sz="600" spc="20" noProof="0" err="1">
                <a:solidFill>
                  <a:srgbClr val="576A78"/>
                </a:solidFill>
                <a:latin typeface="Bw Gradual" pitchFamily="2" charset="77"/>
                <a:ea typeface="Bw Gradual" pitchFamily="34" charset="-122"/>
                <a:cs typeface="Bw Gradual" pitchFamily="34" charset="-120"/>
              </a:rPr>
              <a:t>Meaningful</a:t>
            </a:r>
            <a:r>
              <a:rPr lang="es-ES_tradnl" sz="600" spc="20" noProof="0">
                <a:solidFill>
                  <a:srgbClr val="576A78"/>
                </a:solidFill>
                <a:latin typeface="Bw Gradual" pitchFamily="2" charset="77"/>
                <a:ea typeface="Bw Gradual" pitchFamily="34" charset="-122"/>
                <a:cs typeface="Bw Gradual" pitchFamily="34" charset="-120"/>
              </a:rPr>
              <a:t> </a:t>
            </a:r>
            <a:r>
              <a:rPr lang="es-ES_tradnl" sz="600" spc="20" noProof="0" err="1">
                <a:solidFill>
                  <a:srgbClr val="576A78"/>
                </a:solidFill>
                <a:latin typeface="Bw Gradual" pitchFamily="2" charset="77"/>
                <a:ea typeface="Bw Gradual" pitchFamily="34" charset="-122"/>
                <a:cs typeface="Bw Gradual" pitchFamily="34" charset="-120"/>
              </a:rPr>
              <a:t>Impact</a:t>
            </a:r>
            <a:r>
              <a:rPr lang="es-ES_tradnl" sz="600" spc="20" noProof="0">
                <a:solidFill>
                  <a:srgbClr val="576A78"/>
                </a:solidFill>
                <a:latin typeface="Bw Gradual" pitchFamily="2" charset="77"/>
                <a:ea typeface="Bw Gradual" pitchFamily="34" charset="-122"/>
                <a:cs typeface="Bw Gradual" pitchFamily="34" charset="-120"/>
              </a:rPr>
              <a:t> ESG para el desarrollo del talento, solidaridad, cultura y bienestar.</a:t>
            </a:r>
            <a:endParaRPr lang="es-ES_tradnl" sz="600" spc="20" noProof="0">
              <a:solidFill>
                <a:srgbClr val="576A78"/>
              </a:solidFill>
              <a:latin typeface="Bw Gradual" pitchFamily="2" charset="77"/>
            </a:endParaRPr>
          </a:p>
        </p:txBody>
      </p:sp>
      <p:sp>
        <p:nvSpPr>
          <p:cNvPr id="44" name="Text 42"/>
          <p:cNvSpPr/>
          <p:nvPr/>
        </p:nvSpPr>
        <p:spPr>
          <a:xfrm>
            <a:off x="7686673" y="3076576"/>
            <a:ext cx="1241945" cy="290513"/>
          </a:xfrm>
          <a:prstGeom prst="rect">
            <a:avLst/>
          </a:prstGeom>
          <a:noFill/>
          <a:ln/>
        </p:spPr>
        <p:txBody>
          <a:bodyPr wrap="square" lIns="0" tIns="0" rIns="0" bIns="0" rtlCol="0" anchor="t"/>
          <a:lstStyle/>
          <a:p>
            <a:pPr marL="0" indent="0" algn="l">
              <a:buNone/>
            </a:pPr>
            <a:r>
              <a:rPr lang="es-ES_tradnl" sz="1200" spc="20" noProof="0">
                <a:latin typeface="Canela Light" pitchFamily="2" charset="77"/>
                <a:ea typeface="Canela" pitchFamily="34" charset="-122"/>
                <a:cs typeface="Canela" pitchFamily="34" charset="-120"/>
              </a:rPr>
              <a:t>Evaluación de</a:t>
            </a:r>
            <a:endParaRPr lang="es-ES_tradnl" sz="1200" spc="20" noProof="0"/>
          </a:p>
          <a:p>
            <a:pPr marL="0" indent="0" algn="l">
              <a:buNone/>
            </a:pPr>
            <a:r>
              <a:rPr lang="es-ES_tradnl" sz="1200" spc="20" noProof="0">
                <a:latin typeface="Canela Light" pitchFamily="2" charset="77"/>
                <a:ea typeface="Canela" pitchFamily="34" charset="-122"/>
                <a:cs typeface="Canela" pitchFamily="34" charset="-120"/>
              </a:rPr>
              <a:t>Impacto B</a:t>
            </a:r>
            <a:endParaRPr lang="es-ES_tradnl" sz="1200" spc="20" noProof="0"/>
          </a:p>
        </p:txBody>
      </p:sp>
      <p:sp>
        <p:nvSpPr>
          <p:cNvPr id="45" name="Shape 43"/>
          <p:cNvSpPr/>
          <p:nvPr/>
        </p:nvSpPr>
        <p:spPr>
          <a:xfrm>
            <a:off x="7548563" y="3486151"/>
            <a:ext cx="1309688" cy="238125"/>
          </a:xfrm>
          <a:prstGeom prst="rect">
            <a:avLst/>
          </a:prstGeom>
          <a:noFill/>
          <a:ln/>
        </p:spPr>
        <p:txBody>
          <a:bodyPr/>
          <a:lstStyle/>
          <a:p>
            <a:endParaRPr lang="es-ES_tradnl" noProof="0"/>
          </a:p>
        </p:txBody>
      </p:sp>
      <p:sp>
        <p:nvSpPr>
          <p:cNvPr id="46" name="Text 44"/>
          <p:cNvSpPr/>
          <p:nvPr/>
        </p:nvSpPr>
        <p:spPr>
          <a:xfrm>
            <a:off x="7686673" y="3486151"/>
            <a:ext cx="1195391" cy="373577"/>
          </a:xfrm>
          <a:prstGeom prst="rect">
            <a:avLst/>
          </a:prstGeom>
          <a:noFill/>
          <a:ln/>
        </p:spPr>
        <p:txBody>
          <a:bodyPr wrap="square" lIns="0" tIns="0" rIns="0" bIns="0" rtlCol="0" anchor="t"/>
          <a:lstStyle/>
          <a:p>
            <a:pPr marL="0" indent="0" algn="l">
              <a:buNone/>
            </a:pPr>
            <a:r>
              <a:rPr lang="es-ES_tradnl" sz="600" spc="20" noProof="0">
                <a:solidFill>
                  <a:srgbClr val="576A78"/>
                </a:solidFill>
                <a:latin typeface="Bw Gradual" pitchFamily="2" charset="77"/>
                <a:ea typeface="Bw Gradual" pitchFamily="34" charset="-122"/>
                <a:cs typeface="Bw Gradual" pitchFamily="34" charset="-120"/>
              </a:rPr>
              <a:t>Completando la evaluación </a:t>
            </a:r>
          </a:p>
          <a:p>
            <a:pPr marL="0" indent="0" algn="l">
              <a:buNone/>
            </a:pPr>
            <a:r>
              <a:rPr lang="es-ES_tradnl" sz="600" spc="20" noProof="0">
                <a:solidFill>
                  <a:srgbClr val="576A78"/>
                </a:solidFill>
                <a:latin typeface="Bw Gradual" pitchFamily="2" charset="77"/>
                <a:ea typeface="Bw Gradual" pitchFamily="34" charset="-122"/>
                <a:cs typeface="Bw Gradual" pitchFamily="34" charset="-120"/>
              </a:rPr>
              <a:t>de Impacto B para ser una </a:t>
            </a:r>
          </a:p>
          <a:p>
            <a:pPr marL="0" indent="0" algn="l">
              <a:buNone/>
            </a:pPr>
            <a:r>
              <a:rPr lang="es-ES_tradnl" sz="600" spc="20" noProof="0">
                <a:solidFill>
                  <a:srgbClr val="576A78"/>
                </a:solidFill>
                <a:latin typeface="Bw Gradual" pitchFamily="2" charset="77"/>
                <a:ea typeface="Bw Gradual" pitchFamily="34" charset="-122"/>
                <a:cs typeface="Bw Gradual" pitchFamily="34" charset="-120"/>
              </a:rPr>
              <a:t>empresa certificada B Corp.</a:t>
            </a:r>
            <a:endParaRPr lang="es-ES_tradnl" sz="600" spc="20" noProof="0">
              <a:solidFill>
                <a:srgbClr val="576A78"/>
              </a:solidFill>
              <a:latin typeface="Bw Gradual" pitchFamily="2" charset="77"/>
            </a:endParaRPr>
          </a:p>
        </p:txBody>
      </p:sp>
      <p:sp>
        <p:nvSpPr>
          <p:cNvPr id="48" name="Text 2">
            <a:extLst>
              <a:ext uri="{FF2B5EF4-FFF2-40B4-BE49-F238E27FC236}">
                <a16:creationId xmlns:a16="http://schemas.microsoft.com/office/drawing/2014/main" id="{97989CFB-7CE2-930E-6C3B-0AEA32EC6E80}"/>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pic>
        <p:nvPicPr>
          <p:cNvPr id="6" name="Imagen 5">
            <a:extLst>
              <a:ext uri="{FF2B5EF4-FFF2-40B4-BE49-F238E27FC236}">
                <a16:creationId xmlns:a16="http://schemas.microsoft.com/office/drawing/2014/main" id="{14A524B2-8527-40E9-2F24-EC8AA249CC57}"/>
              </a:ext>
            </a:extLst>
          </p:cNvPr>
          <p:cNvPicPr>
            <a:picLocks noChangeAspect="1"/>
          </p:cNvPicPr>
          <p:nvPr/>
        </p:nvPicPr>
        <p:blipFill rotWithShape="1">
          <a:blip r:embed="rId3"/>
          <a:srcRect b="35978"/>
          <a:stretch/>
        </p:blipFill>
        <p:spPr>
          <a:xfrm>
            <a:off x="1002324" y="4915627"/>
            <a:ext cx="424228" cy="84998"/>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132034"/>
        </a:solidFill>
        <a:effectLst/>
      </p:bgPr>
    </p:bg>
    <p:spTree>
      <p:nvGrpSpPr>
        <p:cNvPr id="1" name=""/>
        <p:cNvGrpSpPr/>
        <p:nvPr/>
      </p:nvGrpSpPr>
      <p:grpSpPr>
        <a:xfrm>
          <a:off x="0" y="0"/>
          <a:ext cx="0" cy="0"/>
          <a:chOff x="0" y="0"/>
          <a:chExt cx="0" cy="0"/>
        </a:xfrm>
      </p:grpSpPr>
      <p:sp>
        <p:nvSpPr>
          <p:cNvPr id="3" name="Text 1"/>
          <p:cNvSpPr/>
          <p:nvPr/>
        </p:nvSpPr>
        <p:spPr>
          <a:xfrm>
            <a:off x="4643438" y="2571750"/>
            <a:ext cx="4214813" cy="333375"/>
          </a:xfrm>
          <a:prstGeom prst="rect">
            <a:avLst/>
          </a:prstGeom>
          <a:noFill/>
          <a:ln/>
        </p:spPr>
        <p:txBody>
          <a:bodyPr wrap="square" lIns="0" tIns="0" rIns="0" bIns="0" rtlCol="0" anchor="t"/>
          <a:lstStyle/>
          <a:p>
            <a:pPr marL="0" indent="0" algn="l">
              <a:lnSpc>
                <a:spcPts val="3533"/>
              </a:lnSpc>
              <a:buNone/>
            </a:pPr>
            <a:r>
              <a:rPr lang="es-ES_tradnl" sz="3420" kern="0" spc="68" noProof="0">
                <a:solidFill>
                  <a:srgbClr val="BCC7CE">
                    <a:alpha val="99000"/>
                  </a:srgbClr>
                </a:solidFill>
                <a:latin typeface="Canela Light" pitchFamily="2" charset="77"/>
                <a:ea typeface="Canela" pitchFamily="34" charset="-122"/>
                <a:cs typeface="Canela" pitchFamily="34" charset="-120"/>
              </a:rPr>
              <a:t>Cultura corporativa</a:t>
            </a:r>
            <a:endParaRPr lang="es-ES_tradnl" sz="3420" noProof="0"/>
          </a:p>
        </p:txBody>
      </p:sp>
      <p:sp>
        <p:nvSpPr>
          <p:cNvPr id="4" name="Text 2"/>
          <p:cNvSpPr/>
          <p:nvPr/>
        </p:nvSpPr>
        <p:spPr>
          <a:xfrm>
            <a:off x="290513" y="2571750"/>
            <a:ext cx="4357688" cy="333375"/>
          </a:xfrm>
          <a:prstGeom prst="rect">
            <a:avLst/>
          </a:prstGeom>
          <a:noFill/>
          <a:ln/>
        </p:spPr>
        <p:txBody>
          <a:bodyPr wrap="square" lIns="0" tIns="0" rIns="0" bIns="0" rtlCol="0" anchor="t"/>
          <a:lstStyle/>
          <a:p>
            <a:pPr marL="0" indent="0" algn="l">
              <a:lnSpc>
                <a:spcPts val="3533"/>
              </a:lnSpc>
              <a:buNone/>
            </a:pPr>
            <a:r>
              <a:rPr lang="es-ES_tradnl" sz="3420" kern="0" spc="68" noProof="0">
                <a:solidFill>
                  <a:srgbClr val="BCC7CE">
                    <a:alpha val="99000"/>
                  </a:srgbClr>
                </a:solidFill>
                <a:latin typeface="Canela Light" pitchFamily="2" charset="77"/>
                <a:ea typeface="Canela" pitchFamily="34" charset="-122"/>
                <a:cs typeface="Canela" pitchFamily="34" charset="-120"/>
              </a:rPr>
              <a:t>02</a:t>
            </a:r>
            <a:endParaRPr lang="es-ES_tradnl" sz="3420" noProof="0"/>
          </a:p>
        </p:txBody>
      </p:sp>
      <p:sp>
        <p:nvSpPr>
          <p:cNvPr id="6" name="Text 4"/>
          <p:cNvSpPr/>
          <p:nvPr/>
        </p:nvSpPr>
        <p:spPr>
          <a:xfrm>
            <a:off x="285750" y="4943475"/>
            <a:ext cx="57150" cy="57150"/>
          </a:xfrm>
          <a:prstGeom prst="rect">
            <a:avLst/>
          </a:prstGeom>
          <a:noFill/>
          <a:ln/>
        </p:spPr>
        <p:txBody>
          <a:bodyPr wrap="square" lIns="0" tIns="0" rIns="0" bIns="0" rtlCol="0" anchor="ctr"/>
          <a:lstStyle/>
          <a:p>
            <a:pPr marL="0" indent="0" algn="ctr">
              <a:lnSpc>
                <a:spcPts val="684"/>
              </a:lnSpc>
              <a:buNone/>
            </a:pPr>
            <a:r>
              <a:rPr lang="es-ES_tradnl" sz="570" kern="0" spc="11" noProof="0">
                <a:solidFill>
                  <a:srgbClr val="BCC7CE">
                    <a:alpha val="99000"/>
                  </a:srgbClr>
                </a:solidFill>
                <a:latin typeface="Bw Gradual" pitchFamily="34" charset="0"/>
                <a:ea typeface="Bw Gradual" pitchFamily="34" charset="-122"/>
                <a:cs typeface="Bw Gradual" pitchFamily="34" charset="-120"/>
              </a:rPr>
              <a:t>11</a:t>
            </a:r>
            <a:endParaRPr lang="es-ES_tradnl" sz="570" noProof="0"/>
          </a:p>
        </p:txBody>
      </p:sp>
      <p:sp>
        <p:nvSpPr>
          <p:cNvPr id="7" name="Text 2">
            <a:extLst>
              <a:ext uri="{FF2B5EF4-FFF2-40B4-BE49-F238E27FC236}">
                <a16:creationId xmlns:a16="http://schemas.microsoft.com/office/drawing/2014/main" id="{63A23CFA-196D-427C-6F0E-10EEEFEC0FFB}"/>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BCC7CE">
                    <a:alpha val="99000"/>
                  </a:srgbClr>
                </a:solidFill>
                <a:latin typeface="Bw Gradual" pitchFamily="34" charset="0"/>
                <a:ea typeface="Bw Gradual" pitchFamily="34" charset="-122"/>
                <a:cs typeface="Bw Gradual" pitchFamily="34" charset="-120"/>
              </a:rPr>
              <a:t>INFORME SOSTENIBILIDAD 2025</a:t>
            </a:r>
            <a:endParaRPr lang="es-ES_tradnl" sz="570" noProof="0"/>
          </a:p>
        </p:txBody>
      </p:sp>
      <p:pic>
        <p:nvPicPr>
          <p:cNvPr id="2" name="Imagen 1">
            <a:extLst>
              <a:ext uri="{FF2B5EF4-FFF2-40B4-BE49-F238E27FC236}">
                <a16:creationId xmlns:a16="http://schemas.microsoft.com/office/drawing/2014/main" id="{66511B4B-1898-EF26-B60F-AD3DC3879EF9}"/>
              </a:ext>
            </a:extLst>
          </p:cNvPr>
          <p:cNvPicPr>
            <a:picLocks noChangeAspect="1"/>
          </p:cNvPicPr>
          <p:nvPr/>
        </p:nvPicPr>
        <p:blipFill rotWithShape="1">
          <a:blip r:embed="rId3"/>
          <a:srcRect b="32426"/>
          <a:stretch/>
        </p:blipFill>
        <p:spPr>
          <a:xfrm>
            <a:off x="999760" y="4915941"/>
            <a:ext cx="424228" cy="89713"/>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E3E5E8"/>
        </a:solidFill>
        <a:effectLst/>
      </p:bgPr>
    </p:bg>
    <p:spTree>
      <p:nvGrpSpPr>
        <p:cNvPr id="1" name=""/>
        <p:cNvGrpSpPr/>
        <p:nvPr/>
      </p:nvGrpSpPr>
      <p:grpSpPr>
        <a:xfrm>
          <a:off x="0" y="0"/>
          <a:ext cx="0" cy="0"/>
          <a:chOff x="0" y="0"/>
          <a:chExt cx="0" cy="0"/>
        </a:xfrm>
      </p:grpSpPr>
      <p:pic>
        <p:nvPicPr>
          <p:cNvPr id="11" name="Imagen 10">
            <a:extLst>
              <a:ext uri="{FF2B5EF4-FFF2-40B4-BE49-F238E27FC236}">
                <a16:creationId xmlns:a16="http://schemas.microsoft.com/office/drawing/2014/main" id="{5495A912-9D31-D605-87D6-0AC8719E1709}"/>
              </a:ext>
            </a:extLst>
          </p:cNvPr>
          <p:cNvPicPr>
            <a:picLocks noChangeAspect="1"/>
          </p:cNvPicPr>
          <p:nvPr/>
        </p:nvPicPr>
        <p:blipFill>
          <a:blip r:embed="rId3"/>
          <a:stretch>
            <a:fillRect/>
          </a:stretch>
        </p:blipFill>
        <p:spPr>
          <a:xfrm>
            <a:off x="3058619" y="1097287"/>
            <a:ext cx="2544411" cy="3818340"/>
          </a:xfrm>
          <a:prstGeom prst="roundRect">
            <a:avLst>
              <a:gd name="adj" fmla="val 1163"/>
            </a:avLst>
          </a:prstGeom>
        </p:spPr>
      </p:pic>
      <p:sp>
        <p:nvSpPr>
          <p:cNvPr id="3" name="Text 1"/>
          <p:cNvSpPr/>
          <p:nvPr/>
        </p:nvSpPr>
        <p:spPr>
          <a:xfrm>
            <a:off x="285750" y="4943475"/>
            <a:ext cx="76200" cy="57150"/>
          </a:xfrm>
          <a:prstGeom prst="rect">
            <a:avLst/>
          </a:prstGeom>
          <a:noFill/>
          <a:ln/>
        </p:spPr>
        <p:txBody>
          <a:bodyPr wrap="square" lIns="0" tIns="0" rIns="0" bIns="0" rtlCol="0" anchor="ctr"/>
          <a:lstStyle/>
          <a:p>
            <a:pPr marL="0" indent="0" algn="ctr">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12</a:t>
            </a:r>
            <a:endParaRPr lang="es-ES_tradnl" sz="570" noProof="0"/>
          </a:p>
        </p:txBody>
      </p:sp>
      <p:sp>
        <p:nvSpPr>
          <p:cNvPr id="4" name="Text 2"/>
          <p:cNvSpPr/>
          <p:nvPr/>
        </p:nvSpPr>
        <p:spPr>
          <a:xfrm>
            <a:off x="285750" y="481012"/>
            <a:ext cx="3128963" cy="409575"/>
          </a:xfrm>
          <a:prstGeom prst="rect">
            <a:avLst/>
          </a:prstGeom>
          <a:noFill/>
          <a:ln/>
        </p:spPr>
        <p:txBody>
          <a:bodyPr wrap="square" lIns="0" tIns="0" rIns="0" bIns="0" rtlCol="0" anchor="t"/>
          <a:lstStyle/>
          <a:p>
            <a:pPr marL="0" indent="0" algn="l">
              <a:lnSpc>
                <a:spcPts val="3078"/>
              </a:lnSpc>
              <a:buNone/>
            </a:pPr>
            <a:r>
              <a:rPr lang="es-ES_tradnl" sz="2800" noProof="0">
                <a:solidFill>
                  <a:srgbClr val="132034">
                    <a:alpha val="99000"/>
                  </a:srgbClr>
                </a:solidFill>
                <a:latin typeface="Canela Light" pitchFamily="2" charset="77"/>
                <a:ea typeface="Canela" pitchFamily="34" charset="-122"/>
                <a:cs typeface="Canela" pitchFamily="34" charset="-120"/>
              </a:rPr>
              <a:t>Introducción</a:t>
            </a:r>
            <a:endParaRPr lang="es-ES_tradnl" sz="2800" noProof="0"/>
          </a:p>
        </p:txBody>
      </p:sp>
      <p:sp>
        <p:nvSpPr>
          <p:cNvPr id="5" name="Text 3"/>
          <p:cNvSpPr/>
          <p:nvPr/>
        </p:nvSpPr>
        <p:spPr>
          <a:xfrm>
            <a:off x="1738313" y="142875"/>
            <a:ext cx="1004887"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2. CULTURA CORPORATIVA</a:t>
            </a:r>
            <a:endParaRPr lang="es-ES_tradnl" sz="570" noProof="0"/>
          </a:p>
        </p:txBody>
      </p:sp>
      <p:sp>
        <p:nvSpPr>
          <p:cNvPr id="7" name="Text 5"/>
          <p:cNvSpPr/>
          <p:nvPr/>
        </p:nvSpPr>
        <p:spPr>
          <a:xfrm>
            <a:off x="257174" y="1520714"/>
            <a:ext cx="2486026" cy="1681163"/>
          </a:xfrm>
          <a:prstGeom prst="rect">
            <a:avLst/>
          </a:prstGeom>
          <a:noFill/>
          <a:ln/>
        </p:spPr>
        <p:txBody>
          <a:bodyPr wrap="square" lIns="0" tIns="0" rIns="0" bIns="0" rtlCol="0" anchor="t"/>
          <a:lstStyle/>
          <a:p>
            <a:pPr marL="0" indent="0" algn="l">
              <a:buNone/>
            </a:pPr>
            <a:r>
              <a:rPr lang="es-ES_tradnl" sz="900" spc="10" noProof="0">
                <a:solidFill>
                  <a:srgbClr val="132034">
                    <a:alpha val="99000"/>
                  </a:srgbClr>
                </a:solidFill>
                <a:latin typeface="Bw Gradual" pitchFamily="2" charset="77"/>
                <a:ea typeface="Bw Gradual" pitchFamily="34" charset="-122"/>
                <a:cs typeface="Bw Gradual" pitchFamily="34" charset="-120"/>
              </a:rPr>
              <a:t>La cultura empresarial es el conjunto de valores, creencias, normas y comportamientos que comparten los miembros de una organización.  </a:t>
            </a:r>
            <a:endParaRPr lang="es-ES_tradnl" sz="900" spc="10" noProof="0">
              <a:latin typeface="Bw Gradual" pitchFamily="2" charset="77"/>
            </a:endParaRPr>
          </a:p>
          <a:p>
            <a:pPr marL="0" indent="0" algn="l">
              <a:buNone/>
            </a:pPr>
            <a:r>
              <a:rPr lang="es-ES_tradnl" sz="900" spc="10" noProof="0">
                <a:solidFill>
                  <a:srgbClr val="132034">
                    <a:alpha val="99000"/>
                  </a:srgbClr>
                </a:solidFill>
                <a:latin typeface="Bw Gradual" pitchFamily="2" charset="77"/>
                <a:ea typeface="Bw Gradual" pitchFamily="34" charset="-122"/>
                <a:cs typeface="Bw Gradual" pitchFamily="34" charset="-120"/>
              </a:rPr>
              <a:t> </a:t>
            </a:r>
            <a:endParaRPr lang="es-ES_tradnl" sz="900" spc="10" noProof="0">
              <a:latin typeface="Bw Gradual" pitchFamily="2" charset="77"/>
            </a:endParaRPr>
          </a:p>
          <a:p>
            <a:pPr marL="0" indent="0" algn="l">
              <a:buNone/>
            </a:pPr>
            <a:r>
              <a:rPr lang="es-ES_tradnl" sz="900" spc="10" noProof="0">
                <a:solidFill>
                  <a:srgbClr val="132034">
                    <a:alpha val="99000"/>
                  </a:srgbClr>
                </a:solidFill>
                <a:latin typeface="Bw Gradual" pitchFamily="2" charset="77"/>
                <a:ea typeface="Bw Gradual" pitchFamily="34" charset="-122"/>
                <a:cs typeface="Bw Gradual" pitchFamily="34" charset="-120"/>
              </a:rPr>
              <a:t>Los valores representan la identidad que se expresa </a:t>
            </a:r>
          </a:p>
          <a:p>
            <a:pPr marL="0" indent="0" algn="l">
              <a:buNone/>
            </a:pPr>
            <a:r>
              <a:rPr lang="es-ES_tradnl" sz="900" spc="10" noProof="0">
                <a:solidFill>
                  <a:srgbClr val="132034">
                    <a:alpha val="99000"/>
                  </a:srgbClr>
                </a:solidFill>
                <a:latin typeface="Bw Gradual" pitchFamily="2" charset="77"/>
                <a:ea typeface="Bw Gradual" pitchFamily="34" charset="-122"/>
                <a:cs typeface="Bw Gradual" pitchFamily="34" charset="-120"/>
              </a:rPr>
              <a:t>a través de la forma de actuar, siendo un factor clave para el éxito.  </a:t>
            </a:r>
            <a:endParaRPr lang="es-ES_tradnl" sz="900" spc="10" noProof="0">
              <a:latin typeface="Bw Gradual" pitchFamily="2" charset="77"/>
            </a:endParaRPr>
          </a:p>
          <a:p>
            <a:pPr marL="0" indent="0" algn="l">
              <a:buNone/>
            </a:pPr>
            <a:r>
              <a:rPr lang="es-ES_tradnl" sz="900" spc="10" noProof="0">
                <a:solidFill>
                  <a:srgbClr val="132034">
                    <a:alpha val="99000"/>
                  </a:srgbClr>
                </a:solidFill>
                <a:latin typeface="Bw Gradual" pitchFamily="2" charset="77"/>
                <a:ea typeface="Bw Gradual" pitchFamily="34" charset="-122"/>
                <a:cs typeface="Bw Gradual" pitchFamily="34" charset="-120"/>
              </a:rPr>
              <a:t> </a:t>
            </a:r>
            <a:endParaRPr lang="es-ES_tradnl" sz="900" spc="10" noProof="0">
              <a:latin typeface="Bw Gradual" pitchFamily="2" charset="77"/>
            </a:endParaRPr>
          </a:p>
          <a:p>
            <a:pPr marL="0" indent="0" algn="l">
              <a:buNone/>
            </a:pPr>
            <a:r>
              <a:rPr lang="es-ES_tradnl" sz="900" spc="10" noProof="0">
                <a:solidFill>
                  <a:srgbClr val="132034">
                    <a:alpha val="99000"/>
                  </a:srgbClr>
                </a:solidFill>
                <a:latin typeface="Bw Gradual" pitchFamily="2" charset="77"/>
                <a:ea typeface="Bw Gradual" pitchFamily="34" charset="-122"/>
                <a:cs typeface="Bw Gradual" pitchFamily="34" charset="-120"/>
              </a:rPr>
              <a:t>Entendemos el éxito como la consecución de los objetivos cualitativos y cuantitativos, que favorecen </a:t>
            </a:r>
          </a:p>
          <a:p>
            <a:pPr marL="0" indent="0" algn="l">
              <a:buNone/>
            </a:pPr>
            <a:r>
              <a:rPr lang="es-ES_tradnl" sz="900" spc="10" noProof="0">
                <a:solidFill>
                  <a:srgbClr val="132034">
                    <a:alpha val="99000"/>
                  </a:srgbClr>
                </a:solidFill>
                <a:latin typeface="Bw Gradual" pitchFamily="2" charset="77"/>
                <a:ea typeface="Bw Gradual" pitchFamily="34" charset="-122"/>
                <a:cs typeface="Bw Gradual" pitchFamily="34" charset="-120"/>
              </a:rPr>
              <a:t>a la empresa, a su entorno y a la sociedad.  </a:t>
            </a:r>
            <a:endParaRPr lang="es-ES_tradnl" sz="900" spc="10" noProof="0">
              <a:latin typeface="Bw Gradual" pitchFamily="2" charset="77"/>
            </a:endParaRPr>
          </a:p>
          <a:p>
            <a:pPr marL="0" indent="0" algn="l">
              <a:buNone/>
            </a:pPr>
            <a:r>
              <a:rPr lang="es-ES_tradnl" sz="900" spc="10" noProof="0">
                <a:solidFill>
                  <a:srgbClr val="132034">
                    <a:alpha val="99000"/>
                  </a:srgbClr>
                </a:solidFill>
                <a:latin typeface="Bw Gradual" pitchFamily="2" charset="77"/>
                <a:ea typeface="Bw Gradual" pitchFamily="34" charset="-122"/>
                <a:cs typeface="Bw Gradual" pitchFamily="34" charset="-120"/>
              </a:rPr>
              <a:t> </a:t>
            </a:r>
            <a:endParaRPr lang="es-ES_tradnl" sz="900" spc="10" noProof="0">
              <a:latin typeface="Bw Gradual" pitchFamily="2" charset="77"/>
            </a:endParaRPr>
          </a:p>
        </p:txBody>
      </p:sp>
      <p:sp>
        <p:nvSpPr>
          <p:cNvPr id="8" name="Text 6"/>
          <p:cNvSpPr/>
          <p:nvPr/>
        </p:nvSpPr>
        <p:spPr>
          <a:xfrm>
            <a:off x="5805872" y="2822268"/>
            <a:ext cx="2544411" cy="2009775"/>
          </a:xfrm>
          <a:prstGeom prst="rect">
            <a:avLst/>
          </a:prstGeom>
          <a:noFill/>
          <a:ln/>
        </p:spPr>
        <p:txBody>
          <a:bodyPr wrap="square" lIns="0" tIns="0" rIns="0" bIns="0" rtlCol="0" anchor="t"/>
          <a:lstStyle/>
          <a:p>
            <a:r>
              <a:rPr lang="es-ES_tradnl" sz="900" spc="10">
                <a:solidFill>
                  <a:srgbClr val="132034">
                    <a:alpha val="99000"/>
                  </a:srgbClr>
                </a:solidFill>
                <a:latin typeface="Bw Gradual" pitchFamily="2" charset="77"/>
              </a:rPr>
              <a:t>La cultura de </a:t>
            </a:r>
            <a:r>
              <a:rPr lang="es-ES_tradnl" sz="900" spc="10" err="1">
                <a:solidFill>
                  <a:srgbClr val="132034">
                    <a:alpha val="99000"/>
                  </a:srgbClr>
                </a:solidFill>
                <a:latin typeface="Bw Gradual" pitchFamily="2" charset="77"/>
              </a:rPr>
              <a:t>Crandon</a:t>
            </a:r>
            <a:r>
              <a:rPr lang="es-ES_tradnl" sz="900" spc="10">
                <a:solidFill>
                  <a:srgbClr val="132034">
                    <a:alpha val="99000"/>
                  </a:srgbClr>
                </a:solidFill>
                <a:latin typeface="Bw Gradual" pitchFamily="2" charset="77"/>
              </a:rPr>
              <a:t> se basa en la colaboración, la excelencia técnica </a:t>
            </a:r>
          </a:p>
          <a:p>
            <a:r>
              <a:rPr lang="es-ES_tradnl" sz="900" spc="10">
                <a:solidFill>
                  <a:srgbClr val="132034">
                    <a:alpha val="99000"/>
                  </a:srgbClr>
                </a:solidFill>
                <a:latin typeface="Bw Gradual" pitchFamily="2" charset="77"/>
              </a:rPr>
              <a:t>y la disciplina profesional. Fomentamos </a:t>
            </a:r>
          </a:p>
          <a:p>
            <a:r>
              <a:rPr lang="es-ES_tradnl" sz="900" spc="10">
                <a:solidFill>
                  <a:srgbClr val="132034">
                    <a:alpha val="99000"/>
                  </a:srgbClr>
                </a:solidFill>
                <a:latin typeface="Bw Gradual" pitchFamily="2" charset="77"/>
              </a:rPr>
              <a:t>un entorno de trabajo donde el análisis riguroso, el criterio compartido y la toma </a:t>
            </a:r>
          </a:p>
          <a:p>
            <a:r>
              <a:rPr lang="es-ES_tradnl" sz="900" spc="10">
                <a:solidFill>
                  <a:srgbClr val="132034">
                    <a:alpha val="99000"/>
                  </a:srgbClr>
                </a:solidFill>
                <a:latin typeface="Bw Gradual" pitchFamily="2" charset="77"/>
              </a:rPr>
              <a:t>de decisiones colectiva se refuerzan constantemente.</a:t>
            </a:r>
          </a:p>
          <a:p>
            <a:r>
              <a:rPr lang="es-ES_tradnl" sz="900" spc="10">
                <a:solidFill>
                  <a:srgbClr val="132034">
                    <a:alpha val="99000"/>
                  </a:srgbClr>
                </a:solidFill>
                <a:latin typeface="Bw Gradual" pitchFamily="2" charset="77"/>
              </a:rPr>
              <a:t> </a:t>
            </a:r>
          </a:p>
          <a:p>
            <a:r>
              <a:rPr lang="es-ES_tradnl" sz="900" spc="10">
                <a:solidFill>
                  <a:srgbClr val="132034">
                    <a:alpha val="99000"/>
                  </a:srgbClr>
                </a:solidFill>
                <a:latin typeface="Bw Gradual" pitchFamily="2" charset="77"/>
              </a:rPr>
              <a:t>Este modelo nos permite abordar situaciones complejas con solidez, adaptarnos con eficacia a distintos entornos de mercado y desarrollar soluciones coherentes con los objetivos </a:t>
            </a:r>
          </a:p>
          <a:p>
            <a:r>
              <a:rPr lang="es-ES_tradnl" sz="900" spc="10">
                <a:solidFill>
                  <a:srgbClr val="132034">
                    <a:alpha val="99000"/>
                  </a:srgbClr>
                </a:solidFill>
                <a:latin typeface="Bw Gradual" pitchFamily="2" charset="77"/>
              </a:rPr>
              <a:t>y mandatos de los inversores a los que servimos.</a:t>
            </a:r>
          </a:p>
        </p:txBody>
      </p:sp>
      <p:sp>
        <p:nvSpPr>
          <p:cNvPr id="10" name="Text 2">
            <a:extLst>
              <a:ext uri="{FF2B5EF4-FFF2-40B4-BE49-F238E27FC236}">
                <a16:creationId xmlns:a16="http://schemas.microsoft.com/office/drawing/2014/main" id="{BD9A8BBC-BED6-E546-CFF3-E55FDED787BD}"/>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pic>
        <p:nvPicPr>
          <p:cNvPr id="6" name="Imagen 5">
            <a:extLst>
              <a:ext uri="{FF2B5EF4-FFF2-40B4-BE49-F238E27FC236}">
                <a16:creationId xmlns:a16="http://schemas.microsoft.com/office/drawing/2014/main" id="{979E1FB0-96E7-ABF7-6F0C-D638D7600BF4}"/>
              </a:ext>
            </a:extLst>
          </p:cNvPr>
          <p:cNvPicPr>
            <a:picLocks noChangeAspect="1"/>
          </p:cNvPicPr>
          <p:nvPr/>
        </p:nvPicPr>
        <p:blipFill rotWithShape="1">
          <a:blip r:embed="rId4"/>
          <a:srcRect b="35978"/>
          <a:stretch/>
        </p:blipFill>
        <p:spPr>
          <a:xfrm>
            <a:off x="1002324" y="4915627"/>
            <a:ext cx="424228" cy="84998"/>
          </a:xfrm>
          <a:prstGeom prst="rect">
            <a:avLst/>
          </a:prstGeom>
        </p:spPr>
      </p:pic>
      <p:pic>
        <p:nvPicPr>
          <p:cNvPr id="9" name="Imagen 8">
            <a:extLst>
              <a:ext uri="{FF2B5EF4-FFF2-40B4-BE49-F238E27FC236}">
                <a16:creationId xmlns:a16="http://schemas.microsoft.com/office/drawing/2014/main" id="{5BCD932F-FF2A-79C8-554F-CF8D9A4729EC}"/>
              </a:ext>
            </a:extLst>
          </p:cNvPr>
          <p:cNvPicPr>
            <a:picLocks noChangeAspect="1"/>
          </p:cNvPicPr>
          <p:nvPr/>
        </p:nvPicPr>
        <p:blipFill>
          <a:blip r:embed="rId5"/>
          <a:stretch>
            <a:fillRect/>
          </a:stretch>
        </p:blipFill>
        <p:spPr>
          <a:xfrm>
            <a:off x="-4637714" y="1520714"/>
            <a:ext cx="3829147" cy="5143500"/>
          </a:xfrm>
          <a:prstGeom prst="rect">
            <a:avLst/>
          </a:prstGeom>
        </p:spPr>
      </p:pic>
      <p:pic>
        <p:nvPicPr>
          <p:cNvPr id="13" name="Imagen 12">
            <a:extLst>
              <a:ext uri="{FF2B5EF4-FFF2-40B4-BE49-F238E27FC236}">
                <a16:creationId xmlns:a16="http://schemas.microsoft.com/office/drawing/2014/main" id="{4458AA50-EEB9-C385-E364-050D6AFCD612}"/>
              </a:ext>
            </a:extLst>
          </p:cNvPr>
          <p:cNvPicPr>
            <a:picLocks noChangeAspect="1"/>
          </p:cNvPicPr>
          <p:nvPr/>
        </p:nvPicPr>
        <p:blipFill>
          <a:blip r:embed="rId6"/>
          <a:stretch>
            <a:fillRect/>
          </a:stretch>
        </p:blipFill>
        <p:spPr>
          <a:xfrm>
            <a:off x="-4067569" y="-2586319"/>
            <a:ext cx="2543497" cy="3818340"/>
          </a:xfrm>
          <a:prstGeom prst="rect">
            <a:avLst/>
          </a:prstGeom>
        </p:spPr>
      </p:pic>
      <p:pic>
        <p:nvPicPr>
          <p:cNvPr id="15" name="Imagen 14">
            <a:extLst>
              <a:ext uri="{FF2B5EF4-FFF2-40B4-BE49-F238E27FC236}">
                <a16:creationId xmlns:a16="http://schemas.microsoft.com/office/drawing/2014/main" id="{2ED824A6-6991-91CD-48E6-B82704EA65C9}"/>
              </a:ext>
            </a:extLst>
          </p:cNvPr>
          <p:cNvPicPr>
            <a:picLocks noChangeAspect="1"/>
          </p:cNvPicPr>
          <p:nvPr/>
        </p:nvPicPr>
        <p:blipFill>
          <a:blip r:embed="rId7"/>
          <a:stretch>
            <a:fillRect/>
          </a:stretch>
        </p:blipFill>
        <p:spPr>
          <a:xfrm>
            <a:off x="5805873" y="311457"/>
            <a:ext cx="2858448" cy="1906809"/>
          </a:xfrm>
          <a:prstGeom prst="roundRect">
            <a:avLst>
              <a:gd name="adj" fmla="val 1163"/>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E3E5E8"/>
        </a:solidFill>
        <a:effectLst/>
      </p:bgPr>
    </p:bg>
    <p:spTree>
      <p:nvGrpSpPr>
        <p:cNvPr id="1" name=""/>
        <p:cNvGrpSpPr/>
        <p:nvPr/>
      </p:nvGrpSpPr>
      <p:grpSpPr>
        <a:xfrm>
          <a:off x="0" y="0"/>
          <a:ext cx="0" cy="0"/>
          <a:chOff x="0" y="0"/>
          <a:chExt cx="0" cy="0"/>
        </a:xfrm>
      </p:grpSpPr>
      <p:sp>
        <p:nvSpPr>
          <p:cNvPr id="8" name="Shape 6"/>
          <p:cNvSpPr/>
          <p:nvPr/>
        </p:nvSpPr>
        <p:spPr>
          <a:xfrm rot="5400000">
            <a:off x="3945732" y="2571750"/>
            <a:ext cx="4857750" cy="0"/>
          </a:xfrm>
          <a:prstGeom prst="line">
            <a:avLst/>
          </a:prstGeom>
          <a:noFill/>
          <a:ln w="6350">
            <a:solidFill>
              <a:srgbClr val="576A78"/>
            </a:solidFill>
            <a:prstDash val="solid"/>
          </a:ln>
        </p:spPr>
        <p:txBody>
          <a:bodyPr/>
          <a:lstStyle/>
          <a:p>
            <a:endParaRPr lang="es-ES_tradnl" noProof="0"/>
          </a:p>
        </p:txBody>
      </p:sp>
      <p:sp>
        <p:nvSpPr>
          <p:cNvPr id="40" name="Shape 34">
            <a:extLst>
              <a:ext uri="{FF2B5EF4-FFF2-40B4-BE49-F238E27FC236}">
                <a16:creationId xmlns:a16="http://schemas.microsoft.com/office/drawing/2014/main" id="{28B6EAC5-2CA9-2E8A-EAC8-7C1061C52136}"/>
              </a:ext>
            </a:extLst>
          </p:cNvPr>
          <p:cNvSpPr/>
          <p:nvPr/>
        </p:nvSpPr>
        <p:spPr>
          <a:xfrm>
            <a:off x="6328570" y="3567114"/>
            <a:ext cx="92074" cy="109533"/>
          </a:xfrm>
          <a:prstGeom prst="ellipse">
            <a:avLst/>
          </a:prstGeom>
          <a:solidFill>
            <a:srgbClr val="E4E5E8"/>
          </a:solidFill>
          <a:ln w="4524">
            <a:noFill/>
            <a:prstDash val="solid"/>
          </a:ln>
        </p:spPr>
        <p:txBody>
          <a:bodyPr/>
          <a:lstStyle/>
          <a:p>
            <a:endParaRPr lang="es-ES_tradnl" noProof="0"/>
          </a:p>
        </p:txBody>
      </p:sp>
      <p:sp>
        <p:nvSpPr>
          <p:cNvPr id="41" name="Shape 34">
            <a:extLst>
              <a:ext uri="{FF2B5EF4-FFF2-40B4-BE49-F238E27FC236}">
                <a16:creationId xmlns:a16="http://schemas.microsoft.com/office/drawing/2014/main" id="{EE4822DC-BE37-A6F5-BCCD-CEBA17C7EE1A}"/>
              </a:ext>
            </a:extLst>
          </p:cNvPr>
          <p:cNvSpPr/>
          <p:nvPr/>
        </p:nvSpPr>
        <p:spPr>
          <a:xfrm>
            <a:off x="6328570" y="4344989"/>
            <a:ext cx="92074" cy="109533"/>
          </a:xfrm>
          <a:prstGeom prst="ellipse">
            <a:avLst/>
          </a:prstGeom>
          <a:solidFill>
            <a:srgbClr val="E4E5E8"/>
          </a:solidFill>
          <a:ln w="4524">
            <a:noFill/>
            <a:prstDash val="solid"/>
          </a:ln>
        </p:spPr>
        <p:txBody>
          <a:bodyPr/>
          <a:lstStyle/>
          <a:p>
            <a:endParaRPr lang="es-ES_tradnl" noProof="0"/>
          </a:p>
        </p:txBody>
      </p:sp>
      <p:sp>
        <p:nvSpPr>
          <p:cNvPr id="42" name="Shape 34">
            <a:extLst>
              <a:ext uri="{FF2B5EF4-FFF2-40B4-BE49-F238E27FC236}">
                <a16:creationId xmlns:a16="http://schemas.microsoft.com/office/drawing/2014/main" id="{134E702A-DEC4-DEF3-BC2A-2AC1ACCE15D5}"/>
              </a:ext>
            </a:extLst>
          </p:cNvPr>
          <p:cNvSpPr/>
          <p:nvPr/>
        </p:nvSpPr>
        <p:spPr>
          <a:xfrm>
            <a:off x="6328570" y="2024061"/>
            <a:ext cx="92074" cy="109533"/>
          </a:xfrm>
          <a:prstGeom prst="ellipse">
            <a:avLst/>
          </a:prstGeom>
          <a:solidFill>
            <a:srgbClr val="E4E5E8"/>
          </a:solidFill>
          <a:ln w="4524">
            <a:noFill/>
            <a:prstDash val="solid"/>
          </a:ln>
        </p:spPr>
        <p:txBody>
          <a:bodyPr/>
          <a:lstStyle/>
          <a:p>
            <a:endParaRPr lang="es-ES_tradnl" noProof="0"/>
          </a:p>
        </p:txBody>
      </p:sp>
      <p:sp>
        <p:nvSpPr>
          <p:cNvPr id="43" name="Shape 34">
            <a:extLst>
              <a:ext uri="{FF2B5EF4-FFF2-40B4-BE49-F238E27FC236}">
                <a16:creationId xmlns:a16="http://schemas.microsoft.com/office/drawing/2014/main" id="{0D0732F1-71C4-F7EC-CC4A-C485D1946EDE}"/>
              </a:ext>
            </a:extLst>
          </p:cNvPr>
          <p:cNvSpPr/>
          <p:nvPr/>
        </p:nvSpPr>
        <p:spPr>
          <a:xfrm>
            <a:off x="6328570" y="1239836"/>
            <a:ext cx="92074" cy="109533"/>
          </a:xfrm>
          <a:prstGeom prst="ellipse">
            <a:avLst/>
          </a:prstGeom>
          <a:solidFill>
            <a:srgbClr val="E4E5E8"/>
          </a:solidFill>
          <a:ln w="4524">
            <a:noFill/>
            <a:prstDash val="solid"/>
          </a:ln>
        </p:spPr>
        <p:txBody>
          <a:bodyPr/>
          <a:lstStyle/>
          <a:p>
            <a:endParaRPr lang="es-ES_tradnl" noProof="0"/>
          </a:p>
        </p:txBody>
      </p:sp>
      <p:sp>
        <p:nvSpPr>
          <p:cNvPr id="44" name="Shape 34">
            <a:extLst>
              <a:ext uri="{FF2B5EF4-FFF2-40B4-BE49-F238E27FC236}">
                <a16:creationId xmlns:a16="http://schemas.microsoft.com/office/drawing/2014/main" id="{1A4D6A7D-D5B5-4B67-D698-F1906814B294}"/>
              </a:ext>
            </a:extLst>
          </p:cNvPr>
          <p:cNvSpPr/>
          <p:nvPr/>
        </p:nvSpPr>
        <p:spPr>
          <a:xfrm>
            <a:off x="6328570" y="455611"/>
            <a:ext cx="92074" cy="109533"/>
          </a:xfrm>
          <a:prstGeom prst="ellipse">
            <a:avLst/>
          </a:prstGeom>
          <a:solidFill>
            <a:srgbClr val="E4E5E8"/>
          </a:solidFill>
          <a:ln w="4524">
            <a:noFill/>
            <a:prstDash val="solid"/>
          </a:ln>
        </p:spPr>
        <p:txBody>
          <a:bodyPr/>
          <a:lstStyle/>
          <a:p>
            <a:endParaRPr lang="es-ES_tradnl" noProof="0"/>
          </a:p>
        </p:txBody>
      </p:sp>
      <p:sp>
        <p:nvSpPr>
          <p:cNvPr id="39" name="Shape 34">
            <a:extLst>
              <a:ext uri="{FF2B5EF4-FFF2-40B4-BE49-F238E27FC236}">
                <a16:creationId xmlns:a16="http://schemas.microsoft.com/office/drawing/2014/main" id="{83562C39-E341-4338-54B1-4B863F90F8BA}"/>
              </a:ext>
            </a:extLst>
          </p:cNvPr>
          <p:cNvSpPr/>
          <p:nvPr/>
        </p:nvSpPr>
        <p:spPr>
          <a:xfrm>
            <a:off x="6328570" y="2773364"/>
            <a:ext cx="92074" cy="109533"/>
          </a:xfrm>
          <a:prstGeom prst="ellipse">
            <a:avLst/>
          </a:prstGeom>
          <a:solidFill>
            <a:srgbClr val="E4E5E8"/>
          </a:solidFill>
          <a:ln w="4524">
            <a:noFill/>
            <a:prstDash val="solid"/>
          </a:ln>
        </p:spPr>
        <p:txBody>
          <a:bodyPr/>
          <a:lstStyle/>
          <a:p>
            <a:endParaRPr lang="es-ES_tradnl" noProof="0"/>
          </a:p>
        </p:txBody>
      </p:sp>
      <p:sp>
        <p:nvSpPr>
          <p:cNvPr id="2" name="Text 0"/>
          <p:cNvSpPr/>
          <p:nvPr/>
        </p:nvSpPr>
        <p:spPr>
          <a:xfrm>
            <a:off x="1014413" y="4943475"/>
            <a:ext cx="400050" cy="57150"/>
          </a:xfrm>
          <a:prstGeom prst="rect">
            <a:avLst/>
          </a:prstGeom>
          <a:noFill/>
          <a:ln/>
        </p:spPr>
        <p:txBody>
          <a:bodyPr wrap="square" lIns="0" tIns="0" rIns="0" bIns="0" rtlCol="0" anchor="ctr"/>
          <a:lstStyle/>
          <a:p>
            <a:pPr marL="0" indent="0" algn="ctr">
              <a:lnSpc>
                <a:spcPts val="570"/>
              </a:lnSpc>
              <a:buNone/>
            </a:pPr>
            <a:r>
              <a:rPr lang="es-ES_tradnl" sz="570" kern="0" spc="11" noProof="0">
                <a:solidFill>
                  <a:srgbClr val="132034">
                    <a:alpha val="99000"/>
                  </a:srgbClr>
                </a:solidFill>
                <a:latin typeface="Canela Light" pitchFamily="2" charset="77"/>
                <a:ea typeface="Canela" pitchFamily="34" charset="-122"/>
                <a:cs typeface="Canela" pitchFamily="34" charset="-120"/>
              </a:rPr>
              <a:t>CRANDON</a:t>
            </a:r>
            <a:endParaRPr lang="es-ES_tradnl" sz="570" noProof="0"/>
          </a:p>
        </p:txBody>
      </p:sp>
      <p:sp>
        <p:nvSpPr>
          <p:cNvPr id="3" name="Text 1"/>
          <p:cNvSpPr/>
          <p:nvPr/>
        </p:nvSpPr>
        <p:spPr>
          <a:xfrm>
            <a:off x="285750" y="4943475"/>
            <a:ext cx="76200" cy="57150"/>
          </a:xfrm>
          <a:prstGeom prst="rect">
            <a:avLst/>
          </a:prstGeom>
          <a:noFill/>
          <a:ln/>
        </p:spPr>
        <p:txBody>
          <a:bodyPr wrap="square" lIns="0" tIns="0" rIns="0" bIns="0" rtlCol="0" anchor="ctr"/>
          <a:lstStyle/>
          <a:p>
            <a:pPr marL="0" indent="0" algn="ctr">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13</a:t>
            </a:r>
            <a:endParaRPr lang="es-ES_tradnl" sz="570" noProof="0"/>
          </a:p>
        </p:txBody>
      </p:sp>
      <p:sp>
        <p:nvSpPr>
          <p:cNvPr id="4" name="Text 2"/>
          <p:cNvSpPr/>
          <p:nvPr/>
        </p:nvSpPr>
        <p:spPr>
          <a:xfrm>
            <a:off x="285750" y="481012"/>
            <a:ext cx="3128963" cy="819150"/>
          </a:xfrm>
          <a:prstGeom prst="rect">
            <a:avLst/>
          </a:prstGeom>
          <a:noFill/>
          <a:ln/>
        </p:spPr>
        <p:txBody>
          <a:bodyPr wrap="square" lIns="0" tIns="0" rIns="0" bIns="0" rtlCol="0" anchor="t"/>
          <a:lstStyle/>
          <a:p>
            <a:pPr marL="0" indent="0" algn="l">
              <a:lnSpc>
                <a:spcPts val="3078"/>
              </a:lnSpc>
              <a:buNone/>
            </a:pPr>
            <a:r>
              <a:rPr lang="es-ES_tradnl" sz="2800" noProof="0">
                <a:solidFill>
                  <a:srgbClr val="132034">
                    <a:alpha val="99000"/>
                  </a:srgbClr>
                </a:solidFill>
                <a:latin typeface="Canela Light" pitchFamily="2" charset="77"/>
                <a:ea typeface="Canela" pitchFamily="34" charset="-122"/>
                <a:cs typeface="Canela" pitchFamily="34" charset="-120"/>
              </a:rPr>
              <a:t>Elementos clave de</a:t>
            </a:r>
            <a:endParaRPr lang="es-ES_tradnl" sz="2800" noProof="0"/>
          </a:p>
          <a:p>
            <a:pPr marL="0" indent="0" algn="l">
              <a:lnSpc>
                <a:spcPts val="3078"/>
              </a:lnSpc>
              <a:buNone/>
            </a:pPr>
            <a:r>
              <a:rPr lang="es-ES_tradnl" sz="2800" noProof="0">
                <a:solidFill>
                  <a:srgbClr val="132034">
                    <a:alpha val="99000"/>
                  </a:srgbClr>
                </a:solidFill>
                <a:latin typeface="Canela Light" pitchFamily="2" charset="77"/>
                <a:ea typeface="Canela" pitchFamily="34" charset="-122"/>
                <a:cs typeface="Canela" pitchFamily="34" charset="-120"/>
              </a:rPr>
              <a:t>la cultura empresarial</a:t>
            </a:r>
            <a:endParaRPr lang="es-ES_tradnl" sz="2800" noProof="0"/>
          </a:p>
        </p:txBody>
      </p:sp>
      <p:sp>
        <p:nvSpPr>
          <p:cNvPr id="5" name="Text 3"/>
          <p:cNvSpPr/>
          <p:nvPr/>
        </p:nvSpPr>
        <p:spPr>
          <a:xfrm>
            <a:off x="1738313" y="142875"/>
            <a:ext cx="1004887"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2. CULTURA CORPORATIVA</a:t>
            </a:r>
            <a:endParaRPr lang="es-ES_tradnl" sz="570" noProof="0"/>
          </a:p>
        </p:txBody>
      </p:sp>
      <p:sp>
        <p:nvSpPr>
          <p:cNvPr id="7" name="Text 5"/>
          <p:cNvSpPr/>
          <p:nvPr/>
        </p:nvSpPr>
        <p:spPr>
          <a:xfrm>
            <a:off x="285750" y="2571750"/>
            <a:ext cx="2736019" cy="1714500"/>
          </a:xfrm>
          <a:prstGeom prst="rect">
            <a:avLst/>
          </a:prstGeom>
          <a:noFill/>
          <a:ln/>
        </p:spPr>
        <p:txBody>
          <a:bodyPr wrap="square" lIns="0" tIns="0" rIns="0" bIns="0" rtlCol="0" anchor="t"/>
          <a:lstStyle/>
          <a:p>
            <a:pPr marL="0" indent="0" algn="l">
              <a:buNone/>
            </a:pPr>
            <a:r>
              <a:rPr lang="es-ES_tradnl" sz="900" kern="0" spc="20" noProof="0">
                <a:latin typeface="Bw Gradual" pitchFamily="2" charset="77"/>
                <a:ea typeface="Bw Gradual" pitchFamily="34" charset="-122"/>
                <a:cs typeface="Bw Gradual" pitchFamily="34" charset="-120"/>
              </a:rPr>
              <a:t>En Crandon, el equipo humano se sitúa en el centro de la organización. La cultura de la firma se percibe y aplica de forma intencional en cada detalle del día a día. </a:t>
            </a:r>
          </a:p>
          <a:p>
            <a:pPr marL="0" indent="0" algn="l">
              <a:buNone/>
            </a:pPr>
            <a:endParaRPr lang="es-ES_tradnl" sz="900" spc="20" noProof="0">
              <a:latin typeface="Bw Gradual" pitchFamily="2" charset="77"/>
            </a:endParaRPr>
          </a:p>
          <a:p>
            <a:pPr marL="0" indent="0" algn="l">
              <a:buNone/>
            </a:pPr>
            <a:r>
              <a:rPr lang="es-ES_tradnl" sz="900" kern="0" spc="20" noProof="0">
                <a:latin typeface="Bw Gradual" pitchFamily="2" charset="77"/>
                <a:ea typeface="Bw Gradual" pitchFamily="34" charset="-122"/>
                <a:cs typeface="Bw Gradual" pitchFamily="34" charset="-120"/>
              </a:rPr>
              <a:t>Representa la materialización de los valores corporativos que se integran de manera natural. Estos valores, originados en la visión y liderazgo </a:t>
            </a:r>
          </a:p>
          <a:p>
            <a:pPr marL="0" indent="0" algn="l">
              <a:buNone/>
            </a:pPr>
            <a:r>
              <a:rPr lang="es-ES_tradnl" sz="900" kern="0" spc="20" noProof="0">
                <a:latin typeface="Bw Gradual" pitchFamily="2" charset="77"/>
                <a:ea typeface="Bw Gradual" pitchFamily="34" charset="-122"/>
                <a:cs typeface="Bw Gradual" pitchFamily="34" charset="-120"/>
              </a:rPr>
              <a:t>del fundador, se han transmitido a lo largo del tiempo mediante la acción coherente</a:t>
            </a:r>
            <a:endParaRPr lang="es-ES_tradnl" sz="900" spc="20" noProof="0">
              <a:latin typeface="Bw Gradual" pitchFamily="2" charset="77"/>
            </a:endParaRPr>
          </a:p>
          <a:p>
            <a:pPr marL="0" indent="0" algn="l">
              <a:buNone/>
            </a:pPr>
            <a:r>
              <a:rPr lang="es-ES_tradnl" sz="900" kern="0" spc="20" noProof="0">
                <a:latin typeface="Bw Gradual" pitchFamily="2" charset="77"/>
                <a:ea typeface="Bw Gradual" pitchFamily="34" charset="-122"/>
                <a:cs typeface="Bw Gradual" pitchFamily="34" charset="-120"/>
              </a:rPr>
              <a:t>y el ejemplo constante.  </a:t>
            </a:r>
            <a:endParaRPr lang="es-ES_tradnl" sz="900" spc="20" noProof="0">
              <a:latin typeface="Bw Gradual" pitchFamily="2" charset="77"/>
            </a:endParaRPr>
          </a:p>
        </p:txBody>
      </p:sp>
      <p:sp>
        <p:nvSpPr>
          <p:cNvPr id="9" name="Shape 7"/>
          <p:cNvSpPr/>
          <p:nvPr/>
        </p:nvSpPr>
        <p:spPr>
          <a:xfrm>
            <a:off x="6443663" y="510377"/>
            <a:ext cx="581025" cy="0"/>
          </a:xfrm>
          <a:prstGeom prst="line">
            <a:avLst/>
          </a:prstGeom>
          <a:solidFill>
            <a:srgbClr val="132034"/>
          </a:solidFill>
          <a:ln w="6350">
            <a:solidFill>
              <a:srgbClr val="132034"/>
            </a:solidFill>
            <a:prstDash val="solid"/>
          </a:ln>
        </p:spPr>
        <p:txBody>
          <a:bodyPr/>
          <a:lstStyle/>
          <a:p>
            <a:endParaRPr lang="es-ES_tradnl" noProof="0"/>
          </a:p>
        </p:txBody>
      </p:sp>
      <p:sp>
        <p:nvSpPr>
          <p:cNvPr id="10" name="Shape 8"/>
          <p:cNvSpPr/>
          <p:nvPr/>
        </p:nvSpPr>
        <p:spPr>
          <a:xfrm>
            <a:off x="5715000" y="1294602"/>
            <a:ext cx="585788" cy="0"/>
          </a:xfrm>
          <a:prstGeom prst="line">
            <a:avLst/>
          </a:prstGeom>
          <a:solidFill>
            <a:srgbClr val="132034"/>
          </a:solidFill>
          <a:ln w="6350">
            <a:solidFill>
              <a:srgbClr val="132034"/>
            </a:solidFill>
            <a:prstDash val="solid"/>
          </a:ln>
        </p:spPr>
        <p:txBody>
          <a:bodyPr/>
          <a:lstStyle/>
          <a:p>
            <a:endParaRPr lang="es-ES_tradnl" noProof="0"/>
          </a:p>
        </p:txBody>
      </p:sp>
      <p:sp>
        <p:nvSpPr>
          <p:cNvPr id="11" name="Shape 9"/>
          <p:cNvSpPr/>
          <p:nvPr/>
        </p:nvSpPr>
        <p:spPr>
          <a:xfrm>
            <a:off x="5715000" y="2828130"/>
            <a:ext cx="585788" cy="0"/>
          </a:xfrm>
          <a:prstGeom prst="line">
            <a:avLst/>
          </a:prstGeom>
          <a:solidFill>
            <a:srgbClr val="132034"/>
          </a:solidFill>
          <a:ln w="6350">
            <a:solidFill>
              <a:srgbClr val="132034"/>
            </a:solidFill>
            <a:prstDash val="solid"/>
          </a:ln>
        </p:spPr>
        <p:txBody>
          <a:bodyPr/>
          <a:lstStyle/>
          <a:p>
            <a:endParaRPr lang="es-ES_tradnl" noProof="0"/>
          </a:p>
        </p:txBody>
      </p:sp>
      <p:sp>
        <p:nvSpPr>
          <p:cNvPr id="12" name="Shape 10"/>
          <p:cNvSpPr/>
          <p:nvPr/>
        </p:nvSpPr>
        <p:spPr>
          <a:xfrm>
            <a:off x="5715000" y="4399755"/>
            <a:ext cx="585788" cy="0"/>
          </a:xfrm>
          <a:prstGeom prst="line">
            <a:avLst/>
          </a:prstGeom>
          <a:solidFill>
            <a:srgbClr val="132034"/>
          </a:solidFill>
          <a:ln w="6350">
            <a:solidFill>
              <a:srgbClr val="132034"/>
            </a:solidFill>
            <a:prstDash val="solid"/>
          </a:ln>
        </p:spPr>
        <p:txBody>
          <a:bodyPr/>
          <a:lstStyle/>
          <a:p>
            <a:endParaRPr lang="es-ES_tradnl" noProof="0"/>
          </a:p>
        </p:txBody>
      </p:sp>
      <p:sp>
        <p:nvSpPr>
          <p:cNvPr id="13" name="Shape 11"/>
          <p:cNvSpPr/>
          <p:nvPr/>
        </p:nvSpPr>
        <p:spPr>
          <a:xfrm>
            <a:off x="6443663" y="2078827"/>
            <a:ext cx="581025" cy="0"/>
          </a:xfrm>
          <a:prstGeom prst="line">
            <a:avLst/>
          </a:prstGeom>
          <a:solidFill>
            <a:srgbClr val="132034"/>
          </a:solidFill>
          <a:ln w="6350">
            <a:solidFill>
              <a:srgbClr val="132034"/>
            </a:solidFill>
            <a:prstDash val="solid"/>
          </a:ln>
        </p:spPr>
        <p:txBody>
          <a:bodyPr/>
          <a:lstStyle/>
          <a:p>
            <a:endParaRPr lang="es-ES_tradnl" noProof="0"/>
          </a:p>
        </p:txBody>
      </p:sp>
      <p:sp>
        <p:nvSpPr>
          <p:cNvPr id="14" name="Shape 12"/>
          <p:cNvSpPr/>
          <p:nvPr/>
        </p:nvSpPr>
        <p:spPr>
          <a:xfrm>
            <a:off x="6443663" y="3621880"/>
            <a:ext cx="581025" cy="0"/>
          </a:xfrm>
          <a:prstGeom prst="line">
            <a:avLst/>
          </a:prstGeom>
          <a:solidFill>
            <a:srgbClr val="132034"/>
          </a:solidFill>
          <a:ln w="6350">
            <a:solidFill>
              <a:srgbClr val="132034"/>
            </a:solidFill>
            <a:prstDash val="solid"/>
          </a:ln>
        </p:spPr>
        <p:txBody>
          <a:bodyPr/>
          <a:lstStyle/>
          <a:p>
            <a:endParaRPr lang="es-ES_tradnl" noProof="0"/>
          </a:p>
        </p:txBody>
      </p:sp>
      <p:sp>
        <p:nvSpPr>
          <p:cNvPr id="15" name="Shape 13"/>
          <p:cNvSpPr/>
          <p:nvPr/>
        </p:nvSpPr>
        <p:spPr>
          <a:xfrm>
            <a:off x="7167563" y="376238"/>
            <a:ext cx="1309688" cy="623888"/>
          </a:xfrm>
          <a:prstGeom prst="rect">
            <a:avLst/>
          </a:prstGeom>
          <a:noFill/>
          <a:ln/>
        </p:spPr>
        <p:txBody>
          <a:bodyPr/>
          <a:lstStyle/>
          <a:p>
            <a:endParaRPr lang="es-ES_tradnl" noProof="0"/>
          </a:p>
        </p:txBody>
      </p:sp>
      <p:sp>
        <p:nvSpPr>
          <p:cNvPr id="16" name="Text 14"/>
          <p:cNvSpPr/>
          <p:nvPr/>
        </p:nvSpPr>
        <p:spPr>
          <a:xfrm>
            <a:off x="7167563" y="376238"/>
            <a:ext cx="1452563" cy="290513"/>
          </a:xfrm>
          <a:prstGeom prst="rect">
            <a:avLst/>
          </a:prstGeom>
          <a:noFill/>
          <a:ln/>
        </p:spPr>
        <p:txBody>
          <a:bodyPr wrap="square" lIns="0" tIns="0" rIns="0" bIns="0" rtlCol="0" anchor="t"/>
          <a:lstStyle/>
          <a:p>
            <a:pPr marL="0" indent="0" algn="l">
              <a:lnSpc>
                <a:spcPts val="1368"/>
              </a:lnSpc>
              <a:buNone/>
            </a:pPr>
            <a:r>
              <a:rPr lang="es-ES_tradnl" sz="1200" kern="0" spc="11" noProof="0">
                <a:solidFill>
                  <a:srgbClr val="132034">
                    <a:alpha val="99000"/>
                  </a:srgbClr>
                </a:solidFill>
                <a:latin typeface="Canela Light" pitchFamily="2" charset="77"/>
                <a:ea typeface="Canela" pitchFamily="34" charset="-122"/>
                <a:cs typeface="Canela" pitchFamily="34" charset="-120"/>
              </a:rPr>
              <a:t>Valores y creencias compartidos</a:t>
            </a:r>
            <a:endParaRPr lang="es-ES_tradnl" sz="1200" noProof="0"/>
          </a:p>
        </p:txBody>
      </p:sp>
      <p:sp>
        <p:nvSpPr>
          <p:cNvPr id="17" name="Text 15"/>
          <p:cNvSpPr/>
          <p:nvPr/>
        </p:nvSpPr>
        <p:spPr>
          <a:xfrm>
            <a:off x="7167564" y="762000"/>
            <a:ext cx="1690686" cy="238125"/>
          </a:xfrm>
          <a:prstGeom prst="rect">
            <a:avLst/>
          </a:prstGeom>
          <a:noFill/>
          <a:ln/>
        </p:spPr>
        <p:txBody>
          <a:bodyPr wrap="square" lIns="0" tIns="0" rIns="0" bIns="0" rtlCol="0" anchor="t"/>
          <a:lstStyle/>
          <a:p>
            <a:pPr marL="0" indent="0" algn="l">
              <a:lnSpc>
                <a:spcPts val="684"/>
              </a:lnSpc>
              <a:buNone/>
            </a:pPr>
            <a:r>
              <a:rPr lang="es-ES_tradnl" sz="600" noProof="0">
                <a:solidFill>
                  <a:srgbClr val="576A78">
                    <a:alpha val="99000"/>
                  </a:srgbClr>
                </a:solidFill>
                <a:latin typeface="Bw Gradual" pitchFamily="34" charset="0"/>
                <a:ea typeface="Bw Gradual" pitchFamily="34" charset="-122"/>
                <a:cs typeface="Bw Gradual" pitchFamily="34" charset="-120"/>
              </a:rPr>
              <a:t>Los principios fundamentales que guían </a:t>
            </a:r>
          </a:p>
          <a:p>
            <a:pPr marL="0" indent="0" algn="l">
              <a:lnSpc>
                <a:spcPts val="684"/>
              </a:lnSpc>
              <a:buNone/>
            </a:pPr>
            <a:r>
              <a:rPr lang="es-ES_tradnl" sz="600" noProof="0">
                <a:solidFill>
                  <a:srgbClr val="576A78">
                    <a:alpha val="99000"/>
                  </a:srgbClr>
                </a:solidFill>
                <a:latin typeface="Bw Gradual" pitchFamily="34" charset="0"/>
                <a:ea typeface="Bw Gradual" pitchFamily="34" charset="-122"/>
                <a:cs typeface="Bw Gradual" pitchFamily="34" charset="-120"/>
              </a:rPr>
              <a:t>las acciones y decisiones de la empresa. </a:t>
            </a:r>
            <a:endParaRPr lang="es-ES_tradnl" sz="600" noProof="0"/>
          </a:p>
        </p:txBody>
      </p:sp>
      <p:sp>
        <p:nvSpPr>
          <p:cNvPr id="18" name="Shape 16"/>
          <p:cNvSpPr/>
          <p:nvPr/>
        </p:nvSpPr>
        <p:spPr>
          <a:xfrm>
            <a:off x="4262438" y="1138238"/>
            <a:ext cx="1309688" cy="533400"/>
          </a:xfrm>
          <a:prstGeom prst="rect">
            <a:avLst/>
          </a:prstGeom>
          <a:noFill/>
          <a:ln/>
        </p:spPr>
        <p:txBody>
          <a:bodyPr/>
          <a:lstStyle/>
          <a:p>
            <a:endParaRPr lang="es-ES_tradnl" noProof="0"/>
          </a:p>
        </p:txBody>
      </p:sp>
      <p:sp>
        <p:nvSpPr>
          <p:cNvPr id="19" name="Text 17"/>
          <p:cNvSpPr/>
          <p:nvPr/>
        </p:nvSpPr>
        <p:spPr>
          <a:xfrm>
            <a:off x="3644911" y="1204112"/>
            <a:ext cx="1936741" cy="290513"/>
          </a:xfrm>
          <a:prstGeom prst="rect">
            <a:avLst/>
          </a:prstGeom>
          <a:noFill/>
          <a:ln/>
        </p:spPr>
        <p:txBody>
          <a:bodyPr wrap="square" lIns="0" tIns="0" rIns="0" bIns="0" rtlCol="0" anchor="t"/>
          <a:lstStyle/>
          <a:p>
            <a:pPr marL="0" indent="0" algn="r">
              <a:lnSpc>
                <a:spcPts val="1368"/>
              </a:lnSpc>
              <a:buNone/>
            </a:pPr>
            <a:r>
              <a:rPr lang="es-ES_tradnl" sz="1200" kern="0" spc="11" noProof="0">
                <a:solidFill>
                  <a:srgbClr val="132034">
                    <a:alpha val="99000"/>
                  </a:srgbClr>
                </a:solidFill>
                <a:latin typeface="Canela Light" pitchFamily="2" charset="77"/>
                <a:ea typeface="Canela" pitchFamily="34" charset="-122"/>
                <a:cs typeface="Canela" pitchFamily="34" charset="-120"/>
              </a:rPr>
              <a:t>Normas y </a:t>
            </a:r>
          </a:p>
          <a:p>
            <a:pPr marL="0" indent="0" algn="r">
              <a:lnSpc>
                <a:spcPts val="1368"/>
              </a:lnSpc>
              <a:buNone/>
            </a:pPr>
            <a:r>
              <a:rPr lang="es-ES_tradnl" sz="1200" kern="0" spc="11" noProof="0">
                <a:solidFill>
                  <a:srgbClr val="132034">
                    <a:alpha val="99000"/>
                  </a:srgbClr>
                </a:solidFill>
                <a:latin typeface="Canela Light" pitchFamily="2" charset="77"/>
                <a:ea typeface="Canela" pitchFamily="34" charset="-122"/>
                <a:cs typeface="Canela" pitchFamily="34" charset="-120"/>
              </a:rPr>
              <a:t>comportamientos</a:t>
            </a:r>
            <a:endParaRPr lang="es-ES_tradnl" sz="1200" noProof="0"/>
          </a:p>
        </p:txBody>
      </p:sp>
      <p:sp>
        <p:nvSpPr>
          <p:cNvPr id="20" name="Text 18"/>
          <p:cNvSpPr/>
          <p:nvPr/>
        </p:nvSpPr>
        <p:spPr>
          <a:xfrm>
            <a:off x="4049210" y="1578980"/>
            <a:ext cx="1532441" cy="253575"/>
          </a:xfrm>
          <a:prstGeom prst="rect">
            <a:avLst/>
          </a:prstGeom>
          <a:noFill/>
          <a:ln/>
        </p:spPr>
        <p:txBody>
          <a:bodyPr wrap="square" lIns="0" tIns="0" rIns="0" bIns="0" rtlCol="0" anchor="t"/>
          <a:lstStyle/>
          <a:p>
            <a:pPr marL="0" indent="0" algn="r">
              <a:buNone/>
            </a:pPr>
            <a:r>
              <a:rPr lang="es-ES_tradnl" sz="600" noProof="0">
                <a:solidFill>
                  <a:srgbClr val="576A78">
                    <a:alpha val="99000"/>
                  </a:srgbClr>
                </a:solidFill>
                <a:latin typeface="Bw Gradual" pitchFamily="34" charset="0"/>
                <a:ea typeface="Bw Gradual" pitchFamily="34" charset="-122"/>
                <a:cs typeface="Bw Gradual" pitchFamily="34" charset="-120"/>
              </a:rPr>
              <a:t>Las reglas no escritas y la conducta esperada </a:t>
            </a:r>
            <a:r>
              <a:rPr lang="es-ES_tradnl" sz="600" noProof="0">
                <a:solidFill>
                  <a:srgbClr val="576A78"/>
                </a:solidFill>
                <a:latin typeface="Bw Gradual" pitchFamily="34" charset="0"/>
                <a:ea typeface="Bw Gradual" pitchFamily="34" charset="-122"/>
                <a:cs typeface="Bw Gradual" pitchFamily="34" charset="-120"/>
              </a:rPr>
              <a:t>dentro</a:t>
            </a:r>
            <a:r>
              <a:rPr lang="es-ES_tradnl" sz="600" noProof="0">
                <a:solidFill>
                  <a:srgbClr val="576A78">
                    <a:alpha val="99000"/>
                  </a:srgbClr>
                </a:solidFill>
                <a:latin typeface="Bw Gradual" pitchFamily="34" charset="0"/>
                <a:ea typeface="Bw Gradual" pitchFamily="34" charset="-122"/>
                <a:cs typeface="Bw Gradual" pitchFamily="34" charset="-120"/>
              </a:rPr>
              <a:t> de la organización.</a:t>
            </a:r>
            <a:endParaRPr lang="es-ES_tradnl" sz="600" noProof="0"/>
          </a:p>
        </p:txBody>
      </p:sp>
      <p:sp>
        <p:nvSpPr>
          <p:cNvPr id="21" name="Shape 19"/>
          <p:cNvSpPr/>
          <p:nvPr/>
        </p:nvSpPr>
        <p:spPr>
          <a:xfrm>
            <a:off x="4262438" y="2776538"/>
            <a:ext cx="1309688" cy="442913"/>
          </a:xfrm>
          <a:prstGeom prst="rect">
            <a:avLst/>
          </a:prstGeom>
          <a:noFill/>
          <a:ln/>
        </p:spPr>
        <p:txBody>
          <a:bodyPr/>
          <a:lstStyle/>
          <a:p>
            <a:endParaRPr lang="es-ES_tradnl" noProof="0"/>
          </a:p>
        </p:txBody>
      </p:sp>
      <p:sp>
        <p:nvSpPr>
          <p:cNvPr id="22" name="Text 20"/>
          <p:cNvSpPr/>
          <p:nvPr/>
        </p:nvSpPr>
        <p:spPr>
          <a:xfrm>
            <a:off x="4262437" y="2726546"/>
            <a:ext cx="1309688" cy="138103"/>
          </a:xfrm>
          <a:prstGeom prst="rect">
            <a:avLst/>
          </a:prstGeom>
          <a:noFill/>
          <a:ln/>
        </p:spPr>
        <p:txBody>
          <a:bodyPr wrap="square" lIns="0" tIns="0" rIns="0" bIns="0" rtlCol="0" anchor="t"/>
          <a:lstStyle/>
          <a:p>
            <a:pPr marL="0" indent="0" algn="r">
              <a:lnSpc>
                <a:spcPts val="1368"/>
              </a:lnSpc>
              <a:buNone/>
            </a:pPr>
            <a:r>
              <a:rPr lang="es-ES_tradnl" sz="1200" kern="0" spc="11" noProof="0">
                <a:solidFill>
                  <a:srgbClr val="132034">
                    <a:alpha val="99000"/>
                  </a:srgbClr>
                </a:solidFill>
                <a:latin typeface="Canela Light" pitchFamily="2" charset="77"/>
                <a:ea typeface="Canela" pitchFamily="34" charset="-122"/>
                <a:cs typeface="Canela" pitchFamily="34" charset="-120"/>
              </a:rPr>
              <a:t>Comunicación</a:t>
            </a:r>
            <a:endParaRPr lang="es-ES_tradnl" sz="1200" noProof="0"/>
          </a:p>
        </p:txBody>
      </p:sp>
      <p:sp>
        <p:nvSpPr>
          <p:cNvPr id="23" name="Text 21"/>
          <p:cNvSpPr/>
          <p:nvPr/>
        </p:nvSpPr>
        <p:spPr>
          <a:xfrm>
            <a:off x="4262437" y="2959899"/>
            <a:ext cx="1309688" cy="238125"/>
          </a:xfrm>
          <a:prstGeom prst="rect">
            <a:avLst/>
          </a:prstGeom>
          <a:noFill/>
          <a:ln/>
        </p:spPr>
        <p:txBody>
          <a:bodyPr wrap="square" lIns="0" tIns="0" rIns="0" bIns="0" rtlCol="0" anchor="t"/>
          <a:lstStyle/>
          <a:p>
            <a:pPr marL="0" indent="0" algn="r">
              <a:lnSpc>
                <a:spcPts val="684"/>
              </a:lnSpc>
              <a:buNone/>
            </a:pPr>
            <a:r>
              <a:rPr lang="es-ES_tradnl" sz="600" noProof="0">
                <a:solidFill>
                  <a:srgbClr val="576A78">
                    <a:alpha val="99000"/>
                  </a:srgbClr>
                </a:solidFill>
                <a:latin typeface="Bw Gradual" pitchFamily="34" charset="0"/>
                <a:ea typeface="Bw Gradual" pitchFamily="34" charset="-122"/>
                <a:cs typeface="Bw Gradual" pitchFamily="34" charset="-120"/>
              </a:rPr>
              <a:t>La forma en que la información fluye ya sea formal, informal, ascendente o descendente. </a:t>
            </a:r>
            <a:endParaRPr lang="es-ES_tradnl" sz="600" noProof="0"/>
          </a:p>
        </p:txBody>
      </p:sp>
      <p:sp>
        <p:nvSpPr>
          <p:cNvPr id="24" name="Shape 22"/>
          <p:cNvSpPr/>
          <p:nvPr/>
        </p:nvSpPr>
        <p:spPr>
          <a:xfrm>
            <a:off x="4119562" y="4324350"/>
            <a:ext cx="1452563" cy="442913"/>
          </a:xfrm>
          <a:prstGeom prst="rect">
            <a:avLst/>
          </a:prstGeom>
          <a:noFill/>
          <a:ln/>
        </p:spPr>
        <p:txBody>
          <a:bodyPr/>
          <a:lstStyle/>
          <a:p>
            <a:endParaRPr lang="es-ES_tradnl" noProof="0"/>
          </a:p>
        </p:txBody>
      </p:sp>
      <p:sp>
        <p:nvSpPr>
          <p:cNvPr id="25" name="Text 23"/>
          <p:cNvSpPr/>
          <p:nvPr/>
        </p:nvSpPr>
        <p:spPr>
          <a:xfrm>
            <a:off x="4119562" y="4290220"/>
            <a:ext cx="1452563" cy="109538"/>
          </a:xfrm>
          <a:prstGeom prst="rect">
            <a:avLst/>
          </a:prstGeom>
          <a:noFill/>
          <a:ln/>
        </p:spPr>
        <p:txBody>
          <a:bodyPr wrap="square" lIns="0" tIns="0" rIns="0" bIns="0" rtlCol="0" anchor="t"/>
          <a:lstStyle/>
          <a:p>
            <a:pPr marL="0" indent="0" algn="r">
              <a:lnSpc>
                <a:spcPts val="1368"/>
              </a:lnSpc>
              <a:buNone/>
            </a:pPr>
            <a:r>
              <a:rPr lang="es-ES_tradnl" sz="1200" kern="0" spc="11" noProof="0">
                <a:solidFill>
                  <a:srgbClr val="132034">
                    <a:alpha val="99000"/>
                  </a:srgbClr>
                </a:solidFill>
                <a:latin typeface="Canela Light" pitchFamily="2" charset="77"/>
                <a:ea typeface="Canela" pitchFamily="34" charset="-122"/>
                <a:cs typeface="Canela" pitchFamily="34" charset="-120"/>
              </a:rPr>
              <a:t>El ambiente de trabajo</a:t>
            </a:r>
            <a:endParaRPr lang="es-ES_tradnl" sz="1200" noProof="0"/>
          </a:p>
        </p:txBody>
      </p:sp>
      <p:sp>
        <p:nvSpPr>
          <p:cNvPr id="26" name="Text 24"/>
          <p:cNvSpPr/>
          <p:nvPr/>
        </p:nvSpPr>
        <p:spPr>
          <a:xfrm>
            <a:off x="4119562" y="4495008"/>
            <a:ext cx="1452563" cy="238125"/>
          </a:xfrm>
          <a:prstGeom prst="rect">
            <a:avLst/>
          </a:prstGeom>
          <a:noFill/>
          <a:ln/>
        </p:spPr>
        <p:txBody>
          <a:bodyPr wrap="square" lIns="0" tIns="0" rIns="0" bIns="0" rtlCol="0" anchor="t"/>
          <a:lstStyle/>
          <a:p>
            <a:pPr marL="0" indent="0" algn="r">
              <a:buNone/>
            </a:pPr>
            <a:r>
              <a:rPr lang="es-ES_tradnl" sz="600" noProof="0">
                <a:solidFill>
                  <a:srgbClr val="576A78">
                    <a:alpha val="99000"/>
                  </a:srgbClr>
                </a:solidFill>
                <a:latin typeface="Bw Gradual" pitchFamily="34" charset="0"/>
                <a:ea typeface="Bw Gradual" pitchFamily="34" charset="-122"/>
                <a:cs typeface="Bw Gradual" pitchFamily="34" charset="-120"/>
              </a:rPr>
              <a:t>La importancia de cómo los empleados interactúan, colaboran y se sienten conectados con la empresa. </a:t>
            </a:r>
            <a:endParaRPr lang="es-ES_tradnl" sz="600" noProof="0"/>
          </a:p>
        </p:txBody>
      </p:sp>
      <p:sp>
        <p:nvSpPr>
          <p:cNvPr id="27" name="Shape 25"/>
          <p:cNvSpPr/>
          <p:nvPr/>
        </p:nvSpPr>
        <p:spPr>
          <a:xfrm>
            <a:off x="7167563" y="1995487"/>
            <a:ext cx="1309688" cy="442913"/>
          </a:xfrm>
          <a:prstGeom prst="rect">
            <a:avLst/>
          </a:prstGeom>
          <a:noFill/>
          <a:ln/>
        </p:spPr>
        <p:txBody>
          <a:bodyPr/>
          <a:lstStyle/>
          <a:p>
            <a:endParaRPr lang="es-ES_tradnl" noProof="0"/>
          </a:p>
        </p:txBody>
      </p:sp>
      <p:sp>
        <p:nvSpPr>
          <p:cNvPr id="28" name="Text 26"/>
          <p:cNvSpPr/>
          <p:nvPr/>
        </p:nvSpPr>
        <p:spPr>
          <a:xfrm>
            <a:off x="7147720" y="1990725"/>
            <a:ext cx="1309688" cy="109538"/>
          </a:xfrm>
          <a:prstGeom prst="rect">
            <a:avLst/>
          </a:prstGeom>
          <a:noFill/>
          <a:ln/>
        </p:spPr>
        <p:txBody>
          <a:bodyPr wrap="square" lIns="0" tIns="0" rIns="0" bIns="0" rtlCol="0" anchor="t"/>
          <a:lstStyle/>
          <a:p>
            <a:pPr marL="0" indent="0" algn="l">
              <a:lnSpc>
                <a:spcPts val="1368"/>
              </a:lnSpc>
              <a:buNone/>
            </a:pPr>
            <a:r>
              <a:rPr lang="es-ES_tradnl" sz="1140" kern="0" spc="11" noProof="0">
                <a:solidFill>
                  <a:srgbClr val="132034">
                    <a:alpha val="99000"/>
                  </a:srgbClr>
                </a:solidFill>
                <a:latin typeface="Canela Light" pitchFamily="2" charset="77"/>
                <a:ea typeface="Canela" pitchFamily="34" charset="-122"/>
                <a:cs typeface="Canela" pitchFamily="34" charset="-120"/>
              </a:rPr>
              <a:t>Liderazgo</a:t>
            </a:r>
            <a:endParaRPr lang="es-ES_tradnl" sz="1140" noProof="0"/>
          </a:p>
        </p:txBody>
      </p:sp>
      <p:sp>
        <p:nvSpPr>
          <p:cNvPr id="29" name="Text 27"/>
          <p:cNvSpPr/>
          <p:nvPr/>
        </p:nvSpPr>
        <p:spPr>
          <a:xfrm>
            <a:off x="7147719" y="2195513"/>
            <a:ext cx="1592867" cy="238125"/>
          </a:xfrm>
          <a:prstGeom prst="rect">
            <a:avLst/>
          </a:prstGeom>
          <a:noFill/>
          <a:ln/>
        </p:spPr>
        <p:txBody>
          <a:bodyPr wrap="square" lIns="0" tIns="0" rIns="0" bIns="0" rtlCol="0" anchor="t"/>
          <a:lstStyle/>
          <a:p>
            <a:pPr marL="0" indent="0" algn="l">
              <a:buNone/>
            </a:pPr>
            <a:r>
              <a:rPr lang="es-ES_tradnl" sz="600" spc="10" noProof="0">
                <a:solidFill>
                  <a:srgbClr val="576A78">
                    <a:alpha val="99000"/>
                  </a:srgbClr>
                </a:solidFill>
                <a:latin typeface="Bw Gradual" pitchFamily="34" charset="0"/>
                <a:ea typeface="Bw Gradual" pitchFamily="34" charset="-122"/>
                <a:cs typeface="Bw Gradual" pitchFamily="34" charset="-120"/>
              </a:rPr>
              <a:t>El estilo de liderazgo ejerce una influencia directa y significativa en la cultura. </a:t>
            </a:r>
            <a:endParaRPr lang="es-ES_tradnl" sz="600" spc="10" noProof="0"/>
          </a:p>
        </p:txBody>
      </p:sp>
      <p:sp>
        <p:nvSpPr>
          <p:cNvPr id="30" name="Shape 28"/>
          <p:cNvSpPr/>
          <p:nvPr/>
        </p:nvSpPr>
        <p:spPr>
          <a:xfrm>
            <a:off x="7167563" y="3552825"/>
            <a:ext cx="1309688" cy="533400"/>
          </a:xfrm>
          <a:prstGeom prst="rect">
            <a:avLst/>
          </a:prstGeom>
          <a:noFill/>
          <a:ln/>
        </p:spPr>
        <p:txBody>
          <a:bodyPr/>
          <a:lstStyle/>
          <a:p>
            <a:endParaRPr lang="es-ES_tradnl" noProof="0"/>
          </a:p>
        </p:txBody>
      </p:sp>
      <p:sp>
        <p:nvSpPr>
          <p:cNvPr id="31" name="Text 29"/>
          <p:cNvSpPr/>
          <p:nvPr/>
        </p:nvSpPr>
        <p:spPr>
          <a:xfrm>
            <a:off x="7167563" y="3552825"/>
            <a:ext cx="1309688" cy="109538"/>
          </a:xfrm>
          <a:prstGeom prst="rect">
            <a:avLst/>
          </a:prstGeom>
          <a:noFill/>
          <a:ln/>
        </p:spPr>
        <p:txBody>
          <a:bodyPr wrap="square" lIns="0" tIns="0" rIns="0" bIns="0" rtlCol="0" anchor="t"/>
          <a:lstStyle/>
          <a:p>
            <a:pPr marL="0" indent="0" algn="l">
              <a:lnSpc>
                <a:spcPts val="1368"/>
              </a:lnSpc>
              <a:buNone/>
            </a:pPr>
            <a:r>
              <a:rPr lang="es-ES_tradnl" sz="1200" kern="0" spc="11" noProof="0">
                <a:solidFill>
                  <a:srgbClr val="132034">
                    <a:alpha val="99000"/>
                  </a:srgbClr>
                </a:solidFill>
                <a:latin typeface="Canela Light" pitchFamily="2" charset="77"/>
                <a:ea typeface="Canela" pitchFamily="34" charset="-122"/>
                <a:cs typeface="Canela" pitchFamily="34" charset="-120"/>
              </a:rPr>
              <a:t>Prácticas laborales</a:t>
            </a:r>
            <a:endParaRPr lang="es-ES_tradnl" sz="1200" noProof="0"/>
          </a:p>
        </p:txBody>
      </p:sp>
      <p:sp>
        <p:nvSpPr>
          <p:cNvPr id="32" name="Text 30"/>
          <p:cNvSpPr/>
          <p:nvPr/>
        </p:nvSpPr>
        <p:spPr>
          <a:xfrm>
            <a:off x="7167562" y="3757613"/>
            <a:ext cx="1573019" cy="528637"/>
          </a:xfrm>
          <a:prstGeom prst="rect">
            <a:avLst/>
          </a:prstGeom>
          <a:noFill/>
          <a:ln/>
        </p:spPr>
        <p:txBody>
          <a:bodyPr wrap="square" lIns="0" tIns="0" rIns="0" bIns="0" rtlCol="0" anchor="t"/>
          <a:lstStyle/>
          <a:p>
            <a:pPr marL="0" indent="0" algn="l">
              <a:buNone/>
            </a:pPr>
            <a:r>
              <a:rPr lang="es-ES_tradnl" sz="600" noProof="0">
                <a:solidFill>
                  <a:srgbClr val="576A78">
                    <a:alpha val="99000"/>
                  </a:srgbClr>
                </a:solidFill>
                <a:latin typeface="Bw Gradual" pitchFamily="34" charset="0"/>
                <a:ea typeface="Bw Gradual" pitchFamily="34" charset="-122"/>
                <a:cs typeface="Bw Gradual" pitchFamily="34" charset="-120"/>
              </a:rPr>
              <a:t>Incluye desde la flexibilidad horaria </a:t>
            </a:r>
            <a:endParaRPr lang="es-ES_tradnl" sz="600" noProof="0"/>
          </a:p>
          <a:p>
            <a:pPr marL="0" indent="0" algn="l">
              <a:buNone/>
            </a:pPr>
            <a:r>
              <a:rPr lang="es-ES_tradnl" sz="600" noProof="0">
                <a:solidFill>
                  <a:srgbClr val="576A78">
                    <a:alpha val="99000"/>
                  </a:srgbClr>
                </a:solidFill>
                <a:latin typeface="Bw Gradual" pitchFamily="34" charset="0"/>
                <a:ea typeface="Bw Gradual" pitchFamily="34" charset="-122"/>
                <a:cs typeface="Bw Gradual" pitchFamily="34" charset="-120"/>
              </a:rPr>
              <a:t>y el teletrabajo, hasta el estilo de gestión</a:t>
            </a:r>
          </a:p>
          <a:p>
            <a:pPr marL="0" indent="0" algn="l">
              <a:buNone/>
            </a:pPr>
            <a:r>
              <a:rPr lang="es-ES_tradnl" sz="600" noProof="0">
                <a:solidFill>
                  <a:srgbClr val="576A78">
                    <a:alpha val="99000"/>
                  </a:srgbClr>
                </a:solidFill>
                <a:latin typeface="Bw Gradual" pitchFamily="34" charset="0"/>
                <a:ea typeface="Bw Gradual" pitchFamily="34" charset="-122"/>
                <a:cs typeface="Bw Gradual" pitchFamily="34" charset="-120"/>
              </a:rPr>
              <a:t>y la forma de reconocer los logros. </a:t>
            </a:r>
            <a:endParaRPr lang="es-ES_tradnl" sz="600" noProof="0"/>
          </a:p>
        </p:txBody>
      </p:sp>
      <p:sp>
        <p:nvSpPr>
          <p:cNvPr id="33" name="Shape 31"/>
          <p:cNvSpPr/>
          <p:nvPr/>
        </p:nvSpPr>
        <p:spPr>
          <a:xfrm>
            <a:off x="6348413" y="484183"/>
            <a:ext cx="52388" cy="52388"/>
          </a:xfrm>
          <a:prstGeom prst="ellipse">
            <a:avLst/>
          </a:prstGeom>
          <a:solidFill>
            <a:srgbClr val="132034"/>
          </a:solidFill>
          <a:ln w="4524">
            <a:solidFill>
              <a:srgbClr val="132034"/>
            </a:solidFill>
            <a:prstDash val="solid"/>
          </a:ln>
        </p:spPr>
        <p:txBody>
          <a:bodyPr/>
          <a:lstStyle/>
          <a:p>
            <a:endParaRPr lang="es-ES_tradnl" noProof="0"/>
          </a:p>
        </p:txBody>
      </p:sp>
      <p:sp>
        <p:nvSpPr>
          <p:cNvPr id="34" name="Shape 32"/>
          <p:cNvSpPr/>
          <p:nvPr/>
        </p:nvSpPr>
        <p:spPr>
          <a:xfrm>
            <a:off x="6348413" y="1268408"/>
            <a:ext cx="52388" cy="52388"/>
          </a:xfrm>
          <a:prstGeom prst="ellipse">
            <a:avLst/>
          </a:prstGeom>
          <a:solidFill>
            <a:srgbClr val="132034"/>
          </a:solidFill>
          <a:ln w="4524">
            <a:solidFill>
              <a:srgbClr val="132034"/>
            </a:solidFill>
            <a:prstDash val="solid"/>
          </a:ln>
        </p:spPr>
        <p:txBody>
          <a:bodyPr/>
          <a:lstStyle/>
          <a:p>
            <a:endParaRPr lang="es-ES_tradnl" noProof="0"/>
          </a:p>
        </p:txBody>
      </p:sp>
      <p:sp>
        <p:nvSpPr>
          <p:cNvPr id="35" name="Shape 33"/>
          <p:cNvSpPr/>
          <p:nvPr/>
        </p:nvSpPr>
        <p:spPr>
          <a:xfrm>
            <a:off x="6348413" y="2052633"/>
            <a:ext cx="52388" cy="52388"/>
          </a:xfrm>
          <a:prstGeom prst="ellipse">
            <a:avLst/>
          </a:prstGeom>
          <a:solidFill>
            <a:srgbClr val="132034"/>
          </a:solidFill>
          <a:ln w="4524">
            <a:solidFill>
              <a:srgbClr val="132034"/>
            </a:solidFill>
            <a:prstDash val="solid"/>
          </a:ln>
        </p:spPr>
        <p:txBody>
          <a:bodyPr/>
          <a:lstStyle/>
          <a:p>
            <a:endParaRPr lang="es-ES_tradnl" noProof="0"/>
          </a:p>
        </p:txBody>
      </p:sp>
      <p:sp>
        <p:nvSpPr>
          <p:cNvPr id="36" name="Shape 34"/>
          <p:cNvSpPr/>
          <p:nvPr/>
        </p:nvSpPr>
        <p:spPr>
          <a:xfrm>
            <a:off x="6348413" y="2801936"/>
            <a:ext cx="52388" cy="52388"/>
          </a:xfrm>
          <a:prstGeom prst="ellipse">
            <a:avLst/>
          </a:prstGeom>
          <a:solidFill>
            <a:srgbClr val="132034"/>
          </a:solidFill>
          <a:ln w="4524">
            <a:solidFill>
              <a:srgbClr val="132034"/>
            </a:solidFill>
            <a:prstDash val="solid"/>
          </a:ln>
        </p:spPr>
        <p:txBody>
          <a:bodyPr/>
          <a:lstStyle/>
          <a:p>
            <a:endParaRPr lang="es-ES_tradnl" noProof="0"/>
          </a:p>
        </p:txBody>
      </p:sp>
      <p:sp>
        <p:nvSpPr>
          <p:cNvPr id="37" name="Shape 35"/>
          <p:cNvSpPr/>
          <p:nvPr/>
        </p:nvSpPr>
        <p:spPr>
          <a:xfrm>
            <a:off x="6348413" y="4373561"/>
            <a:ext cx="52388" cy="52388"/>
          </a:xfrm>
          <a:prstGeom prst="ellipse">
            <a:avLst/>
          </a:prstGeom>
          <a:solidFill>
            <a:srgbClr val="132034"/>
          </a:solidFill>
          <a:ln w="4524">
            <a:solidFill>
              <a:srgbClr val="132034"/>
            </a:solidFill>
            <a:prstDash val="solid"/>
          </a:ln>
        </p:spPr>
        <p:txBody>
          <a:bodyPr/>
          <a:lstStyle/>
          <a:p>
            <a:endParaRPr lang="es-ES_tradnl" noProof="0"/>
          </a:p>
        </p:txBody>
      </p:sp>
      <p:sp>
        <p:nvSpPr>
          <p:cNvPr id="38" name="Shape 36"/>
          <p:cNvSpPr/>
          <p:nvPr/>
        </p:nvSpPr>
        <p:spPr>
          <a:xfrm>
            <a:off x="6348413" y="3595686"/>
            <a:ext cx="52388" cy="52388"/>
          </a:xfrm>
          <a:prstGeom prst="ellipse">
            <a:avLst/>
          </a:prstGeom>
          <a:solidFill>
            <a:srgbClr val="132034"/>
          </a:solidFill>
          <a:ln w="4524">
            <a:solidFill>
              <a:srgbClr val="132034"/>
            </a:solidFill>
            <a:prstDash val="solid"/>
          </a:ln>
        </p:spPr>
        <p:txBody>
          <a:bodyPr/>
          <a:lstStyle/>
          <a:p>
            <a:endParaRPr lang="es-ES_tradnl" noProof="0"/>
          </a:p>
        </p:txBody>
      </p:sp>
      <p:sp>
        <p:nvSpPr>
          <p:cNvPr id="46" name="Text 2">
            <a:extLst>
              <a:ext uri="{FF2B5EF4-FFF2-40B4-BE49-F238E27FC236}">
                <a16:creationId xmlns:a16="http://schemas.microsoft.com/office/drawing/2014/main" id="{1B05792C-4A5C-366B-84C9-4816AC1E7E80}"/>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E3E5E8"/>
        </a:solidFill>
        <a:effectLst/>
      </p:bgPr>
    </p:bg>
    <p:spTree>
      <p:nvGrpSpPr>
        <p:cNvPr id="1" name=""/>
        <p:cNvGrpSpPr/>
        <p:nvPr/>
      </p:nvGrpSpPr>
      <p:grpSpPr>
        <a:xfrm>
          <a:off x="0" y="0"/>
          <a:ext cx="0" cy="0"/>
          <a:chOff x="0" y="0"/>
          <a:chExt cx="0" cy="0"/>
        </a:xfrm>
      </p:grpSpPr>
      <p:sp>
        <p:nvSpPr>
          <p:cNvPr id="2" name="Shape 0"/>
          <p:cNvSpPr/>
          <p:nvPr/>
        </p:nvSpPr>
        <p:spPr>
          <a:xfrm>
            <a:off x="2466975" y="2571750"/>
            <a:ext cx="2033588" cy="2424113"/>
          </a:xfrm>
          <a:prstGeom prst="roundRect">
            <a:avLst>
              <a:gd name="adj" fmla="val 2248"/>
            </a:avLst>
          </a:prstGeom>
          <a:solidFill>
            <a:srgbClr val="BCC7CE"/>
          </a:solidFill>
          <a:ln/>
        </p:spPr>
        <p:txBody>
          <a:bodyPr/>
          <a:lstStyle/>
          <a:p>
            <a:endParaRPr lang="es-ES_tradnl" noProof="0"/>
          </a:p>
        </p:txBody>
      </p:sp>
      <p:sp>
        <p:nvSpPr>
          <p:cNvPr id="3" name="Text 1"/>
          <p:cNvSpPr/>
          <p:nvPr/>
        </p:nvSpPr>
        <p:spPr>
          <a:xfrm>
            <a:off x="2609850" y="2714625"/>
            <a:ext cx="1747838" cy="552450"/>
          </a:xfrm>
          <a:prstGeom prst="rect">
            <a:avLst/>
          </a:prstGeom>
          <a:noFill/>
          <a:ln/>
        </p:spPr>
        <p:txBody>
          <a:bodyPr wrap="square" lIns="0" tIns="0" rIns="0" bIns="0" rtlCol="0" anchor="t"/>
          <a:lstStyle/>
          <a:p>
            <a:pPr marL="0" indent="0" algn="l">
              <a:lnSpc>
                <a:spcPts val="1400"/>
              </a:lnSpc>
              <a:buNone/>
            </a:pPr>
            <a:r>
              <a:rPr lang="es-ES_tradnl" sz="1200" kern="900" spc="20" noProof="0">
                <a:solidFill>
                  <a:srgbClr val="132034">
                    <a:alpha val="99000"/>
                  </a:srgbClr>
                </a:solidFill>
                <a:latin typeface="Canela Light" pitchFamily="2" charset="77"/>
                <a:ea typeface="Canela" pitchFamily="34" charset="-122"/>
                <a:cs typeface="Canela" pitchFamily="34" charset="-120"/>
              </a:rPr>
              <a:t>1.	</a:t>
            </a:r>
            <a:endParaRPr lang="es-ES_tradnl" sz="1200" kern="900" spc="20" noProof="0"/>
          </a:p>
          <a:p>
            <a:pPr marL="0" indent="0" algn="l">
              <a:lnSpc>
                <a:spcPts val="1400"/>
              </a:lnSpc>
              <a:buNone/>
            </a:pPr>
            <a:r>
              <a:rPr lang="es-ES_tradnl" sz="1200" kern="900" spc="20" noProof="0">
                <a:solidFill>
                  <a:srgbClr val="132034">
                    <a:alpha val="99000"/>
                  </a:srgbClr>
                </a:solidFill>
                <a:latin typeface="Canela Light" pitchFamily="2" charset="77"/>
                <a:ea typeface="Canela" pitchFamily="34" charset="-122"/>
                <a:cs typeface="Canela" pitchFamily="34" charset="-120"/>
              </a:rPr>
              <a:t>Aprendizaje continuo </a:t>
            </a:r>
            <a:endParaRPr lang="es-ES_tradnl" sz="1200" kern="900" spc="20" noProof="0"/>
          </a:p>
          <a:p>
            <a:pPr marL="0" indent="0" algn="l">
              <a:lnSpc>
                <a:spcPts val="1400"/>
              </a:lnSpc>
              <a:buNone/>
            </a:pPr>
            <a:r>
              <a:rPr lang="es-ES_tradnl" sz="1200" kern="900" spc="20" noProof="0">
                <a:solidFill>
                  <a:srgbClr val="132034">
                    <a:alpha val="99000"/>
                  </a:srgbClr>
                </a:solidFill>
                <a:latin typeface="Canela Light" pitchFamily="2" charset="77"/>
                <a:ea typeface="Canela" pitchFamily="34" charset="-122"/>
                <a:cs typeface="Canela" pitchFamily="34" charset="-120"/>
              </a:rPr>
              <a:t>y aplicado </a:t>
            </a:r>
            <a:endParaRPr lang="es-ES_tradnl" sz="1200" kern="900" spc="20" noProof="0"/>
          </a:p>
        </p:txBody>
      </p:sp>
      <p:sp>
        <p:nvSpPr>
          <p:cNvPr id="4" name="Text 2"/>
          <p:cNvSpPr/>
          <p:nvPr/>
        </p:nvSpPr>
        <p:spPr>
          <a:xfrm>
            <a:off x="2609850" y="3480072"/>
            <a:ext cx="1747838" cy="1351932"/>
          </a:xfrm>
          <a:prstGeom prst="rect">
            <a:avLst/>
          </a:prstGeom>
          <a:noFill/>
          <a:ln/>
        </p:spPr>
        <p:txBody>
          <a:bodyPr wrap="square" lIns="0" tIns="0" rIns="0" bIns="0" rtlCol="0" anchor="t"/>
          <a:lstStyle/>
          <a:p>
            <a:r>
              <a:rPr lang="es-ES_tradnl" sz="800">
                <a:solidFill>
                  <a:srgbClr val="576A78">
                    <a:alpha val="99000"/>
                  </a:srgbClr>
                </a:solidFill>
                <a:latin typeface="Bw Gradual" pitchFamily="34" charset="0"/>
              </a:rPr>
              <a:t>El desarrollo profesional se produce a través  del trabajo diario sobre operaciones y proyectos, con acompañamiento directo de profesionales senior, exposición </a:t>
            </a:r>
          </a:p>
          <a:p>
            <a:r>
              <a:rPr lang="es-ES_tradnl" sz="800">
                <a:solidFill>
                  <a:srgbClr val="576A78">
                    <a:alpha val="99000"/>
                  </a:srgbClr>
                </a:solidFill>
                <a:latin typeface="Bw Gradual" pitchFamily="34" charset="0"/>
              </a:rPr>
              <a:t>a contextos complejos y formación especializada. </a:t>
            </a:r>
          </a:p>
        </p:txBody>
      </p:sp>
      <p:sp>
        <p:nvSpPr>
          <p:cNvPr id="5" name="Shape 3"/>
          <p:cNvSpPr/>
          <p:nvPr/>
        </p:nvSpPr>
        <p:spPr>
          <a:xfrm>
            <a:off x="4643438" y="2571750"/>
            <a:ext cx="2038350" cy="2424113"/>
          </a:xfrm>
          <a:prstGeom prst="roundRect">
            <a:avLst>
              <a:gd name="adj" fmla="val 2243"/>
            </a:avLst>
          </a:prstGeom>
          <a:solidFill>
            <a:srgbClr val="BCC7CE"/>
          </a:solidFill>
          <a:ln/>
        </p:spPr>
        <p:txBody>
          <a:bodyPr/>
          <a:lstStyle/>
          <a:p>
            <a:endParaRPr lang="es-ES_tradnl" noProof="0"/>
          </a:p>
        </p:txBody>
      </p:sp>
      <p:sp>
        <p:nvSpPr>
          <p:cNvPr id="6" name="Text 4"/>
          <p:cNvSpPr/>
          <p:nvPr/>
        </p:nvSpPr>
        <p:spPr>
          <a:xfrm>
            <a:off x="4786313" y="2714625"/>
            <a:ext cx="1752600" cy="552450"/>
          </a:xfrm>
          <a:prstGeom prst="rect">
            <a:avLst/>
          </a:prstGeom>
          <a:noFill/>
          <a:ln/>
        </p:spPr>
        <p:txBody>
          <a:bodyPr wrap="square" lIns="0" tIns="0" rIns="0" bIns="0" rtlCol="0" anchor="t"/>
          <a:lstStyle/>
          <a:p>
            <a:pPr marL="0" indent="0" algn="l">
              <a:lnSpc>
                <a:spcPts val="1400"/>
              </a:lnSpc>
              <a:buNone/>
            </a:pPr>
            <a:r>
              <a:rPr lang="es-ES_tradnl" sz="1200" kern="0" spc="26" noProof="0">
                <a:solidFill>
                  <a:srgbClr val="132034">
                    <a:alpha val="99000"/>
                  </a:srgbClr>
                </a:solidFill>
                <a:latin typeface="Canela Light" pitchFamily="2" charset="77"/>
                <a:ea typeface="Canela" pitchFamily="34" charset="-122"/>
                <a:cs typeface="Canela" pitchFamily="34" charset="-120"/>
              </a:rPr>
              <a:t>2.</a:t>
            </a:r>
            <a:endParaRPr lang="es-ES_tradnl" sz="1200" noProof="0"/>
          </a:p>
          <a:p>
            <a:pPr marL="0" indent="0" algn="l">
              <a:lnSpc>
                <a:spcPts val="1400"/>
              </a:lnSpc>
              <a:buNone/>
            </a:pPr>
            <a:r>
              <a:rPr lang="es-ES_tradnl" sz="1200" kern="0" spc="26" noProof="0">
                <a:solidFill>
                  <a:srgbClr val="132034">
                    <a:alpha val="99000"/>
                  </a:srgbClr>
                </a:solidFill>
                <a:latin typeface="Canela Light" pitchFamily="2" charset="77"/>
                <a:ea typeface="Canela" pitchFamily="34" charset="-122"/>
                <a:cs typeface="Canela" pitchFamily="34" charset="-120"/>
              </a:rPr>
              <a:t>Entorno colaborativo </a:t>
            </a:r>
            <a:endParaRPr lang="es-ES_tradnl" sz="1200" noProof="0"/>
          </a:p>
          <a:p>
            <a:pPr marL="0" indent="0" algn="l">
              <a:lnSpc>
                <a:spcPts val="1400"/>
              </a:lnSpc>
              <a:buNone/>
            </a:pPr>
            <a:r>
              <a:rPr lang="es-ES_tradnl" sz="1200" kern="0" spc="26" noProof="0">
                <a:solidFill>
                  <a:srgbClr val="132034">
                    <a:alpha val="99000"/>
                  </a:srgbClr>
                </a:solidFill>
                <a:latin typeface="Canela Light" pitchFamily="2" charset="77"/>
                <a:ea typeface="Canela" pitchFamily="34" charset="-122"/>
                <a:cs typeface="Canela" pitchFamily="34" charset="-120"/>
              </a:rPr>
              <a:t>de alto rendimiento</a:t>
            </a:r>
            <a:endParaRPr lang="es-ES_tradnl" sz="1200" noProof="0"/>
          </a:p>
        </p:txBody>
      </p:sp>
      <p:sp>
        <p:nvSpPr>
          <p:cNvPr id="7" name="Text 5"/>
          <p:cNvSpPr/>
          <p:nvPr/>
        </p:nvSpPr>
        <p:spPr>
          <a:xfrm>
            <a:off x="4786313" y="3480072"/>
            <a:ext cx="1752600" cy="1318378"/>
          </a:xfrm>
          <a:prstGeom prst="rect">
            <a:avLst/>
          </a:prstGeom>
          <a:noFill/>
          <a:ln/>
        </p:spPr>
        <p:txBody>
          <a:bodyPr wrap="square" lIns="0" tIns="0" rIns="0" bIns="0" rtlCol="0" anchor="t"/>
          <a:lstStyle/>
          <a:p>
            <a:pPr marL="0" indent="0" algn="l">
              <a:buNone/>
            </a:pPr>
            <a:r>
              <a:rPr lang="es-ES_tradnl" sz="800" noProof="0">
                <a:solidFill>
                  <a:srgbClr val="576A78">
                    <a:alpha val="99000"/>
                  </a:srgbClr>
                </a:solidFill>
                <a:latin typeface="Bw Gradual" pitchFamily="34" charset="0"/>
                <a:ea typeface="Bw Gradual" pitchFamily="34" charset="-122"/>
                <a:cs typeface="Bw Gradual" pitchFamily="34" charset="-120"/>
              </a:rPr>
              <a:t>Trabajamos en equipos transversales donde se combinan iniciativa, análisis riguroso y diversidad de perspectivas. Fomentamos el pensamiento crítico, el debate constructivo y la calidad del criterio.</a:t>
            </a:r>
            <a:endParaRPr lang="es-ES_tradnl" sz="800" noProof="0"/>
          </a:p>
        </p:txBody>
      </p:sp>
      <p:sp>
        <p:nvSpPr>
          <p:cNvPr id="8" name="Shape 6"/>
          <p:cNvSpPr/>
          <p:nvPr/>
        </p:nvSpPr>
        <p:spPr>
          <a:xfrm>
            <a:off x="6824663" y="2571750"/>
            <a:ext cx="2033588" cy="2428875"/>
          </a:xfrm>
          <a:prstGeom prst="roundRect">
            <a:avLst>
              <a:gd name="adj" fmla="val 2248"/>
            </a:avLst>
          </a:prstGeom>
          <a:solidFill>
            <a:srgbClr val="BCC7CE"/>
          </a:solidFill>
          <a:ln/>
        </p:spPr>
        <p:txBody>
          <a:bodyPr/>
          <a:lstStyle/>
          <a:p>
            <a:endParaRPr lang="es-ES_tradnl" noProof="0"/>
          </a:p>
        </p:txBody>
      </p:sp>
      <p:sp>
        <p:nvSpPr>
          <p:cNvPr id="9" name="Text 7"/>
          <p:cNvSpPr/>
          <p:nvPr/>
        </p:nvSpPr>
        <p:spPr>
          <a:xfrm>
            <a:off x="6967538" y="2714625"/>
            <a:ext cx="1747838" cy="766763"/>
          </a:xfrm>
          <a:prstGeom prst="rect">
            <a:avLst/>
          </a:prstGeom>
          <a:noFill/>
          <a:ln/>
        </p:spPr>
        <p:txBody>
          <a:bodyPr wrap="square" lIns="0" tIns="0" rIns="0" bIns="0" rtlCol="0" anchor="t"/>
          <a:lstStyle/>
          <a:p>
            <a:pPr marL="0" indent="0" algn="l">
              <a:lnSpc>
                <a:spcPts val="1400"/>
              </a:lnSpc>
              <a:buNone/>
            </a:pPr>
            <a:r>
              <a:rPr lang="es-ES_tradnl" sz="1200" kern="0" spc="26" noProof="0">
                <a:solidFill>
                  <a:srgbClr val="132034">
                    <a:alpha val="99000"/>
                  </a:srgbClr>
                </a:solidFill>
                <a:latin typeface="Canela Light" pitchFamily="2" charset="77"/>
                <a:ea typeface="Canela" pitchFamily="34" charset="-122"/>
                <a:cs typeface="Canela" pitchFamily="34" charset="-120"/>
              </a:rPr>
              <a:t>3. </a:t>
            </a:r>
            <a:endParaRPr lang="es-ES_tradnl" sz="1200" noProof="0"/>
          </a:p>
          <a:p>
            <a:pPr marL="0" indent="0" algn="l">
              <a:lnSpc>
                <a:spcPts val="1400"/>
              </a:lnSpc>
              <a:buNone/>
            </a:pPr>
            <a:r>
              <a:rPr lang="es-ES_tradnl" sz="1200" kern="0" spc="26" noProof="0">
                <a:solidFill>
                  <a:srgbClr val="132034">
                    <a:alpha val="99000"/>
                  </a:srgbClr>
                </a:solidFill>
                <a:latin typeface="Canela Light" pitchFamily="2" charset="77"/>
                <a:ea typeface="Canela" pitchFamily="34" charset="-122"/>
                <a:cs typeface="Canela" pitchFamily="34" charset="-120"/>
              </a:rPr>
              <a:t>Exposición real a la</a:t>
            </a:r>
            <a:endParaRPr lang="es-ES_tradnl" sz="1200" noProof="0"/>
          </a:p>
          <a:p>
            <a:pPr marL="0" indent="0" algn="l">
              <a:lnSpc>
                <a:spcPts val="1400"/>
              </a:lnSpc>
              <a:buNone/>
            </a:pPr>
            <a:r>
              <a:rPr lang="es-ES_tradnl" sz="1200" kern="0" spc="26" noProof="0">
                <a:solidFill>
                  <a:srgbClr val="132034">
                    <a:alpha val="99000"/>
                  </a:srgbClr>
                </a:solidFill>
                <a:latin typeface="Canela Light" pitchFamily="2" charset="77"/>
                <a:ea typeface="Canela" pitchFamily="34" charset="-122"/>
                <a:cs typeface="Canela" pitchFamily="34" charset="-120"/>
              </a:rPr>
              <a:t>toma de decisiones</a:t>
            </a:r>
            <a:endParaRPr lang="es-ES_tradnl" sz="1200" noProof="0"/>
          </a:p>
        </p:txBody>
      </p:sp>
      <p:sp>
        <p:nvSpPr>
          <p:cNvPr id="10" name="Text 8"/>
          <p:cNvSpPr/>
          <p:nvPr/>
        </p:nvSpPr>
        <p:spPr>
          <a:xfrm>
            <a:off x="6967538" y="3480072"/>
            <a:ext cx="1747838" cy="659480"/>
          </a:xfrm>
          <a:prstGeom prst="rect">
            <a:avLst/>
          </a:prstGeom>
          <a:noFill/>
          <a:ln/>
        </p:spPr>
        <p:txBody>
          <a:bodyPr wrap="square" lIns="0" tIns="0" rIns="0" bIns="0" rtlCol="0" anchor="t"/>
          <a:lstStyle/>
          <a:p>
            <a:pPr marL="0" indent="0" algn="l">
              <a:buNone/>
            </a:pPr>
            <a:r>
              <a:rPr lang="es-ES_tradnl" sz="800" noProof="0">
                <a:solidFill>
                  <a:srgbClr val="576A78">
                    <a:alpha val="99000"/>
                  </a:srgbClr>
                </a:solidFill>
                <a:latin typeface="Bw Gradual" pitchFamily="34" charset="0"/>
                <a:ea typeface="Bw Gradual" pitchFamily="34" charset="-122"/>
                <a:cs typeface="Bw Gradual" pitchFamily="34" charset="-120"/>
              </a:rPr>
              <a:t>Nuestra estructura ágil permite participar desde fases tempranas </a:t>
            </a:r>
            <a:endParaRPr lang="es-ES_tradnl" sz="800" noProof="0"/>
          </a:p>
          <a:p>
            <a:pPr marL="0" indent="0" algn="l">
              <a:buNone/>
            </a:pPr>
            <a:r>
              <a:rPr lang="es-ES_tradnl" sz="800" noProof="0">
                <a:solidFill>
                  <a:srgbClr val="576A78">
                    <a:alpha val="99000"/>
                  </a:srgbClr>
                </a:solidFill>
                <a:latin typeface="Bw Gradual" pitchFamily="34" charset="0"/>
                <a:ea typeface="Bw Gradual" pitchFamily="34" charset="-122"/>
                <a:cs typeface="Bw Gradual" pitchFamily="34" charset="-120"/>
              </a:rPr>
              <a:t>en procesos estratégicos y en decisiones relevantes dentro de un marco exigente de responsabilidad.</a:t>
            </a:r>
            <a:endParaRPr lang="es-ES_tradnl" sz="800" noProof="0"/>
          </a:p>
        </p:txBody>
      </p:sp>
      <p:sp>
        <p:nvSpPr>
          <p:cNvPr id="12" name="Text 10"/>
          <p:cNvSpPr/>
          <p:nvPr/>
        </p:nvSpPr>
        <p:spPr>
          <a:xfrm>
            <a:off x="285750" y="4943475"/>
            <a:ext cx="76200" cy="57150"/>
          </a:xfrm>
          <a:prstGeom prst="rect">
            <a:avLst/>
          </a:prstGeom>
          <a:noFill/>
          <a:ln/>
        </p:spPr>
        <p:txBody>
          <a:bodyPr wrap="square" lIns="0" tIns="0" rIns="0" bIns="0" rtlCol="0" anchor="ctr"/>
          <a:lstStyle/>
          <a:p>
            <a:pPr marL="0" indent="0" algn="ctr">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14</a:t>
            </a:r>
            <a:endParaRPr lang="es-ES_tradnl" sz="570" noProof="0"/>
          </a:p>
        </p:txBody>
      </p:sp>
      <p:sp>
        <p:nvSpPr>
          <p:cNvPr id="13" name="Text 11"/>
          <p:cNvSpPr/>
          <p:nvPr/>
        </p:nvSpPr>
        <p:spPr>
          <a:xfrm>
            <a:off x="285750" y="481012"/>
            <a:ext cx="4743450" cy="1228725"/>
          </a:xfrm>
          <a:prstGeom prst="rect">
            <a:avLst/>
          </a:prstGeom>
          <a:noFill/>
          <a:ln/>
        </p:spPr>
        <p:txBody>
          <a:bodyPr wrap="square" lIns="0" tIns="0" rIns="0" bIns="0" rtlCol="0" anchor="t"/>
          <a:lstStyle/>
          <a:p>
            <a:pPr marL="0" indent="0" algn="l">
              <a:lnSpc>
                <a:spcPts val="3078"/>
              </a:lnSpc>
              <a:buNone/>
            </a:pPr>
            <a:r>
              <a:rPr lang="es-ES_tradnl" sz="2800" noProof="0">
                <a:solidFill>
                  <a:srgbClr val="132034">
                    <a:alpha val="99000"/>
                  </a:srgbClr>
                </a:solidFill>
                <a:latin typeface="Canela Light" pitchFamily="2" charset="77"/>
                <a:ea typeface="Canela" pitchFamily="34" charset="-122"/>
                <a:cs typeface="Canela" pitchFamily="34" charset="-120"/>
              </a:rPr>
              <a:t>Cultura Corporativa </a:t>
            </a:r>
            <a:endParaRPr lang="es-ES_tradnl" sz="2800" noProof="0"/>
          </a:p>
          <a:p>
            <a:pPr marL="0" indent="0" algn="l">
              <a:lnSpc>
                <a:spcPts val="3078"/>
              </a:lnSpc>
              <a:buNone/>
            </a:pPr>
            <a:r>
              <a:rPr lang="es-ES_tradnl" sz="2800" noProof="0">
                <a:solidFill>
                  <a:srgbClr val="132034">
                    <a:alpha val="99000"/>
                  </a:srgbClr>
                </a:solidFill>
                <a:latin typeface="Canela Light" pitchFamily="2" charset="77"/>
                <a:ea typeface="Canela" pitchFamily="34" charset="-122"/>
                <a:cs typeface="Canela" pitchFamily="34" charset="-120"/>
              </a:rPr>
              <a:t>y crecimiento profesional </a:t>
            </a:r>
            <a:endParaRPr lang="es-ES_tradnl" sz="2800" noProof="0"/>
          </a:p>
          <a:p>
            <a:pPr marL="0" indent="0" algn="l">
              <a:lnSpc>
                <a:spcPts val="3078"/>
              </a:lnSpc>
              <a:buNone/>
            </a:pPr>
            <a:r>
              <a:rPr lang="es-ES_tradnl" sz="2800" noProof="0">
                <a:solidFill>
                  <a:srgbClr val="132034">
                    <a:alpha val="99000"/>
                  </a:srgbClr>
                </a:solidFill>
                <a:latin typeface="Canela Light" pitchFamily="2" charset="77"/>
                <a:ea typeface="Canela" pitchFamily="34" charset="-122"/>
                <a:cs typeface="Canela" pitchFamily="34" charset="-120"/>
              </a:rPr>
              <a:t>en Crandon</a:t>
            </a:r>
            <a:endParaRPr lang="es-ES_tradnl" sz="2800" noProof="0"/>
          </a:p>
        </p:txBody>
      </p:sp>
      <p:sp>
        <p:nvSpPr>
          <p:cNvPr id="14" name="Text 12"/>
          <p:cNvSpPr/>
          <p:nvPr/>
        </p:nvSpPr>
        <p:spPr>
          <a:xfrm>
            <a:off x="1738313" y="142875"/>
            <a:ext cx="1004887"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2. CULTURA CORPORATIVA</a:t>
            </a:r>
            <a:endParaRPr lang="es-ES_tradnl" sz="570" noProof="0"/>
          </a:p>
        </p:txBody>
      </p:sp>
      <p:sp>
        <p:nvSpPr>
          <p:cNvPr id="16" name="Text 14"/>
          <p:cNvSpPr/>
          <p:nvPr/>
        </p:nvSpPr>
        <p:spPr>
          <a:xfrm>
            <a:off x="285750" y="2571750"/>
            <a:ext cx="2038350" cy="571500"/>
          </a:xfrm>
          <a:prstGeom prst="rect">
            <a:avLst/>
          </a:prstGeom>
          <a:noFill/>
          <a:ln/>
        </p:spPr>
        <p:txBody>
          <a:bodyPr wrap="square" lIns="0" tIns="0" rIns="0" bIns="0" rtlCol="0" anchor="t"/>
          <a:lstStyle/>
          <a:p>
            <a:pPr marL="0" indent="0" algn="l">
              <a:buNone/>
            </a:pPr>
            <a:r>
              <a:rPr lang="es-ES_tradnl" sz="800" kern="0" spc="8" noProof="0">
                <a:solidFill>
                  <a:srgbClr val="132034">
                    <a:alpha val="99000"/>
                  </a:srgbClr>
                </a:solidFill>
                <a:latin typeface="Bw Gradual" pitchFamily="2" charset="77"/>
                <a:ea typeface="Bw Gradual" pitchFamily="34" charset="-122"/>
                <a:cs typeface="Bw Gradual" pitchFamily="34" charset="-120"/>
              </a:rPr>
              <a:t>Filosofía de desarrollo</a:t>
            </a:r>
            <a:endParaRPr lang="es-ES_tradnl" sz="800" noProof="0">
              <a:latin typeface="Bw Gradual" pitchFamily="2" charset="77"/>
            </a:endParaRPr>
          </a:p>
          <a:p>
            <a:pPr marL="0" indent="0" algn="l">
              <a:buNone/>
            </a:pPr>
            <a:r>
              <a:rPr lang="es-ES_tradnl" sz="800" kern="0" spc="8" noProof="0">
                <a:solidFill>
                  <a:srgbClr val="576A78">
                    <a:alpha val="99000"/>
                  </a:srgbClr>
                </a:solidFill>
                <a:latin typeface="Bw Gradual" pitchFamily="2" charset="77"/>
                <a:ea typeface="Bw Gradual" pitchFamily="34" charset="-122"/>
                <a:cs typeface="Bw Gradual" pitchFamily="34" charset="-120"/>
              </a:rPr>
              <a:t>Nuestra aproximación al desarrollo profesional se articula en torno a tres principios:</a:t>
            </a:r>
            <a:endParaRPr lang="es-ES_tradnl" sz="800" noProof="0">
              <a:latin typeface="Bw Gradual" pitchFamily="2" charset="77"/>
            </a:endParaRPr>
          </a:p>
        </p:txBody>
      </p:sp>
      <p:sp>
        <p:nvSpPr>
          <p:cNvPr id="17" name="Text 15"/>
          <p:cNvSpPr/>
          <p:nvPr/>
        </p:nvSpPr>
        <p:spPr>
          <a:xfrm>
            <a:off x="4643438" y="519113"/>
            <a:ext cx="4214812" cy="681038"/>
          </a:xfrm>
          <a:prstGeom prst="rect">
            <a:avLst/>
          </a:prstGeom>
          <a:noFill/>
          <a:ln/>
        </p:spPr>
        <p:txBody>
          <a:bodyPr wrap="square" lIns="0" tIns="0" rIns="0" bIns="0" rtlCol="0" anchor="t"/>
          <a:lstStyle/>
          <a:p>
            <a:pPr marL="0" indent="0" algn="l">
              <a:buNone/>
            </a:pPr>
            <a:r>
              <a:rPr lang="es-ES_tradnl" sz="900" spc="20" noProof="0">
                <a:latin typeface="Bw Gradual" pitchFamily="34" charset="0"/>
                <a:ea typeface="Bw Gradual" pitchFamily="34" charset="-122"/>
                <a:cs typeface="Bw Gradual" pitchFamily="34" charset="-120"/>
              </a:rPr>
              <a:t>La cultura corporativa impulsa la cohesión y la sostenibilidad, </a:t>
            </a:r>
          </a:p>
          <a:p>
            <a:pPr marL="0" indent="0" algn="l">
              <a:buNone/>
            </a:pPr>
            <a:r>
              <a:rPr lang="es-ES_tradnl" sz="900" spc="20" noProof="0">
                <a:latin typeface="Bw Gradual" pitchFamily="34" charset="0"/>
                <a:ea typeface="Bw Gradual" pitchFamily="34" charset="-122"/>
                <a:cs typeface="Bw Gradual" pitchFamily="34" charset="-120"/>
              </a:rPr>
              <a:t>creando un entorno de trabajo que favorece el desarrollo individual </a:t>
            </a:r>
          </a:p>
          <a:p>
            <a:pPr marL="0" indent="0" algn="l">
              <a:buNone/>
            </a:pPr>
            <a:r>
              <a:rPr lang="es-ES_tradnl" sz="900" spc="20" noProof="0">
                <a:latin typeface="Bw Gradual" pitchFamily="34" charset="0"/>
                <a:ea typeface="Bw Gradual" pitchFamily="34" charset="-122"/>
                <a:cs typeface="Bw Gradual" pitchFamily="34" charset="-120"/>
              </a:rPr>
              <a:t>y colectivo.  Fomentamos el crecimiento del talento como acción indispensable para aumentar la calidad en la toma de decisiones.</a:t>
            </a:r>
            <a:endParaRPr lang="es-ES_tradnl" sz="900" spc="20" noProof="0"/>
          </a:p>
        </p:txBody>
      </p:sp>
      <p:sp>
        <p:nvSpPr>
          <p:cNvPr id="18" name="Text 2">
            <a:extLst>
              <a:ext uri="{FF2B5EF4-FFF2-40B4-BE49-F238E27FC236}">
                <a16:creationId xmlns:a16="http://schemas.microsoft.com/office/drawing/2014/main" id="{0C465B54-CB1D-309D-3605-4033A6807300}"/>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pic>
        <p:nvPicPr>
          <p:cNvPr id="15" name="Imagen 14">
            <a:extLst>
              <a:ext uri="{FF2B5EF4-FFF2-40B4-BE49-F238E27FC236}">
                <a16:creationId xmlns:a16="http://schemas.microsoft.com/office/drawing/2014/main" id="{E0E865C3-70A1-D886-6160-6746FCCBE908}"/>
              </a:ext>
            </a:extLst>
          </p:cNvPr>
          <p:cNvPicPr>
            <a:picLocks noChangeAspect="1"/>
          </p:cNvPicPr>
          <p:nvPr/>
        </p:nvPicPr>
        <p:blipFill rotWithShape="1">
          <a:blip r:embed="rId3"/>
          <a:srcRect b="35978"/>
          <a:stretch/>
        </p:blipFill>
        <p:spPr>
          <a:xfrm>
            <a:off x="1002324" y="4915627"/>
            <a:ext cx="424228" cy="84998"/>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132034"/>
        </a:solidFill>
        <a:effectLst/>
      </p:bgPr>
    </p:bg>
    <p:spTree>
      <p:nvGrpSpPr>
        <p:cNvPr id="1" name=""/>
        <p:cNvGrpSpPr/>
        <p:nvPr/>
      </p:nvGrpSpPr>
      <p:grpSpPr>
        <a:xfrm>
          <a:off x="0" y="0"/>
          <a:ext cx="0" cy="0"/>
          <a:chOff x="0" y="0"/>
          <a:chExt cx="0" cy="0"/>
        </a:xfrm>
      </p:grpSpPr>
      <p:sp>
        <p:nvSpPr>
          <p:cNvPr id="3" name="Text 1"/>
          <p:cNvSpPr/>
          <p:nvPr/>
        </p:nvSpPr>
        <p:spPr>
          <a:xfrm>
            <a:off x="4643438" y="2571750"/>
            <a:ext cx="4214813" cy="804863"/>
          </a:xfrm>
          <a:prstGeom prst="rect">
            <a:avLst/>
          </a:prstGeom>
          <a:noFill/>
          <a:ln/>
        </p:spPr>
        <p:txBody>
          <a:bodyPr wrap="square" lIns="0" tIns="0" rIns="0" bIns="0" rtlCol="0" anchor="t"/>
          <a:lstStyle/>
          <a:p>
            <a:pPr marL="0" indent="0" algn="l">
              <a:lnSpc>
                <a:spcPts val="3533"/>
              </a:lnSpc>
              <a:buNone/>
            </a:pPr>
            <a:r>
              <a:rPr lang="es-ES_tradnl" sz="3420" kern="0" spc="68" noProof="0">
                <a:solidFill>
                  <a:srgbClr val="BCC7CE">
                    <a:alpha val="99000"/>
                  </a:srgbClr>
                </a:solidFill>
                <a:latin typeface="Canela Light" pitchFamily="2" charset="77"/>
                <a:ea typeface="Canela" pitchFamily="34" charset="-122"/>
                <a:cs typeface="Canela" pitchFamily="34" charset="-120"/>
              </a:rPr>
              <a:t>Compromiso medioambiental</a:t>
            </a:r>
            <a:endParaRPr lang="es-ES_tradnl" sz="3420" noProof="0"/>
          </a:p>
        </p:txBody>
      </p:sp>
      <p:sp>
        <p:nvSpPr>
          <p:cNvPr id="4" name="Text 2"/>
          <p:cNvSpPr/>
          <p:nvPr/>
        </p:nvSpPr>
        <p:spPr>
          <a:xfrm>
            <a:off x="290513" y="2571750"/>
            <a:ext cx="4357688" cy="333375"/>
          </a:xfrm>
          <a:prstGeom prst="rect">
            <a:avLst/>
          </a:prstGeom>
          <a:noFill/>
          <a:ln/>
        </p:spPr>
        <p:txBody>
          <a:bodyPr wrap="square" lIns="0" tIns="0" rIns="0" bIns="0" rtlCol="0" anchor="t"/>
          <a:lstStyle/>
          <a:p>
            <a:pPr marL="0" indent="0" algn="l">
              <a:lnSpc>
                <a:spcPts val="3533"/>
              </a:lnSpc>
              <a:buNone/>
            </a:pPr>
            <a:r>
              <a:rPr lang="es-ES_tradnl" sz="3420" kern="0" spc="68" noProof="0">
                <a:solidFill>
                  <a:srgbClr val="BCC7CE">
                    <a:alpha val="99000"/>
                  </a:srgbClr>
                </a:solidFill>
                <a:latin typeface="Canela Light" pitchFamily="2" charset="77"/>
                <a:ea typeface="Canela" pitchFamily="34" charset="-122"/>
                <a:cs typeface="Canela" pitchFamily="34" charset="-120"/>
              </a:rPr>
              <a:t>03</a:t>
            </a:r>
            <a:endParaRPr lang="es-ES_tradnl" sz="3420" noProof="0"/>
          </a:p>
        </p:txBody>
      </p:sp>
      <p:sp>
        <p:nvSpPr>
          <p:cNvPr id="6" name="Text 4"/>
          <p:cNvSpPr/>
          <p:nvPr/>
        </p:nvSpPr>
        <p:spPr>
          <a:xfrm>
            <a:off x="285750" y="4943475"/>
            <a:ext cx="76200" cy="57150"/>
          </a:xfrm>
          <a:prstGeom prst="rect">
            <a:avLst/>
          </a:prstGeom>
          <a:noFill/>
          <a:ln/>
        </p:spPr>
        <p:txBody>
          <a:bodyPr wrap="square" lIns="0" tIns="0" rIns="0" bIns="0" rtlCol="0" anchor="ctr"/>
          <a:lstStyle/>
          <a:p>
            <a:pPr marL="0" indent="0" algn="ctr">
              <a:lnSpc>
                <a:spcPts val="684"/>
              </a:lnSpc>
              <a:buNone/>
            </a:pPr>
            <a:r>
              <a:rPr lang="es-ES_tradnl" sz="570" kern="0" spc="11" noProof="0">
                <a:solidFill>
                  <a:srgbClr val="BCC7CE">
                    <a:alpha val="99000"/>
                  </a:srgbClr>
                </a:solidFill>
                <a:latin typeface="Bw Gradual" pitchFamily="34" charset="0"/>
                <a:ea typeface="Bw Gradual" pitchFamily="34" charset="-122"/>
                <a:cs typeface="Bw Gradual" pitchFamily="34" charset="-120"/>
              </a:rPr>
              <a:t>15</a:t>
            </a:r>
            <a:endParaRPr lang="es-ES_tradnl" sz="570" noProof="0"/>
          </a:p>
        </p:txBody>
      </p:sp>
      <p:sp>
        <p:nvSpPr>
          <p:cNvPr id="7" name="Text 2">
            <a:extLst>
              <a:ext uri="{FF2B5EF4-FFF2-40B4-BE49-F238E27FC236}">
                <a16:creationId xmlns:a16="http://schemas.microsoft.com/office/drawing/2014/main" id="{1FE951AB-D0AD-1B23-D960-002942A197FC}"/>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BCC7CE">
                    <a:alpha val="99000"/>
                  </a:srgbClr>
                </a:solidFill>
                <a:latin typeface="Bw Gradual" pitchFamily="34" charset="0"/>
                <a:ea typeface="Bw Gradual" pitchFamily="34" charset="-122"/>
                <a:cs typeface="Bw Gradual" pitchFamily="34" charset="-120"/>
              </a:rPr>
              <a:t>INFORME SOSTENIBILIDAD 2025</a:t>
            </a:r>
            <a:endParaRPr lang="es-ES_tradnl" sz="570" noProof="0"/>
          </a:p>
        </p:txBody>
      </p:sp>
      <p:pic>
        <p:nvPicPr>
          <p:cNvPr id="2" name="Imagen 1">
            <a:extLst>
              <a:ext uri="{FF2B5EF4-FFF2-40B4-BE49-F238E27FC236}">
                <a16:creationId xmlns:a16="http://schemas.microsoft.com/office/drawing/2014/main" id="{23E5EC54-0072-4D18-E436-F40121D3A0B0}"/>
              </a:ext>
            </a:extLst>
          </p:cNvPr>
          <p:cNvPicPr>
            <a:picLocks noChangeAspect="1"/>
          </p:cNvPicPr>
          <p:nvPr/>
        </p:nvPicPr>
        <p:blipFill rotWithShape="1">
          <a:blip r:embed="rId3"/>
          <a:srcRect b="32426"/>
          <a:stretch/>
        </p:blipFill>
        <p:spPr>
          <a:xfrm>
            <a:off x="999760" y="4915941"/>
            <a:ext cx="424228" cy="89713"/>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E3E5E8"/>
        </a:solidFill>
        <a:effectLst/>
      </p:bgPr>
    </p:bg>
    <p:spTree>
      <p:nvGrpSpPr>
        <p:cNvPr id="1" name=""/>
        <p:cNvGrpSpPr/>
        <p:nvPr/>
      </p:nvGrpSpPr>
      <p:grpSpPr>
        <a:xfrm>
          <a:off x="0" y="0"/>
          <a:ext cx="0" cy="0"/>
          <a:chOff x="0" y="0"/>
          <a:chExt cx="0" cy="0"/>
        </a:xfrm>
      </p:grpSpPr>
      <p:sp>
        <p:nvSpPr>
          <p:cNvPr id="2" name="Text 0"/>
          <p:cNvSpPr/>
          <p:nvPr/>
        </p:nvSpPr>
        <p:spPr>
          <a:xfrm>
            <a:off x="285751" y="481012"/>
            <a:ext cx="4286250" cy="409575"/>
          </a:xfrm>
          <a:prstGeom prst="rect">
            <a:avLst/>
          </a:prstGeom>
          <a:noFill/>
          <a:ln/>
        </p:spPr>
        <p:txBody>
          <a:bodyPr wrap="square" lIns="0" tIns="0" rIns="0" bIns="0" rtlCol="0" anchor="t"/>
          <a:lstStyle/>
          <a:p>
            <a:pPr marL="0" indent="0" algn="l">
              <a:lnSpc>
                <a:spcPts val="3078"/>
              </a:lnSpc>
              <a:buNone/>
            </a:pPr>
            <a:r>
              <a:rPr lang="es-ES_tradnl" sz="2800" noProof="0">
                <a:solidFill>
                  <a:srgbClr val="132034">
                    <a:alpha val="99000"/>
                  </a:srgbClr>
                </a:solidFill>
                <a:latin typeface="Canela Light" pitchFamily="2" charset="77"/>
                <a:ea typeface="Canela" pitchFamily="34" charset="-122"/>
                <a:cs typeface="Canela" pitchFamily="34" charset="-120"/>
              </a:rPr>
              <a:t>Compromiso medioambiental</a:t>
            </a:r>
            <a:endParaRPr lang="es-ES_tradnl" sz="2800" noProof="0"/>
          </a:p>
        </p:txBody>
      </p:sp>
      <p:sp>
        <p:nvSpPr>
          <p:cNvPr id="4" name="Text 2"/>
          <p:cNvSpPr/>
          <p:nvPr/>
        </p:nvSpPr>
        <p:spPr>
          <a:xfrm>
            <a:off x="285750" y="4943475"/>
            <a:ext cx="76200" cy="57150"/>
          </a:xfrm>
          <a:prstGeom prst="rect">
            <a:avLst/>
          </a:prstGeom>
          <a:noFill/>
          <a:ln/>
        </p:spPr>
        <p:txBody>
          <a:bodyPr wrap="square" lIns="0" tIns="0" rIns="0" bIns="0" rtlCol="0" anchor="ctr"/>
          <a:lstStyle/>
          <a:p>
            <a:pPr marL="0" indent="0" algn="ctr">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16</a:t>
            </a:r>
            <a:endParaRPr lang="es-ES_tradnl" sz="570" noProof="0"/>
          </a:p>
        </p:txBody>
      </p:sp>
      <p:sp>
        <p:nvSpPr>
          <p:cNvPr id="5" name="Text 3"/>
          <p:cNvSpPr/>
          <p:nvPr/>
        </p:nvSpPr>
        <p:spPr>
          <a:xfrm>
            <a:off x="285750" y="2907550"/>
            <a:ext cx="3492874" cy="1681163"/>
          </a:xfrm>
          <a:prstGeom prst="rect">
            <a:avLst/>
          </a:prstGeom>
          <a:noFill/>
          <a:ln/>
        </p:spPr>
        <p:txBody>
          <a:bodyPr wrap="square" lIns="0" tIns="0" rIns="0" bIns="0" rtlCol="0" anchor="t"/>
          <a:lstStyle/>
          <a:p>
            <a:pPr marL="0" indent="0" algn="l">
              <a:buNone/>
            </a:pPr>
            <a:r>
              <a:rPr lang="es-ES_tradnl" sz="900" spc="20" noProof="0">
                <a:latin typeface="Bw Gradual" pitchFamily="2" charset="77"/>
                <a:ea typeface="Bw Gradual" pitchFamily="34" charset="-122"/>
                <a:cs typeface="Bw Gradual" pitchFamily="34" charset="-120"/>
              </a:rPr>
              <a:t>La naturaleza de nuestra actividad</a:t>
            </a:r>
            <a:r>
              <a:rPr lang="es-ES_tradnl" sz="900" spc="20">
                <a:latin typeface="Bw Gradual" pitchFamily="2" charset="77"/>
                <a:ea typeface="Bw Gradual" pitchFamily="34" charset="-122"/>
                <a:cs typeface="Bw Gradual" pitchFamily="34" charset="-120"/>
              </a:rPr>
              <a:t> </a:t>
            </a:r>
            <a:r>
              <a:rPr lang="es-ES_tradnl" sz="900" spc="20" noProof="0">
                <a:latin typeface="Bw Gradual" pitchFamily="2" charset="77"/>
                <a:ea typeface="Bw Gradual" pitchFamily="34" charset="-122"/>
                <a:cs typeface="Bw Gradual" pitchFamily="34" charset="-120"/>
              </a:rPr>
              <a:t>limita la capacidad </a:t>
            </a:r>
          </a:p>
          <a:p>
            <a:r>
              <a:rPr lang="es-ES_tradnl" sz="900" spc="20" noProof="0">
                <a:latin typeface="Bw Gradual" pitchFamily="2" charset="77"/>
                <a:ea typeface="Bw Gradual" pitchFamily="34" charset="-122"/>
                <a:cs typeface="Bw Gradual" pitchFamily="34" charset="-120"/>
              </a:rPr>
              <a:t>de generar y cuantificar un impacto ambiental directo.</a:t>
            </a:r>
            <a:endParaRPr lang="es-ES_tradnl" sz="900" spc="20" noProof="0">
              <a:latin typeface="Bw Gradual" pitchFamily="2" charset="77"/>
            </a:endParaRPr>
          </a:p>
          <a:p>
            <a:pPr marL="0" indent="0" algn="l">
              <a:buNone/>
            </a:pPr>
            <a:r>
              <a:rPr lang="es-ES_tradnl" sz="900" spc="20" noProof="0">
                <a:latin typeface="Bw Gradual" pitchFamily="2" charset="77"/>
                <a:ea typeface="Bw Gradual" pitchFamily="34" charset="-122"/>
                <a:cs typeface="Bw Gradual" pitchFamily="34" charset="-120"/>
              </a:rPr>
              <a:t>Entendemos la sostenibilidad como una responsabilidad transversal, por lo que focalizamos nuestros esfuerzos </a:t>
            </a:r>
          </a:p>
          <a:p>
            <a:pPr marL="0" indent="0" algn="l">
              <a:buNone/>
            </a:pPr>
            <a:r>
              <a:rPr lang="es-ES_tradnl" sz="900" spc="20" noProof="0">
                <a:latin typeface="Bw Gradual" pitchFamily="2" charset="77"/>
                <a:ea typeface="Bw Gradual" pitchFamily="34" charset="-122"/>
                <a:cs typeface="Bw Gradual" pitchFamily="34" charset="-120"/>
              </a:rPr>
              <a:t>en ámbitos donde podemos aportar valor real y medible. </a:t>
            </a:r>
          </a:p>
          <a:p>
            <a:pPr marL="0" indent="0" algn="l">
              <a:buNone/>
            </a:pPr>
            <a:endParaRPr lang="es-ES_tradnl" sz="900" spc="20">
              <a:latin typeface="Bw Gradual" pitchFamily="2" charset="77"/>
              <a:ea typeface="Bw Gradual" pitchFamily="34" charset="-122"/>
              <a:cs typeface="Bw Gradual" pitchFamily="34" charset="-120"/>
            </a:endParaRPr>
          </a:p>
          <a:p>
            <a:pPr marL="0" indent="0" algn="l">
              <a:buNone/>
            </a:pPr>
            <a:r>
              <a:rPr lang="es-ES_tradnl" sz="900" spc="20" noProof="0">
                <a:latin typeface="Bw Gradual" pitchFamily="2" charset="77"/>
                <a:ea typeface="Bw Gradual" pitchFamily="34" charset="-122"/>
                <a:cs typeface="Bw Gradual" pitchFamily="34" charset="-120"/>
              </a:rPr>
              <a:t>Apostar por opciones saludables y sostenibles no solo contribuye al bienestar de las personas, sino que también nos permite integrar prácticas responsables que reducen nuestro impacto ambiental de forma tangible.
</a:t>
            </a:r>
            <a:endParaRPr lang="es-ES_tradnl" sz="900" spc="20" noProof="0">
              <a:latin typeface="Bw Gradual" pitchFamily="2" charset="77"/>
            </a:endParaRPr>
          </a:p>
        </p:txBody>
      </p:sp>
      <p:sp>
        <p:nvSpPr>
          <p:cNvPr id="6" name="Text 4"/>
          <p:cNvSpPr/>
          <p:nvPr/>
        </p:nvSpPr>
        <p:spPr>
          <a:xfrm>
            <a:off x="4006941" y="2907550"/>
            <a:ext cx="3729173" cy="2428875"/>
          </a:xfrm>
          <a:prstGeom prst="rect">
            <a:avLst/>
          </a:prstGeom>
          <a:noFill/>
          <a:ln/>
        </p:spPr>
        <p:txBody>
          <a:bodyPr wrap="square" lIns="0" tIns="0" rIns="0" bIns="0" rtlCol="0" anchor="t"/>
          <a:lstStyle/>
          <a:p>
            <a:pPr marL="0" indent="0" algn="l">
              <a:buNone/>
            </a:pPr>
            <a:r>
              <a:rPr lang="es-ES_tradnl" sz="900" spc="20" noProof="0">
                <a:latin typeface="Bw Gradual" pitchFamily="2" charset="77"/>
                <a:ea typeface="Bw Gradual" pitchFamily="34" charset="-122"/>
                <a:cs typeface="Bw Gradual" pitchFamily="34" charset="-120"/>
              </a:rPr>
              <a:t>En 2025 hemos reforzado nuestro compromiso medioambiental </a:t>
            </a:r>
          </a:p>
          <a:p>
            <a:pPr marL="0" indent="0" algn="l">
              <a:buNone/>
            </a:pPr>
            <a:r>
              <a:rPr lang="es-ES_tradnl" sz="900" spc="20" noProof="0">
                <a:latin typeface="Bw Gradual" pitchFamily="2" charset="77"/>
                <a:ea typeface="Bw Gradual" pitchFamily="34" charset="-122"/>
                <a:cs typeface="Bw Gradual" pitchFamily="34" charset="-120"/>
              </a:rPr>
              <a:t>a través de la selección de un proveedor especializado en soluciones de alimentación bajo criterios de economía circular. </a:t>
            </a:r>
          </a:p>
          <a:p>
            <a:pPr marL="0" indent="0" algn="l">
              <a:buNone/>
            </a:pPr>
            <a:r>
              <a:rPr lang="es-ES_tradnl" sz="900" spc="20" noProof="0">
                <a:latin typeface="Bw Gradual" pitchFamily="2" charset="77"/>
                <a:ea typeface="Bw Gradual" pitchFamily="34" charset="-122"/>
                <a:cs typeface="Bw Gradual" pitchFamily="34" charset="-120"/>
              </a:rPr>
              <a:t>La colaboración con Re-</a:t>
            </a:r>
            <a:r>
              <a:rPr lang="es-ES_tradnl" sz="900" spc="20" noProof="0" err="1">
                <a:latin typeface="Bw Gradual" pitchFamily="2" charset="77"/>
                <a:ea typeface="Bw Gradual" pitchFamily="34" charset="-122"/>
                <a:cs typeface="Bw Gradual" pitchFamily="34" charset="-120"/>
              </a:rPr>
              <a:t>pot</a:t>
            </a:r>
            <a:r>
              <a:rPr lang="es-ES_tradnl" sz="900" spc="20" noProof="0">
                <a:latin typeface="Bw Gradual" pitchFamily="2" charset="77"/>
                <a:ea typeface="Bw Gradual" pitchFamily="34" charset="-122"/>
                <a:cs typeface="Bw Gradual" pitchFamily="34" charset="-120"/>
              </a:rPr>
              <a:t> </a:t>
            </a:r>
            <a:r>
              <a:rPr lang="es-ES_tradnl" sz="900" spc="20" noProof="0" err="1">
                <a:latin typeface="Bw Gradual" pitchFamily="2" charset="77"/>
                <a:ea typeface="Bw Gradual" pitchFamily="34" charset="-122"/>
                <a:cs typeface="Bw Gradual" pitchFamily="34" charset="-120"/>
              </a:rPr>
              <a:t>market</a:t>
            </a:r>
            <a:r>
              <a:rPr lang="es-ES_tradnl" sz="900" spc="20" noProof="0">
                <a:latin typeface="Bw Gradual" pitchFamily="2" charset="77"/>
                <a:ea typeface="Bw Gradual" pitchFamily="34" charset="-122"/>
                <a:cs typeface="Bw Gradual" pitchFamily="34" charset="-120"/>
              </a:rPr>
              <a:t> permite sustituir envases de un solo uso por sistemas retornables y reutilizables, reduciendo</a:t>
            </a:r>
          </a:p>
          <a:p>
            <a:pPr marL="0" indent="0" algn="l">
              <a:buNone/>
            </a:pPr>
            <a:r>
              <a:rPr lang="es-ES_tradnl" sz="900" spc="20" noProof="0">
                <a:latin typeface="Bw Gradual" pitchFamily="2" charset="77"/>
                <a:ea typeface="Bw Gradual" pitchFamily="34" charset="-122"/>
                <a:cs typeface="Bw Gradual" pitchFamily="34" charset="-120"/>
              </a:rPr>
              <a:t>la generación de residuos y promoviendo hábitos de consumo más responsables </a:t>
            </a:r>
            <a:r>
              <a:rPr lang="es-ES_tradnl" sz="900" spc="20">
                <a:latin typeface="Bw Gradual" pitchFamily="2" charset="77"/>
              </a:rPr>
              <a:t>e</a:t>
            </a:r>
            <a:r>
              <a:rPr lang="es-ES_tradnl" sz="900" spc="20" noProof="0">
                <a:latin typeface="Bw Gradual" pitchFamily="2" charset="77"/>
                <a:ea typeface="Bw Gradual" pitchFamily="34" charset="-122"/>
                <a:cs typeface="Bw Gradual" pitchFamily="34" charset="-120"/>
              </a:rPr>
              <a:t>n el entorno de oficina.</a:t>
            </a:r>
          </a:p>
          <a:p>
            <a:pPr marL="0" indent="0" algn="l">
              <a:buNone/>
            </a:pPr>
            <a:endParaRPr lang="es-ES_tradnl" sz="900" spc="20" noProof="0">
              <a:latin typeface="Bw Gradual" pitchFamily="2" charset="77"/>
            </a:endParaRPr>
          </a:p>
          <a:p>
            <a:pPr marL="0" indent="0" algn="l">
              <a:buNone/>
            </a:pPr>
            <a:r>
              <a:rPr lang="es-ES_tradnl" sz="900" spc="20" noProof="0">
                <a:latin typeface="Bw Gradual" pitchFamily="2" charset="77"/>
                <a:ea typeface="Bw Gradual" pitchFamily="34" charset="-122"/>
                <a:cs typeface="Bw Gradual" pitchFamily="34" charset="-120"/>
              </a:rPr>
              <a:t>Esta decisión contribuye a disminuir el uso de plásticos de un </a:t>
            </a:r>
          </a:p>
          <a:p>
            <a:pPr marL="0" indent="0" algn="l">
              <a:buNone/>
            </a:pPr>
            <a:r>
              <a:rPr lang="es-ES_tradnl" sz="900" spc="20" noProof="0">
                <a:latin typeface="Bw Gradual" pitchFamily="2" charset="77"/>
                <a:ea typeface="Bw Gradual" pitchFamily="34" charset="-122"/>
                <a:cs typeface="Bw Gradual" pitchFamily="34" charset="-120"/>
              </a:rPr>
              <a:t>solo uso, favorece modelos logísticos más eficientes y se </a:t>
            </a:r>
          </a:p>
          <a:p>
            <a:pPr marL="0" indent="0" algn="l">
              <a:buNone/>
            </a:pPr>
            <a:r>
              <a:rPr lang="es-ES_tradnl" sz="900" spc="20" noProof="0">
                <a:latin typeface="Bw Gradual" pitchFamily="2" charset="77"/>
                <a:ea typeface="Bw Gradual" pitchFamily="34" charset="-122"/>
                <a:cs typeface="Bw Gradual" pitchFamily="34" charset="-120"/>
              </a:rPr>
              <a:t>alinea con una visión práctica de la sostenibilidad </a:t>
            </a:r>
            <a:r>
              <a:rPr lang="es-ES_tradnl" sz="900" spc="20">
                <a:latin typeface="Bw Gradual" pitchFamily="2" charset="77"/>
                <a:ea typeface="Bw Gradual" pitchFamily="34" charset="-122"/>
                <a:cs typeface="Bw Gradual" pitchFamily="34" charset="-120"/>
              </a:rPr>
              <a:t>a</a:t>
            </a:r>
            <a:r>
              <a:rPr lang="es-ES_tradnl" sz="900" spc="20" noProof="0" err="1">
                <a:latin typeface="Bw Gradual" pitchFamily="2" charset="77"/>
                <a:ea typeface="Bw Gradual" pitchFamily="34" charset="-122"/>
                <a:cs typeface="Bw Gradual" pitchFamily="34" charset="-120"/>
              </a:rPr>
              <a:t>mbiental</a:t>
            </a:r>
            <a:r>
              <a:rPr lang="es-ES_tradnl" sz="900" spc="20" noProof="0">
                <a:latin typeface="Bw Gradual" pitchFamily="2" charset="77"/>
                <a:ea typeface="Bw Gradual" pitchFamily="34" charset="-122"/>
                <a:cs typeface="Bw Gradual" pitchFamily="34" charset="-120"/>
              </a:rPr>
              <a:t> </a:t>
            </a:r>
          </a:p>
          <a:p>
            <a:pPr marL="0" indent="0" algn="l">
              <a:buNone/>
            </a:pPr>
            <a:r>
              <a:rPr lang="es-ES_tradnl" sz="900" spc="20" noProof="0">
                <a:latin typeface="Bw Gradual" pitchFamily="2" charset="77"/>
                <a:ea typeface="Bw Gradual" pitchFamily="34" charset="-122"/>
                <a:cs typeface="Bw Gradual" pitchFamily="34" charset="-120"/>
              </a:rPr>
              <a:t>de la firma: integrar medidas concretas en la operativa diaria </a:t>
            </a:r>
          </a:p>
          <a:p>
            <a:pPr marL="0" indent="0" algn="l">
              <a:buNone/>
            </a:pPr>
            <a:r>
              <a:rPr lang="es-ES_tradnl" sz="900" spc="20" noProof="0">
                <a:latin typeface="Bw Gradual" pitchFamily="2" charset="77"/>
                <a:ea typeface="Bw Gradual" pitchFamily="34" charset="-122"/>
                <a:cs typeface="Bw Gradual" pitchFamily="34" charset="-120"/>
              </a:rPr>
              <a:t>y fomentar una cultura interna más consciente del impacto asociado al consumo.</a:t>
            </a:r>
            <a:endParaRPr lang="es-ES_tradnl" sz="900" spc="20" noProof="0">
              <a:latin typeface="Bw Gradual" pitchFamily="2" charset="77"/>
            </a:endParaRPr>
          </a:p>
        </p:txBody>
      </p:sp>
      <p:sp>
        <p:nvSpPr>
          <p:cNvPr id="7" name="Text 5"/>
          <p:cNvSpPr/>
          <p:nvPr/>
        </p:nvSpPr>
        <p:spPr>
          <a:xfrm>
            <a:off x="1738313" y="142875"/>
            <a:ext cx="1366838"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3. COMPROMISO MEDIOAMBIENTAL</a:t>
            </a:r>
            <a:endParaRPr lang="es-ES_tradnl" sz="570" noProof="0"/>
          </a:p>
        </p:txBody>
      </p:sp>
      <p:sp>
        <p:nvSpPr>
          <p:cNvPr id="10" name="Text 2">
            <a:extLst>
              <a:ext uri="{FF2B5EF4-FFF2-40B4-BE49-F238E27FC236}">
                <a16:creationId xmlns:a16="http://schemas.microsoft.com/office/drawing/2014/main" id="{0FA19B22-4937-C934-050C-AF75A9BD4CDB}"/>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pic>
        <p:nvPicPr>
          <p:cNvPr id="8" name="Imagen 7">
            <a:extLst>
              <a:ext uri="{FF2B5EF4-FFF2-40B4-BE49-F238E27FC236}">
                <a16:creationId xmlns:a16="http://schemas.microsoft.com/office/drawing/2014/main" id="{21EB67FE-AEE9-DFBE-C14B-1C4F8F6C50C2}"/>
              </a:ext>
            </a:extLst>
          </p:cNvPr>
          <p:cNvPicPr>
            <a:picLocks noChangeAspect="1"/>
          </p:cNvPicPr>
          <p:nvPr/>
        </p:nvPicPr>
        <p:blipFill rotWithShape="1">
          <a:blip r:embed="rId3"/>
          <a:srcRect b="35978"/>
          <a:stretch/>
        </p:blipFill>
        <p:spPr>
          <a:xfrm>
            <a:off x="1002324" y="4915627"/>
            <a:ext cx="424228" cy="84998"/>
          </a:xfrm>
          <a:prstGeom prst="rect">
            <a:avLst/>
          </a:prstGeom>
        </p:spPr>
      </p:pic>
      <p:pic>
        <p:nvPicPr>
          <p:cNvPr id="11" name="Imagen 10">
            <a:extLst>
              <a:ext uri="{FF2B5EF4-FFF2-40B4-BE49-F238E27FC236}">
                <a16:creationId xmlns:a16="http://schemas.microsoft.com/office/drawing/2014/main" id="{5A1A38A9-64B5-CEC9-5D92-F81D168CE86F}"/>
              </a:ext>
            </a:extLst>
          </p:cNvPr>
          <p:cNvPicPr>
            <a:picLocks noChangeAspect="1"/>
          </p:cNvPicPr>
          <p:nvPr/>
        </p:nvPicPr>
        <p:blipFill>
          <a:blip r:embed="rId4"/>
          <a:srcRect l="-1107" t="43362" r="1107" b="8827"/>
          <a:stretch>
            <a:fillRect/>
          </a:stretch>
        </p:blipFill>
        <p:spPr>
          <a:xfrm>
            <a:off x="5129075" y="199367"/>
            <a:ext cx="3718802" cy="2370703"/>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E3E5E8"/>
        </a:solidFill>
        <a:effectLst/>
      </p:bgPr>
    </p:bg>
    <p:spTree>
      <p:nvGrpSpPr>
        <p:cNvPr id="1" name=""/>
        <p:cNvGrpSpPr/>
        <p:nvPr/>
      </p:nvGrpSpPr>
      <p:grpSpPr>
        <a:xfrm>
          <a:off x="0" y="0"/>
          <a:ext cx="0" cy="0"/>
          <a:chOff x="0" y="0"/>
          <a:chExt cx="0" cy="0"/>
        </a:xfrm>
      </p:grpSpPr>
      <p:sp>
        <p:nvSpPr>
          <p:cNvPr id="3" name="Text 1"/>
          <p:cNvSpPr/>
          <p:nvPr/>
        </p:nvSpPr>
        <p:spPr>
          <a:xfrm>
            <a:off x="285750" y="4943475"/>
            <a:ext cx="71438" cy="57150"/>
          </a:xfrm>
          <a:prstGeom prst="rect">
            <a:avLst/>
          </a:prstGeom>
          <a:noFill/>
          <a:ln/>
        </p:spPr>
        <p:txBody>
          <a:bodyPr wrap="square" lIns="0" tIns="0" rIns="0" bIns="0" rtlCol="0" anchor="ctr"/>
          <a:lstStyle/>
          <a:p>
            <a:pPr marL="0" indent="0" algn="ctr">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17</a:t>
            </a:r>
            <a:endParaRPr lang="es-ES_tradnl" sz="570" noProof="0"/>
          </a:p>
        </p:txBody>
      </p:sp>
      <p:sp>
        <p:nvSpPr>
          <p:cNvPr id="4" name="Text 2"/>
          <p:cNvSpPr/>
          <p:nvPr/>
        </p:nvSpPr>
        <p:spPr>
          <a:xfrm>
            <a:off x="290513" y="3224213"/>
            <a:ext cx="2381420" cy="57150"/>
          </a:xfrm>
          <a:prstGeom prst="rect">
            <a:avLst/>
          </a:prstGeom>
          <a:noFill/>
          <a:ln/>
        </p:spPr>
        <p:txBody>
          <a:bodyPr wrap="square" lIns="0" tIns="0" rIns="0" bIns="0" rtlCol="0" anchor="t"/>
          <a:lstStyle/>
          <a:p>
            <a:pPr marL="0" indent="0" algn="l">
              <a:lnSpc>
                <a:spcPts val="684"/>
              </a:lnSpc>
              <a:buNone/>
            </a:pPr>
            <a:r>
              <a:rPr lang="es-ES_tradnl" sz="600" kern="0" spc="6" noProof="0">
                <a:solidFill>
                  <a:srgbClr val="576A78">
                    <a:alpha val="99000"/>
                  </a:srgbClr>
                </a:solidFill>
                <a:latin typeface="Bw Gradual" pitchFamily="34" charset="0"/>
                <a:ea typeface="Bw Gradual" pitchFamily="34" charset="-122"/>
                <a:cs typeface="Bw Gradual" pitchFamily="34" charset="-120"/>
              </a:rPr>
              <a:t>RESIDUOS</a:t>
            </a:r>
            <a:endParaRPr lang="es-ES_tradnl" sz="600" noProof="0"/>
          </a:p>
        </p:txBody>
      </p:sp>
      <p:sp>
        <p:nvSpPr>
          <p:cNvPr id="5" name="Text 3"/>
          <p:cNvSpPr/>
          <p:nvPr/>
        </p:nvSpPr>
        <p:spPr>
          <a:xfrm>
            <a:off x="290513" y="2919413"/>
            <a:ext cx="2381420" cy="57150"/>
          </a:xfrm>
          <a:prstGeom prst="rect">
            <a:avLst/>
          </a:prstGeom>
          <a:noFill/>
          <a:ln/>
        </p:spPr>
        <p:txBody>
          <a:bodyPr wrap="square" lIns="0" tIns="0" rIns="0" bIns="0" rtlCol="0" anchor="t"/>
          <a:lstStyle/>
          <a:p>
            <a:pPr marL="0" indent="0" algn="l">
              <a:lnSpc>
                <a:spcPts val="684"/>
              </a:lnSpc>
              <a:buNone/>
            </a:pPr>
            <a:r>
              <a:rPr lang="es-ES_tradnl" sz="600" kern="0" spc="6" noProof="0">
                <a:solidFill>
                  <a:srgbClr val="132034">
                    <a:alpha val="99000"/>
                  </a:srgbClr>
                </a:solidFill>
                <a:latin typeface="Bw Gradual" pitchFamily="34" charset="0"/>
                <a:ea typeface="Bw Gradual" pitchFamily="34" charset="-122"/>
                <a:cs typeface="Bw Gradual" pitchFamily="34" charset="-120"/>
              </a:rPr>
              <a:t>ÁMBITO</a:t>
            </a:r>
            <a:endParaRPr lang="es-ES_tradnl" sz="600" noProof="0"/>
          </a:p>
        </p:txBody>
      </p:sp>
      <p:sp>
        <p:nvSpPr>
          <p:cNvPr id="6" name="Text 4"/>
          <p:cNvSpPr/>
          <p:nvPr/>
        </p:nvSpPr>
        <p:spPr>
          <a:xfrm>
            <a:off x="1743075" y="2919413"/>
            <a:ext cx="2381420" cy="57150"/>
          </a:xfrm>
          <a:prstGeom prst="rect">
            <a:avLst/>
          </a:prstGeom>
          <a:noFill/>
          <a:ln/>
        </p:spPr>
        <p:txBody>
          <a:bodyPr wrap="square" lIns="0" tIns="0" rIns="0" bIns="0" rtlCol="0" anchor="t"/>
          <a:lstStyle/>
          <a:p>
            <a:pPr marL="0" indent="0" algn="l">
              <a:lnSpc>
                <a:spcPts val="684"/>
              </a:lnSpc>
              <a:buNone/>
            </a:pPr>
            <a:r>
              <a:rPr lang="es-ES_tradnl" sz="600" kern="0" spc="6" noProof="0">
                <a:solidFill>
                  <a:srgbClr val="132034">
                    <a:alpha val="99000"/>
                  </a:srgbClr>
                </a:solidFill>
                <a:latin typeface="Bw Gradual" pitchFamily="34" charset="0"/>
                <a:ea typeface="Bw Gradual" pitchFamily="34" charset="-122"/>
                <a:cs typeface="Bw Gradual" pitchFamily="34" charset="-120"/>
              </a:rPr>
              <a:t>CONTRIBUCIÓN</a:t>
            </a:r>
            <a:endParaRPr lang="es-ES_tradnl" sz="600" noProof="0"/>
          </a:p>
        </p:txBody>
      </p:sp>
      <p:sp>
        <p:nvSpPr>
          <p:cNvPr id="7" name="Text 5"/>
          <p:cNvSpPr/>
          <p:nvPr/>
        </p:nvSpPr>
        <p:spPr>
          <a:xfrm>
            <a:off x="290513" y="3542801"/>
            <a:ext cx="2381420" cy="57150"/>
          </a:xfrm>
          <a:prstGeom prst="rect">
            <a:avLst/>
          </a:prstGeom>
          <a:noFill/>
          <a:ln/>
        </p:spPr>
        <p:txBody>
          <a:bodyPr wrap="square" lIns="0" tIns="0" rIns="0" bIns="0" rtlCol="0" anchor="t"/>
          <a:lstStyle/>
          <a:p>
            <a:pPr marL="0" indent="0" algn="l">
              <a:lnSpc>
                <a:spcPts val="684"/>
              </a:lnSpc>
              <a:buNone/>
            </a:pPr>
            <a:r>
              <a:rPr lang="es-ES_tradnl" sz="600" kern="0" spc="6" noProof="0">
                <a:solidFill>
                  <a:srgbClr val="576A78">
                    <a:alpha val="99000"/>
                  </a:srgbClr>
                </a:solidFill>
                <a:latin typeface="Bw Gradual" pitchFamily="34" charset="0"/>
                <a:ea typeface="Bw Gradual" pitchFamily="34" charset="-122"/>
                <a:cs typeface="Bw Gradual" pitchFamily="34" charset="-120"/>
              </a:rPr>
              <a:t>EMISIONES</a:t>
            </a:r>
            <a:endParaRPr lang="es-ES_tradnl" sz="600" noProof="0"/>
          </a:p>
        </p:txBody>
      </p:sp>
      <p:sp>
        <p:nvSpPr>
          <p:cNvPr id="8" name="Text 6"/>
          <p:cNvSpPr/>
          <p:nvPr/>
        </p:nvSpPr>
        <p:spPr>
          <a:xfrm>
            <a:off x="290513" y="3857626"/>
            <a:ext cx="2381420" cy="57150"/>
          </a:xfrm>
          <a:prstGeom prst="rect">
            <a:avLst/>
          </a:prstGeom>
          <a:noFill/>
          <a:ln/>
        </p:spPr>
        <p:txBody>
          <a:bodyPr wrap="square" lIns="0" tIns="0" rIns="0" bIns="0" rtlCol="0" anchor="t"/>
          <a:lstStyle/>
          <a:p>
            <a:pPr marL="0" indent="0" algn="l">
              <a:lnSpc>
                <a:spcPts val="684"/>
              </a:lnSpc>
              <a:buNone/>
            </a:pPr>
            <a:r>
              <a:rPr lang="es-ES_tradnl" sz="600" kern="0" spc="6" noProof="0">
                <a:solidFill>
                  <a:srgbClr val="576A78">
                    <a:alpha val="99000"/>
                  </a:srgbClr>
                </a:solidFill>
                <a:latin typeface="Bw Gradual" pitchFamily="34" charset="0"/>
                <a:ea typeface="Bw Gradual" pitchFamily="34" charset="-122"/>
                <a:cs typeface="Bw Gradual" pitchFamily="34" charset="-120"/>
              </a:rPr>
              <a:t>ECONOMÍA</a:t>
            </a:r>
            <a:r>
              <a:rPr lang="es-ES_tradnl" sz="570" kern="0" spc="6" noProof="0">
                <a:solidFill>
                  <a:srgbClr val="576A78">
                    <a:alpha val="99000"/>
                  </a:srgbClr>
                </a:solidFill>
                <a:latin typeface="Bw Gradual" pitchFamily="34" charset="0"/>
                <a:ea typeface="Bw Gradual" pitchFamily="34" charset="-122"/>
                <a:cs typeface="Bw Gradual" pitchFamily="34" charset="-120"/>
              </a:rPr>
              <a:t> CIRCULAR</a:t>
            </a:r>
            <a:endParaRPr lang="es-ES_tradnl" sz="570" noProof="0"/>
          </a:p>
        </p:txBody>
      </p:sp>
      <p:sp>
        <p:nvSpPr>
          <p:cNvPr id="10" name="Text 7"/>
          <p:cNvSpPr/>
          <p:nvPr/>
        </p:nvSpPr>
        <p:spPr>
          <a:xfrm>
            <a:off x="1738313" y="3219451"/>
            <a:ext cx="3019425" cy="123826"/>
          </a:xfrm>
          <a:prstGeom prst="rect">
            <a:avLst/>
          </a:prstGeom>
          <a:noFill/>
          <a:ln/>
        </p:spPr>
        <p:txBody>
          <a:bodyPr wrap="square" lIns="0" tIns="0" rIns="0" bIns="0" rtlCol="0" anchor="t"/>
          <a:lstStyle/>
          <a:p>
            <a:pPr marL="0" indent="0" algn="l">
              <a:lnSpc>
                <a:spcPts val="941"/>
              </a:lnSpc>
              <a:buNone/>
            </a:pPr>
            <a:r>
              <a:rPr lang="es-ES_tradnl" sz="800" kern="0" spc="8" noProof="0">
                <a:solidFill>
                  <a:srgbClr val="132034">
                    <a:alpha val="99000"/>
                  </a:srgbClr>
                </a:solidFill>
                <a:latin typeface="Bw Gradual" pitchFamily="34" charset="0"/>
                <a:ea typeface="Bw Gradual" pitchFamily="34" charset="-122"/>
                <a:cs typeface="Bw Gradual" pitchFamily="34" charset="-120"/>
              </a:rPr>
              <a:t>Reducción del uso de envases de un solo uso</a:t>
            </a:r>
            <a:endParaRPr lang="es-ES_tradnl" sz="800" noProof="0"/>
          </a:p>
        </p:txBody>
      </p:sp>
      <p:sp>
        <p:nvSpPr>
          <p:cNvPr id="11" name="Shape 8"/>
          <p:cNvSpPr/>
          <p:nvPr/>
        </p:nvSpPr>
        <p:spPr>
          <a:xfrm>
            <a:off x="290513" y="3438525"/>
            <a:ext cx="4214813" cy="0"/>
          </a:xfrm>
          <a:prstGeom prst="line">
            <a:avLst/>
          </a:prstGeom>
          <a:noFill/>
          <a:ln w="6350">
            <a:solidFill>
              <a:srgbClr val="576A78"/>
            </a:solidFill>
            <a:prstDash val="solid"/>
          </a:ln>
        </p:spPr>
        <p:txBody>
          <a:bodyPr/>
          <a:lstStyle/>
          <a:p>
            <a:endParaRPr lang="es-ES_tradnl" noProof="0"/>
          </a:p>
        </p:txBody>
      </p:sp>
      <p:sp>
        <p:nvSpPr>
          <p:cNvPr id="12" name="Text 9"/>
          <p:cNvSpPr/>
          <p:nvPr/>
        </p:nvSpPr>
        <p:spPr>
          <a:xfrm>
            <a:off x="1738313" y="3538545"/>
            <a:ext cx="3176588" cy="123817"/>
          </a:xfrm>
          <a:prstGeom prst="rect">
            <a:avLst/>
          </a:prstGeom>
          <a:noFill/>
          <a:ln/>
        </p:spPr>
        <p:txBody>
          <a:bodyPr wrap="square" lIns="0" tIns="0" rIns="0" bIns="0" rtlCol="0" anchor="t"/>
          <a:lstStyle/>
          <a:p>
            <a:pPr marL="0" indent="0" algn="l">
              <a:lnSpc>
                <a:spcPts val="941"/>
              </a:lnSpc>
              <a:buNone/>
            </a:pPr>
            <a:r>
              <a:rPr lang="es-ES_tradnl" sz="784" kern="0" spc="8" noProof="0">
                <a:solidFill>
                  <a:srgbClr val="132034">
                    <a:alpha val="99000"/>
                  </a:srgbClr>
                </a:solidFill>
                <a:latin typeface="Bw Gradual" pitchFamily="34" charset="0"/>
                <a:ea typeface="Bw Gradual" pitchFamily="34" charset="-122"/>
                <a:cs typeface="Bw Gradual" pitchFamily="34" charset="-120"/>
              </a:rPr>
              <a:t>Optimización </a:t>
            </a:r>
            <a:r>
              <a:rPr lang="es-ES_tradnl" sz="800" kern="0" spc="8" noProof="0">
                <a:solidFill>
                  <a:srgbClr val="132034">
                    <a:alpha val="99000"/>
                  </a:srgbClr>
                </a:solidFill>
                <a:latin typeface="Bw Gradual" pitchFamily="34" charset="0"/>
                <a:ea typeface="Bw Gradual" pitchFamily="34" charset="-122"/>
                <a:cs typeface="Bw Gradual" pitchFamily="34" charset="-120"/>
              </a:rPr>
              <a:t>logística</a:t>
            </a:r>
            <a:r>
              <a:rPr lang="es-ES_tradnl" sz="784" kern="0" spc="8" noProof="0">
                <a:solidFill>
                  <a:srgbClr val="132034">
                    <a:alpha val="99000"/>
                  </a:srgbClr>
                </a:solidFill>
                <a:latin typeface="Bw Gradual" pitchFamily="34" charset="0"/>
                <a:ea typeface="Bw Gradual" pitchFamily="34" charset="-122"/>
                <a:cs typeface="Bw Gradual" pitchFamily="34" charset="-120"/>
              </a:rPr>
              <a:t> y reutilización de materiales</a:t>
            </a:r>
            <a:endParaRPr lang="es-ES_tradnl" sz="784" noProof="0"/>
          </a:p>
        </p:txBody>
      </p:sp>
      <p:sp>
        <p:nvSpPr>
          <p:cNvPr id="13" name="Shape 10"/>
          <p:cNvSpPr/>
          <p:nvPr/>
        </p:nvSpPr>
        <p:spPr>
          <a:xfrm>
            <a:off x="290513" y="3757613"/>
            <a:ext cx="4214813" cy="0"/>
          </a:xfrm>
          <a:prstGeom prst="line">
            <a:avLst/>
          </a:prstGeom>
          <a:noFill/>
          <a:ln w="6350">
            <a:solidFill>
              <a:srgbClr val="576A78"/>
            </a:solidFill>
            <a:prstDash val="solid"/>
          </a:ln>
        </p:spPr>
        <p:txBody>
          <a:bodyPr/>
          <a:lstStyle/>
          <a:p>
            <a:endParaRPr lang="es-ES_tradnl" noProof="0"/>
          </a:p>
        </p:txBody>
      </p:sp>
      <p:sp>
        <p:nvSpPr>
          <p:cNvPr id="14" name="Text 11"/>
          <p:cNvSpPr/>
          <p:nvPr/>
        </p:nvSpPr>
        <p:spPr>
          <a:xfrm>
            <a:off x="1738313" y="3852865"/>
            <a:ext cx="3486150" cy="100009"/>
          </a:xfrm>
          <a:prstGeom prst="rect">
            <a:avLst/>
          </a:prstGeom>
          <a:noFill/>
          <a:ln/>
        </p:spPr>
        <p:txBody>
          <a:bodyPr wrap="square" lIns="0" tIns="0" rIns="0" bIns="0" rtlCol="0" anchor="t"/>
          <a:lstStyle/>
          <a:p>
            <a:pPr marL="0" indent="0" algn="l">
              <a:lnSpc>
                <a:spcPts val="941"/>
              </a:lnSpc>
              <a:buNone/>
            </a:pPr>
            <a:r>
              <a:rPr lang="es-ES_tradnl" sz="784" kern="0" spc="8" noProof="0">
                <a:solidFill>
                  <a:srgbClr val="132034">
                    <a:alpha val="99000"/>
                  </a:srgbClr>
                </a:solidFill>
                <a:latin typeface="Bw Gradual" pitchFamily="34" charset="0"/>
                <a:ea typeface="Bw Gradual" pitchFamily="34" charset="-122"/>
                <a:cs typeface="Bw Gradual" pitchFamily="34" charset="-120"/>
              </a:rPr>
              <a:t>Extensión del ciclo de vida de los envases</a:t>
            </a:r>
            <a:endParaRPr lang="es-ES_tradnl" sz="784" noProof="0"/>
          </a:p>
        </p:txBody>
      </p:sp>
      <p:sp>
        <p:nvSpPr>
          <p:cNvPr id="15" name="Text 12"/>
          <p:cNvSpPr/>
          <p:nvPr/>
        </p:nvSpPr>
        <p:spPr>
          <a:xfrm>
            <a:off x="290513" y="4200525"/>
            <a:ext cx="2386173"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576A78">
                    <a:alpha val="99000"/>
                  </a:srgbClr>
                </a:solidFill>
                <a:latin typeface="Bw Gradual" pitchFamily="34" charset="0"/>
                <a:ea typeface="Bw Gradual" pitchFamily="34" charset="-122"/>
                <a:cs typeface="Bw Gradual" pitchFamily="34" charset="-120"/>
              </a:rPr>
              <a:t>CONSUMO RESPONSABLE</a:t>
            </a:r>
            <a:endParaRPr lang="es-ES_tradnl" sz="570" noProof="0"/>
          </a:p>
        </p:txBody>
      </p:sp>
      <p:sp>
        <p:nvSpPr>
          <p:cNvPr id="16" name="Shape 13"/>
          <p:cNvSpPr/>
          <p:nvPr/>
        </p:nvSpPr>
        <p:spPr>
          <a:xfrm>
            <a:off x="290513" y="4076700"/>
            <a:ext cx="4214813" cy="0"/>
          </a:xfrm>
          <a:prstGeom prst="line">
            <a:avLst/>
          </a:prstGeom>
          <a:noFill/>
          <a:ln w="6350">
            <a:solidFill>
              <a:srgbClr val="576A78"/>
            </a:solidFill>
            <a:prstDash val="solid"/>
          </a:ln>
        </p:spPr>
        <p:txBody>
          <a:bodyPr/>
          <a:lstStyle/>
          <a:p>
            <a:endParaRPr lang="es-ES_tradnl" noProof="0"/>
          </a:p>
        </p:txBody>
      </p:sp>
      <p:sp>
        <p:nvSpPr>
          <p:cNvPr id="17" name="Text 14"/>
          <p:cNvSpPr/>
          <p:nvPr/>
        </p:nvSpPr>
        <p:spPr>
          <a:xfrm>
            <a:off x="1738313" y="4180976"/>
            <a:ext cx="2762250" cy="200025"/>
          </a:xfrm>
          <a:prstGeom prst="rect">
            <a:avLst/>
          </a:prstGeom>
          <a:noFill/>
          <a:ln/>
        </p:spPr>
        <p:txBody>
          <a:bodyPr wrap="square" lIns="0" tIns="0" rIns="0" bIns="0" rtlCol="0" anchor="t"/>
          <a:lstStyle/>
          <a:p>
            <a:pPr marL="0" indent="0" algn="l">
              <a:lnSpc>
                <a:spcPts val="941"/>
              </a:lnSpc>
              <a:buNone/>
            </a:pPr>
            <a:r>
              <a:rPr lang="es-ES_tradnl" sz="784" kern="0" spc="8" noProof="0">
                <a:solidFill>
                  <a:srgbClr val="132034">
                    <a:alpha val="99000"/>
                  </a:srgbClr>
                </a:solidFill>
                <a:latin typeface="Bw Gradual" pitchFamily="34" charset="0"/>
                <a:ea typeface="Bw Gradual" pitchFamily="34" charset="-122"/>
                <a:cs typeface="Bw Gradual" pitchFamily="34" charset="-120"/>
              </a:rPr>
              <a:t>Priorización de soluciones de proximidad </a:t>
            </a:r>
          </a:p>
          <a:p>
            <a:pPr marL="0" indent="0" algn="l">
              <a:lnSpc>
                <a:spcPts val="941"/>
              </a:lnSpc>
              <a:buNone/>
            </a:pPr>
            <a:r>
              <a:rPr lang="es-ES_tradnl" sz="784" kern="0" spc="8" noProof="0">
                <a:solidFill>
                  <a:srgbClr val="132034">
                    <a:alpha val="99000"/>
                  </a:srgbClr>
                </a:solidFill>
                <a:latin typeface="Bw Gradual" pitchFamily="34" charset="0"/>
                <a:ea typeface="Bw Gradual" pitchFamily="34" charset="-122"/>
                <a:cs typeface="Bw Gradual" pitchFamily="34" charset="-120"/>
              </a:rPr>
              <a:t>y menor </a:t>
            </a:r>
            <a:r>
              <a:rPr lang="es-ES_tradnl" sz="800" kern="0" spc="8" noProof="0">
                <a:solidFill>
                  <a:srgbClr val="132034">
                    <a:alpha val="99000"/>
                  </a:srgbClr>
                </a:solidFill>
                <a:latin typeface="Bw Gradual" pitchFamily="34" charset="0"/>
                <a:ea typeface="Bw Gradual" pitchFamily="34" charset="-122"/>
                <a:cs typeface="Bw Gradual" pitchFamily="34" charset="-120"/>
              </a:rPr>
              <a:t>impacto</a:t>
            </a:r>
            <a:endParaRPr lang="es-ES_tradnl" sz="784" noProof="0"/>
          </a:p>
        </p:txBody>
      </p:sp>
      <p:sp>
        <p:nvSpPr>
          <p:cNvPr id="18" name="Text 15"/>
          <p:cNvSpPr/>
          <p:nvPr/>
        </p:nvSpPr>
        <p:spPr>
          <a:xfrm>
            <a:off x="285751" y="1690688"/>
            <a:ext cx="2819400" cy="681038"/>
          </a:xfrm>
          <a:prstGeom prst="rect">
            <a:avLst/>
          </a:prstGeom>
          <a:noFill/>
          <a:ln/>
        </p:spPr>
        <p:txBody>
          <a:bodyPr wrap="square" lIns="0" tIns="0" rIns="0" bIns="0" rtlCol="0" anchor="t"/>
          <a:lstStyle/>
          <a:p>
            <a:pPr marL="0" indent="0" algn="l">
              <a:buNone/>
            </a:pPr>
            <a:r>
              <a:rPr lang="es-ES_tradnl" sz="900" kern="0" spc="9" noProof="0">
                <a:solidFill>
                  <a:srgbClr val="132034">
                    <a:alpha val="99000"/>
                  </a:srgbClr>
                </a:solidFill>
                <a:latin typeface="Bw Gradual" pitchFamily="34" charset="0"/>
                <a:ea typeface="Bw Gradual" pitchFamily="34" charset="-122"/>
                <a:cs typeface="Bw Gradual" pitchFamily="34" charset="-120"/>
              </a:rPr>
              <a:t>Nuestro objetivo es seguir incorporando medidas operativas coherentes con la realidad de la firma, reforzando un compromiso ambiental creíble, proporcionado y alineado con la naturaleza de nuestra actividad.</a:t>
            </a:r>
            <a:endParaRPr lang="es-ES_tradnl" sz="900" noProof="0"/>
          </a:p>
        </p:txBody>
      </p:sp>
      <p:sp>
        <p:nvSpPr>
          <p:cNvPr id="19" name="Text 16"/>
          <p:cNvSpPr/>
          <p:nvPr/>
        </p:nvSpPr>
        <p:spPr>
          <a:xfrm>
            <a:off x="1738313" y="142875"/>
            <a:ext cx="1366838"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3. COMPROMISO MEDIOAMBIENTAL</a:t>
            </a:r>
            <a:endParaRPr lang="es-ES_tradnl" sz="570" noProof="0"/>
          </a:p>
        </p:txBody>
      </p:sp>
      <p:sp>
        <p:nvSpPr>
          <p:cNvPr id="21" name="Text 18"/>
          <p:cNvSpPr/>
          <p:nvPr/>
        </p:nvSpPr>
        <p:spPr>
          <a:xfrm>
            <a:off x="285750" y="485775"/>
            <a:ext cx="4214813" cy="595313"/>
          </a:xfrm>
          <a:prstGeom prst="rect">
            <a:avLst/>
          </a:prstGeom>
          <a:noFill/>
          <a:ln/>
        </p:spPr>
        <p:txBody>
          <a:bodyPr wrap="square" lIns="0" tIns="0" rIns="0" bIns="0" rtlCol="0" anchor="t"/>
          <a:lstStyle/>
          <a:p>
            <a:pPr marL="0" indent="0" algn="l">
              <a:lnSpc>
                <a:spcPts val="2565"/>
              </a:lnSpc>
              <a:buNone/>
            </a:pPr>
            <a:r>
              <a:rPr lang="es-ES_tradnl" sz="2800" kern="0" spc="51" noProof="0">
                <a:solidFill>
                  <a:srgbClr val="132034">
                    <a:alpha val="99000"/>
                  </a:srgbClr>
                </a:solidFill>
                <a:latin typeface="Canela Light" pitchFamily="2" charset="77"/>
                <a:ea typeface="Canela" pitchFamily="34" charset="-122"/>
                <a:cs typeface="Canela" pitchFamily="34" charset="-120"/>
              </a:rPr>
              <a:t>Principales contribuciones del modelo implantado</a:t>
            </a:r>
            <a:endParaRPr lang="es-ES_tradnl" sz="2800" noProof="0"/>
          </a:p>
        </p:txBody>
      </p:sp>
      <p:sp>
        <p:nvSpPr>
          <p:cNvPr id="23" name="Shape 8">
            <a:extLst>
              <a:ext uri="{FF2B5EF4-FFF2-40B4-BE49-F238E27FC236}">
                <a16:creationId xmlns:a16="http://schemas.microsoft.com/office/drawing/2014/main" id="{DF7D3D88-26F3-06C2-9139-9BE0589232C7}"/>
              </a:ext>
            </a:extLst>
          </p:cNvPr>
          <p:cNvSpPr/>
          <p:nvPr/>
        </p:nvSpPr>
        <p:spPr>
          <a:xfrm>
            <a:off x="283256" y="3104696"/>
            <a:ext cx="4214813" cy="0"/>
          </a:xfrm>
          <a:prstGeom prst="line">
            <a:avLst/>
          </a:prstGeom>
          <a:noFill/>
          <a:ln w="6350">
            <a:solidFill>
              <a:srgbClr val="576A78"/>
            </a:solidFill>
            <a:prstDash val="solid"/>
          </a:ln>
        </p:spPr>
        <p:txBody>
          <a:bodyPr/>
          <a:lstStyle/>
          <a:p>
            <a:endParaRPr lang="es-ES_tradnl" noProof="0"/>
          </a:p>
        </p:txBody>
      </p:sp>
      <p:sp>
        <p:nvSpPr>
          <p:cNvPr id="22" name="Text 2">
            <a:extLst>
              <a:ext uri="{FF2B5EF4-FFF2-40B4-BE49-F238E27FC236}">
                <a16:creationId xmlns:a16="http://schemas.microsoft.com/office/drawing/2014/main" id="{27296E6F-FAF9-7714-060A-8613C8A1D0F2}"/>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pic>
        <p:nvPicPr>
          <p:cNvPr id="9" name="Imagen 8">
            <a:extLst>
              <a:ext uri="{FF2B5EF4-FFF2-40B4-BE49-F238E27FC236}">
                <a16:creationId xmlns:a16="http://schemas.microsoft.com/office/drawing/2014/main" id="{E030D353-724D-8875-2BF1-1C0399839B69}"/>
              </a:ext>
            </a:extLst>
          </p:cNvPr>
          <p:cNvPicPr>
            <a:picLocks noChangeAspect="1"/>
          </p:cNvPicPr>
          <p:nvPr/>
        </p:nvPicPr>
        <p:blipFill rotWithShape="1">
          <a:blip r:embed="rId3"/>
          <a:srcRect b="35978"/>
          <a:stretch/>
        </p:blipFill>
        <p:spPr>
          <a:xfrm>
            <a:off x="1002324" y="4915627"/>
            <a:ext cx="424228" cy="84998"/>
          </a:xfrm>
          <a:prstGeom prst="rect">
            <a:avLst/>
          </a:prstGeom>
        </p:spPr>
      </p:pic>
      <p:pic>
        <p:nvPicPr>
          <p:cNvPr id="26" name="Imagen 25">
            <a:extLst>
              <a:ext uri="{FF2B5EF4-FFF2-40B4-BE49-F238E27FC236}">
                <a16:creationId xmlns:a16="http://schemas.microsoft.com/office/drawing/2014/main" id="{BC296811-C8AD-A6EB-390B-45FD68CDA66F}"/>
              </a:ext>
            </a:extLst>
          </p:cNvPr>
          <p:cNvPicPr>
            <a:picLocks noChangeAspect="1"/>
          </p:cNvPicPr>
          <p:nvPr/>
        </p:nvPicPr>
        <p:blipFill>
          <a:blip r:embed="rId4"/>
          <a:srcRect l="24449" r="19675"/>
          <a:stretch>
            <a:fillRect/>
          </a:stretch>
        </p:blipFill>
        <p:spPr>
          <a:xfrm>
            <a:off x="4764995" y="128478"/>
            <a:ext cx="4071712" cy="4857967"/>
          </a:xfrm>
          <a:prstGeom prst="roundRect">
            <a:avLst>
              <a:gd name="adj" fmla="val 1052"/>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132034"/>
        </a:solidFill>
        <a:effectLst/>
      </p:bgPr>
    </p:bg>
    <p:spTree>
      <p:nvGrpSpPr>
        <p:cNvPr id="1" name=""/>
        <p:cNvGrpSpPr/>
        <p:nvPr/>
      </p:nvGrpSpPr>
      <p:grpSpPr>
        <a:xfrm>
          <a:off x="0" y="0"/>
          <a:ext cx="0" cy="0"/>
          <a:chOff x="0" y="0"/>
          <a:chExt cx="0" cy="0"/>
        </a:xfrm>
      </p:grpSpPr>
      <p:sp>
        <p:nvSpPr>
          <p:cNvPr id="3" name="Text 1"/>
          <p:cNvSpPr/>
          <p:nvPr/>
        </p:nvSpPr>
        <p:spPr>
          <a:xfrm>
            <a:off x="4643438" y="2571750"/>
            <a:ext cx="4214813" cy="333375"/>
          </a:xfrm>
          <a:prstGeom prst="rect">
            <a:avLst/>
          </a:prstGeom>
          <a:noFill/>
          <a:ln/>
        </p:spPr>
        <p:txBody>
          <a:bodyPr wrap="square" lIns="0" tIns="0" rIns="0" bIns="0" rtlCol="0" anchor="t"/>
          <a:lstStyle/>
          <a:p>
            <a:pPr marL="0" indent="0" algn="l">
              <a:lnSpc>
                <a:spcPts val="3533"/>
              </a:lnSpc>
              <a:buNone/>
            </a:pPr>
            <a:r>
              <a:rPr lang="es-ES_tradnl" sz="3420" kern="0" spc="68" noProof="0">
                <a:solidFill>
                  <a:srgbClr val="BCC7CE">
                    <a:alpha val="99000"/>
                  </a:srgbClr>
                </a:solidFill>
                <a:latin typeface="Canela Light" pitchFamily="2" charset="77"/>
                <a:ea typeface="Canela" pitchFamily="34" charset="-122"/>
                <a:cs typeface="Canela" pitchFamily="34" charset="-120"/>
              </a:rPr>
              <a:t>Ámbito social</a:t>
            </a:r>
            <a:endParaRPr lang="es-ES_tradnl" sz="3420" noProof="0"/>
          </a:p>
        </p:txBody>
      </p:sp>
      <p:sp>
        <p:nvSpPr>
          <p:cNvPr id="4" name="Text 2"/>
          <p:cNvSpPr/>
          <p:nvPr/>
        </p:nvSpPr>
        <p:spPr>
          <a:xfrm>
            <a:off x="290513" y="2571750"/>
            <a:ext cx="4357688" cy="333375"/>
          </a:xfrm>
          <a:prstGeom prst="rect">
            <a:avLst/>
          </a:prstGeom>
          <a:noFill/>
          <a:ln/>
        </p:spPr>
        <p:txBody>
          <a:bodyPr wrap="square" lIns="0" tIns="0" rIns="0" bIns="0" rtlCol="0" anchor="t"/>
          <a:lstStyle/>
          <a:p>
            <a:pPr marL="0" indent="0" algn="l">
              <a:lnSpc>
                <a:spcPts val="3533"/>
              </a:lnSpc>
              <a:buNone/>
            </a:pPr>
            <a:r>
              <a:rPr lang="es-ES_tradnl" sz="3420" kern="0" spc="68" noProof="0">
                <a:solidFill>
                  <a:srgbClr val="BCC7CE">
                    <a:alpha val="99000"/>
                  </a:srgbClr>
                </a:solidFill>
                <a:latin typeface="Canela Light" pitchFamily="2" charset="77"/>
                <a:ea typeface="Canela" pitchFamily="34" charset="-122"/>
                <a:cs typeface="Canela" pitchFamily="34" charset="-120"/>
              </a:rPr>
              <a:t>04</a:t>
            </a:r>
            <a:endParaRPr lang="es-ES_tradnl" sz="3420" noProof="0"/>
          </a:p>
        </p:txBody>
      </p:sp>
      <p:sp>
        <p:nvSpPr>
          <p:cNvPr id="6" name="Text 4"/>
          <p:cNvSpPr/>
          <p:nvPr/>
        </p:nvSpPr>
        <p:spPr>
          <a:xfrm>
            <a:off x="285750" y="4943475"/>
            <a:ext cx="76200" cy="57150"/>
          </a:xfrm>
          <a:prstGeom prst="rect">
            <a:avLst/>
          </a:prstGeom>
          <a:noFill/>
          <a:ln/>
        </p:spPr>
        <p:txBody>
          <a:bodyPr wrap="square" lIns="0" tIns="0" rIns="0" bIns="0" rtlCol="0" anchor="ctr"/>
          <a:lstStyle/>
          <a:p>
            <a:pPr marL="0" indent="0" algn="ctr">
              <a:lnSpc>
                <a:spcPts val="684"/>
              </a:lnSpc>
              <a:buNone/>
            </a:pPr>
            <a:r>
              <a:rPr lang="es-ES_tradnl" sz="570" kern="0" spc="11" noProof="0">
                <a:solidFill>
                  <a:srgbClr val="BCC7CE">
                    <a:alpha val="99000"/>
                  </a:srgbClr>
                </a:solidFill>
                <a:latin typeface="Bw Gradual" pitchFamily="34" charset="0"/>
                <a:ea typeface="Bw Gradual" pitchFamily="34" charset="-122"/>
                <a:cs typeface="Bw Gradual" pitchFamily="34" charset="-120"/>
              </a:rPr>
              <a:t>18</a:t>
            </a:r>
            <a:endParaRPr lang="es-ES_tradnl" sz="570" noProof="0"/>
          </a:p>
        </p:txBody>
      </p:sp>
      <p:sp>
        <p:nvSpPr>
          <p:cNvPr id="7" name="Text 2">
            <a:extLst>
              <a:ext uri="{FF2B5EF4-FFF2-40B4-BE49-F238E27FC236}">
                <a16:creationId xmlns:a16="http://schemas.microsoft.com/office/drawing/2014/main" id="{4ACCA8FF-DD82-54F9-384D-B3F197361491}"/>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BCC7CE">
                    <a:alpha val="99000"/>
                  </a:srgbClr>
                </a:solidFill>
                <a:latin typeface="Bw Gradual" pitchFamily="34" charset="0"/>
                <a:ea typeface="Bw Gradual" pitchFamily="34" charset="-122"/>
                <a:cs typeface="Bw Gradual" pitchFamily="34" charset="-120"/>
              </a:rPr>
              <a:t>INFORME SOSTENIBILIDAD 2025</a:t>
            </a:r>
            <a:endParaRPr lang="es-ES_tradnl" sz="570" noProof="0"/>
          </a:p>
        </p:txBody>
      </p:sp>
      <p:pic>
        <p:nvPicPr>
          <p:cNvPr id="2" name="Imagen 1">
            <a:extLst>
              <a:ext uri="{FF2B5EF4-FFF2-40B4-BE49-F238E27FC236}">
                <a16:creationId xmlns:a16="http://schemas.microsoft.com/office/drawing/2014/main" id="{FBE34475-7132-31B4-BB65-146CA8D8808F}"/>
              </a:ext>
            </a:extLst>
          </p:cNvPr>
          <p:cNvPicPr>
            <a:picLocks noChangeAspect="1"/>
          </p:cNvPicPr>
          <p:nvPr/>
        </p:nvPicPr>
        <p:blipFill rotWithShape="1">
          <a:blip r:embed="rId3"/>
          <a:srcRect b="32426"/>
          <a:stretch/>
        </p:blipFill>
        <p:spPr>
          <a:xfrm>
            <a:off x="999760" y="4915941"/>
            <a:ext cx="424228" cy="89713"/>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E3E5E8"/>
        </a:solidFill>
        <a:effectLst/>
      </p:bgPr>
    </p:bg>
    <p:spTree>
      <p:nvGrpSpPr>
        <p:cNvPr id="1" name=""/>
        <p:cNvGrpSpPr/>
        <p:nvPr/>
      </p:nvGrpSpPr>
      <p:grpSpPr>
        <a:xfrm>
          <a:off x="0" y="0"/>
          <a:ext cx="0" cy="0"/>
          <a:chOff x="0" y="0"/>
          <a:chExt cx="0" cy="0"/>
        </a:xfrm>
      </p:grpSpPr>
      <p:sp>
        <p:nvSpPr>
          <p:cNvPr id="3" name="Text 1"/>
          <p:cNvSpPr/>
          <p:nvPr/>
        </p:nvSpPr>
        <p:spPr>
          <a:xfrm>
            <a:off x="285750" y="4943475"/>
            <a:ext cx="76200" cy="57150"/>
          </a:xfrm>
          <a:prstGeom prst="rect">
            <a:avLst/>
          </a:prstGeom>
          <a:noFill/>
          <a:ln/>
        </p:spPr>
        <p:txBody>
          <a:bodyPr wrap="square" lIns="0" tIns="0" rIns="0" bIns="0" rtlCol="0" anchor="ctr"/>
          <a:lstStyle/>
          <a:p>
            <a:pPr marL="0" indent="0" algn="ctr">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19</a:t>
            </a:r>
            <a:endParaRPr lang="es-ES_tradnl" sz="570" noProof="0"/>
          </a:p>
        </p:txBody>
      </p:sp>
      <p:sp>
        <p:nvSpPr>
          <p:cNvPr id="4" name="Text 2"/>
          <p:cNvSpPr/>
          <p:nvPr/>
        </p:nvSpPr>
        <p:spPr>
          <a:xfrm>
            <a:off x="285750" y="481012"/>
            <a:ext cx="4214813" cy="819150"/>
          </a:xfrm>
          <a:prstGeom prst="rect">
            <a:avLst/>
          </a:prstGeom>
          <a:noFill/>
          <a:ln/>
        </p:spPr>
        <p:txBody>
          <a:bodyPr wrap="square" lIns="0" tIns="0" rIns="0" bIns="0" rtlCol="0" anchor="t"/>
          <a:lstStyle/>
          <a:p>
            <a:pPr marL="0" indent="0" algn="l">
              <a:lnSpc>
                <a:spcPts val="3078"/>
              </a:lnSpc>
              <a:buNone/>
            </a:pPr>
            <a:r>
              <a:rPr lang="es-ES_tradnl" sz="2800" noProof="0">
                <a:solidFill>
                  <a:srgbClr val="131F34"/>
                </a:solidFill>
                <a:latin typeface="Canela Light" pitchFamily="2" charset="77"/>
                <a:ea typeface="Canela" pitchFamily="34" charset="-122"/>
                <a:cs typeface="Canela" pitchFamily="34" charset="-120"/>
              </a:rPr>
              <a:t>Compromiso con las Personas y el Impacto Social</a:t>
            </a:r>
            <a:endParaRPr lang="es-ES_tradnl" sz="2800" noProof="0">
              <a:solidFill>
                <a:srgbClr val="131F34"/>
              </a:solidFill>
            </a:endParaRPr>
          </a:p>
        </p:txBody>
      </p:sp>
      <p:sp>
        <p:nvSpPr>
          <p:cNvPr id="7" name="Text 5"/>
          <p:cNvSpPr/>
          <p:nvPr/>
        </p:nvSpPr>
        <p:spPr>
          <a:xfrm>
            <a:off x="4857334" y="1535790"/>
            <a:ext cx="238142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DATOS 2025</a:t>
            </a:r>
            <a:endParaRPr lang="es-ES_tradnl" sz="570" noProof="0"/>
          </a:p>
        </p:txBody>
      </p:sp>
      <p:sp>
        <p:nvSpPr>
          <p:cNvPr id="19" name="Text 16"/>
          <p:cNvSpPr/>
          <p:nvPr/>
        </p:nvSpPr>
        <p:spPr>
          <a:xfrm>
            <a:off x="285750" y="1581149"/>
            <a:ext cx="3092451" cy="1664015"/>
          </a:xfrm>
          <a:prstGeom prst="rect">
            <a:avLst/>
          </a:prstGeom>
          <a:noFill/>
          <a:ln/>
        </p:spPr>
        <p:txBody>
          <a:bodyPr wrap="square" lIns="0" tIns="0" rIns="0" bIns="0" rtlCol="0" anchor="t"/>
          <a:lstStyle/>
          <a:p>
            <a:pPr marL="0" indent="0" algn="l">
              <a:buNone/>
            </a:pPr>
            <a:r>
              <a:rPr lang="es-ES_tradnl" sz="900" kern="0" spc="9" noProof="0">
                <a:solidFill>
                  <a:srgbClr val="132034">
                    <a:alpha val="99000"/>
                  </a:srgbClr>
                </a:solidFill>
                <a:latin typeface="Bw Gradual" pitchFamily="2" charset="77"/>
                <a:ea typeface="Bw Gradual" pitchFamily="34" charset="-122"/>
                <a:cs typeface="Bw Gradual" pitchFamily="34" charset="-120"/>
              </a:rPr>
              <a:t>En Crandon entendemos que nuestro impacto social comienza en la propia organización y se proyecta hacia la comunidad en la que nos relacionamos. Por ello, promovemos un entorno de trabajo diverso, inclusivo </a:t>
            </a:r>
          </a:p>
          <a:p>
            <a:pPr marL="0" indent="0" algn="l">
              <a:buNone/>
            </a:pPr>
            <a:r>
              <a:rPr lang="es-ES_tradnl" sz="900" kern="0" spc="9" noProof="0">
                <a:solidFill>
                  <a:srgbClr val="132034">
                    <a:alpha val="99000"/>
                  </a:srgbClr>
                </a:solidFill>
                <a:latin typeface="Bw Gradual" pitchFamily="2" charset="77"/>
                <a:ea typeface="Bw Gradual" pitchFamily="34" charset="-122"/>
                <a:cs typeface="Bw Gradual" pitchFamily="34" charset="-120"/>
              </a:rPr>
              <a:t>y orientado al desarrollo continuado del talento. </a:t>
            </a:r>
          </a:p>
          <a:p>
            <a:pPr marL="0" indent="0" algn="l">
              <a:buNone/>
            </a:pPr>
            <a:r>
              <a:rPr lang="es-ES_tradnl" sz="900" kern="0" spc="9" noProof="0">
                <a:solidFill>
                  <a:srgbClr val="132034">
                    <a:alpha val="99000"/>
                  </a:srgbClr>
                </a:solidFill>
                <a:latin typeface="Bw Gradual" pitchFamily="2" charset="77"/>
                <a:ea typeface="Bw Gradual" pitchFamily="34" charset="-122"/>
                <a:cs typeface="Bw Gradual" pitchFamily="34" charset="-120"/>
              </a:rPr>
              <a:t>El respeto, la colaboración y el mérito constituyen principios de referencia.</a:t>
            </a:r>
            <a:endParaRPr lang="es-ES_tradnl" sz="900" noProof="0">
              <a:latin typeface="Bw Gradual" pitchFamily="2" charset="77"/>
            </a:endParaRPr>
          </a:p>
        </p:txBody>
      </p:sp>
      <p:sp>
        <p:nvSpPr>
          <p:cNvPr id="20" name="Text 17"/>
          <p:cNvSpPr/>
          <p:nvPr/>
        </p:nvSpPr>
        <p:spPr>
          <a:xfrm>
            <a:off x="4839138" y="4124325"/>
            <a:ext cx="1890713" cy="819150"/>
          </a:xfrm>
          <a:prstGeom prst="rect">
            <a:avLst/>
          </a:prstGeom>
          <a:noFill/>
          <a:ln/>
        </p:spPr>
        <p:txBody>
          <a:bodyPr wrap="square" lIns="0" tIns="0" rIns="0" bIns="0" rtlCol="0" anchor="t"/>
          <a:lstStyle/>
          <a:p>
            <a:pPr marL="0" indent="0" algn="l">
              <a:buNone/>
            </a:pPr>
            <a:r>
              <a:rPr lang="es-ES_tradnl" sz="800" kern="0" spc="20" noProof="0">
                <a:solidFill>
                  <a:srgbClr val="132034">
                    <a:alpha val="99000"/>
                  </a:srgbClr>
                </a:solidFill>
                <a:latin typeface="Bw Gradual" pitchFamily="2" charset="77"/>
                <a:ea typeface="Bw Gradual" pitchFamily="34" charset="-122"/>
                <a:cs typeface="Bw Gradual" pitchFamily="34" charset="-120"/>
              </a:rPr>
              <a:t>Creemos que la diversidad de perspectivas mejora la calidad de</a:t>
            </a:r>
          </a:p>
          <a:p>
            <a:pPr marL="0" indent="0" algn="l">
              <a:buNone/>
            </a:pPr>
            <a:r>
              <a:rPr lang="es-ES_tradnl" sz="800" kern="0" spc="20" noProof="0">
                <a:solidFill>
                  <a:srgbClr val="132034">
                    <a:alpha val="99000"/>
                  </a:srgbClr>
                </a:solidFill>
                <a:latin typeface="Bw Gradual" pitchFamily="2" charset="77"/>
                <a:ea typeface="Bw Gradual" pitchFamily="34" charset="-122"/>
                <a:cs typeface="Bw Gradual" pitchFamily="34" charset="-120"/>
              </a:rPr>
              <a:t>la toma de decisiones</a:t>
            </a:r>
            <a:r>
              <a:rPr lang="es-ES_tradnl" sz="800" kern="0" spc="20">
                <a:solidFill>
                  <a:srgbClr val="132034">
                    <a:alpha val="99000"/>
                  </a:srgbClr>
                </a:solidFill>
                <a:latin typeface="Bw Gradual" pitchFamily="2" charset="77"/>
                <a:ea typeface="Bw Gradual" pitchFamily="34" charset="-122"/>
                <a:cs typeface="Bw Gradual" pitchFamily="34" charset="-120"/>
              </a:rPr>
              <a:t> </a:t>
            </a:r>
            <a:r>
              <a:rPr lang="es-ES_tradnl" sz="800" kern="0" spc="20" noProof="0">
                <a:solidFill>
                  <a:srgbClr val="132034">
                    <a:alpha val="99000"/>
                  </a:srgbClr>
                </a:solidFill>
                <a:latin typeface="Bw Gradual" pitchFamily="2" charset="77"/>
                <a:ea typeface="Bw Gradual" pitchFamily="34" charset="-122"/>
                <a:cs typeface="Bw Gradual" pitchFamily="34" charset="-120"/>
              </a:rPr>
              <a:t>fortalece la innovación y contribuye a construir una organización más sólida. </a:t>
            </a:r>
            <a:endParaRPr lang="es-ES_tradnl" sz="800" spc="20" noProof="0">
              <a:latin typeface="Bw Gradual" pitchFamily="2" charset="77"/>
            </a:endParaRPr>
          </a:p>
        </p:txBody>
      </p:sp>
      <p:sp>
        <p:nvSpPr>
          <p:cNvPr id="21" name="Text 18"/>
          <p:cNvSpPr/>
          <p:nvPr/>
        </p:nvSpPr>
        <p:spPr>
          <a:xfrm>
            <a:off x="6859526" y="4124325"/>
            <a:ext cx="1890713" cy="585458"/>
          </a:xfrm>
          <a:prstGeom prst="rect">
            <a:avLst/>
          </a:prstGeom>
          <a:noFill/>
          <a:ln/>
        </p:spPr>
        <p:txBody>
          <a:bodyPr wrap="square" lIns="0" tIns="0" rIns="0" bIns="0" rtlCol="0" anchor="t"/>
          <a:lstStyle/>
          <a:p>
            <a:pPr marL="0" indent="0" algn="l">
              <a:buNone/>
            </a:pPr>
            <a:r>
              <a:rPr lang="es-ES_tradnl" sz="800" kern="0" spc="20" noProof="0">
                <a:solidFill>
                  <a:srgbClr val="132034">
                    <a:alpha val="99000"/>
                  </a:srgbClr>
                </a:solidFill>
                <a:latin typeface="Bw Gradual" pitchFamily="34" charset="0"/>
                <a:ea typeface="Bw Gradual" pitchFamily="34" charset="-122"/>
                <a:cs typeface="Bw Gradual" pitchFamily="34" charset="-120"/>
              </a:rPr>
              <a:t>Este enfoque se traduce en procesos de selección basados en criterios objetivos, en el impulso del talento joven y en una cultura interna que favorece la integración y el desarrollo profesional.</a:t>
            </a:r>
            <a:endParaRPr lang="es-ES_tradnl" sz="800" spc="20" noProof="0"/>
          </a:p>
        </p:txBody>
      </p:sp>
      <p:sp>
        <p:nvSpPr>
          <p:cNvPr id="22" name="Text 19"/>
          <p:cNvSpPr/>
          <p:nvPr/>
        </p:nvSpPr>
        <p:spPr>
          <a:xfrm>
            <a:off x="1738313" y="142875"/>
            <a:ext cx="695325"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4. ÁMBITO SOCIAL</a:t>
            </a:r>
            <a:endParaRPr lang="es-ES_tradnl" sz="570" noProof="0"/>
          </a:p>
        </p:txBody>
      </p:sp>
      <p:sp>
        <p:nvSpPr>
          <p:cNvPr id="25" name="Shape 0">
            <a:extLst>
              <a:ext uri="{FF2B5EF4-FFF2-40B4-BE49-F238E27FC236}">
                <a16:creationId xmlns:a16="http://schemas.microsoft.com/office/drawing/2014/main" id="{321DEBAB-E50E-6C2F-CD9A-7703006E56B9}"/>
              </a:ext>
            </a:extLst>
          </p:cNvPr>
          <p:cNvSpPr/>
          <p:nvPr/>
        </p:nvSpPr>
        <p:spPr>
          <a:xfrm>
            <a:off x="4857334" y="1697038"/>
            <a:ext cx="1890713" cy="809626"/>
          </a:xfrm>
          <a:prstGeom prst="roundRect">
            <a:avLst>
              <a:gd name="adj" fmla="val 2248"/>
            </a:avLst>
          </a:prstGeom>
          <a:solidFill>
            <a:srgbClr val="BCC7CE"/>
          </a:solidFill>
          <a:ln/>
        </p:spPr>
        <p:txBody>
          <a:bodyPr/>
          <a:lstStyle/>
          <a:p>
            <a:endParaRPr lang="es-ES_tradnl" noProof="0"/>
          </a:p>
        </p:txBody>
      </p:sp>
      <p:sp>
        <p:nvSpPr>
          <p:cNvPr id="26" name="Text 1">
            <a:extLst>
              <a:ext uri="{FF2B5EF4-FFF2-40B4-BE49-F238E27FC236}">
                <a16:creationId xmlns:a16="http://schemas.microsoft.com/office/drawing/2014/main" id="{83D9052E-E0E9-D78A-AE33-15587D7F176E}"/>
              </a:ext>
            </a:extLst>
          </p:cNvPr>
          <p:cNvSpPr/>
          <p:nvPr/>
        </p:nvSpPr>
        <p:spPr>
          <a:xfrm>
            <a:off x="4982012" y="1839912"/>
            <a:ext cx="649741" cy="233362"/>
          </a:xfrm>
          <a:prstGeom prst="rect">
            <a:avLst/>
          </a:prstGeom>
          <a:noFill/>
          <a:ln/>
        </p:spPr>
        <p:txBody>
          <a:bodyPr wrap="square" lIns="0" tIns="0" rIns="0" bIns="0" rtlCol="0" anchor="t"/>
          <a:lstStyle/>
          <a:p>
            <a:pPr marL="0" indent="0" algn="l">
              <a:lnSpc>
                <a:spcPts val="1586"/>
              </a:lnSpc>
              <a:buNone/>
            </a:pPr>
            <a:r>
              <a:rPr lang="es-ES_tradnl" sz="1200" kern="0" spc="26" noProof="0">
                <a:solidFill>
                  <a:srgbClr val="132034">
                    <a:alpha val="99000"/>
                  </a:srgbClr>
                </a:solidFill>
                <a:latin typeface="Canela Light" pitchFamily="2" charset="77"/>
                <a:ea typeface="Canela" pitchFamily="34" charset="-122"/>
                <a:cs typeface="Canela" pitchFamily="34" charset="-120"/>
              </a:rPr>
              <a:t>34 años</a:t>
            </a:r>
          </a:p>
        </p:txBody>
      </p:sp>
      <p:sp>
        <p:nvSpPr>
          <p:cNvPr id="27" name="Text 2">
            <a:extLst>
              <a:ext uri="{FF2B5EF4-FFF2-40B4-BE49-F238E27FC236}">
                <a16:creationId xmlns:a16="http://schemas.microsoft.com/office/drawing/2014/main" id="{23D93160-4A53-2EDB-F26C-B892A130BCA7}"/>
              </a:ext>
            </a:extLst>
          </p:cNvPr>
          <p:cNvSpPr/>
          <p:nvPr/>
        </p:nvSpPr>
        <p:spPr>
          <a:xfrm>
            <a:off x="4974112" y="2339697"/>
            <a:ext cx="1620762" cy="89813"/>
          </a:xfrm>
          <a:prstGeom prst="rect">
            <a:avLst/>
          </a:prstGeom>
          <a:noFill/>
          <a:ln/>
        </p:spPr>
        <p:txBody>
          <a:bodyPr wrap="square" lIns="0" tIns="0" rIns="0" bIns="0" rtlCol="0" anchor="t"/>
          <a:lstStyle/>
          <a:p>
            <a:pPr marL="0" indent="0" algn="l" rtl="0" eaLnBrk="1" latinLnBrk="0" hangingPunct="1">
              <a:buNone/>
            </a:pPr>
            <a:r>
              <a:rPr lang="es-ES_tradnl" sz="600" spc="6">
                <a:solidFill>
                  <a:srgbClr val="576A78">
                    <a:alpha val="99000"/>
                  </a:srgbClr>
                </a:solidFill>
                <a:effectLst/>
                <a:latin typeface="Bw Gradual" pitchFamily="2" charset="77"/>
                <a:ea typeface="Bw Gradual" pitchFamily="2" charset="77"/>
                <a:cs typeface="Bw Gradual" pitchFamily="2" charset="77"/>
              </a:rPr>
              <a:t>EDAD MEDIA DEL EQUIPO FULL-TIME</a:t>
            </a:r>
            <a:endParaRPr lang="es-ES" sz="700">
              <a:effectLst/>
            </a:endParaRPr>
          </a:p>
        </p:txBody>
      </p:sp>
      <p:sp>
        <p:nvSpPr>
          <p:cNvPr id="28" name="Shape 0">
            <a:extLst>
              <a:ext uri="{FF2B5EF4-FFF2-40B4-BE49-F238E27FC236}">
                <a16:creationId xmlns:a16="http://schemas.microsoft.com/office/drawing/2014/main" id="{D9121B2F-2E48-0C31-F216-97E1B6CAFE48}"/>
              </a:ext>
            </a:extLst>
          </p:cNvPr>
          <p:cNvSpPr/>
          <p:nvPr/>
        </p:nvSpPr>
        <p:spPr>
          <a:xfrm>
            <a:off x="6859526" y="1697038"/>
            <a:ext cx="1890713" cy="809626"/>
          </a:xfrm>
          <a:prstGeom prst="roundRect">
            <a:avLst>
              <a:gd name="adj" fmla="val 2248"/>
            </a:avLst>
          </a:prstGeom>
          <a:solidFill>
            <a:srgbClr val="BCC7CE"/>
          </a:solidFill>
          <a:ln/>
        </p:spPr>
        <p:txBody>
          <a:bodyPr/>
          <a:lstStyle/>
          <a:p>
            <a:endParaRPr lang="es-ES_tradnl" noProof="0"/>
          </a:p>
        </p:txBody>
      </p:sp>
      <p:sp>
        <p:nvSpPr>
          <p:cNvPr id="29" name="Text 1">
            <a:extLst>
              <a:ext uri="{FF2B5EF4-FFF2-40B4-BE49-F238E27FC236}">
                <a16:creationId xmlns:a16="http://schemas.microsoft.com/office/drawing/2014/main" id="{AD267C8E-0B04-3DE3-7A64-12D799CF09F2}"/>
              </a:ext>
            </a:extLst>
          </p:cNvPr>
          <p:cNvSpPr/>
          <p:nvPr/>
        </p:nvSpPr>
        <p:spPr>
          <a:xfrm>
            <a:off x="7002401" y="1848620"/>
            <a:ext cx="1111294" cy="224654"/>
          </a:xfrm>
          <a:prstGeom prst="rect">
            <a:avLst/>
          </a:prstGeom>
          <a:noFill/>
          <a:ln/>
        </p:spPr>
        <p:txBody>
          <a:bodyPr wrap="square" lIns="0" tIns="0" rIns="0" bIns="0" rtlCol="0" anchor="t"/>
          <a:lstStyle/>
          <a:p>
            <a:pPr marL="0" indent="0" algn="l">
              <a:lnSpc>
                <a:spcPts val="1586"/>
              </a:lnSpc>
              <a:buNone/>
            </a:pPr>
            <a:r>
              <a:rPr lang="es-ES_tradnl" sz="1200" kern="0" spc="26" noProof="0">
                <a:solidFill>
                  <a:srgbClr val="132034">
                    <a:alpha val="99000"/>
                  </a:srgbClr>
                </a:solidFill>
                <a:latin typeface="Canela Light" pitchFamily="2" charset="77"/>
                <a:ea typeface="Canela" pitchFamily="34" charset="-122"/>
                <a:cs typeface="Canela" pitchFamily="34" charset="-120"/>
              </a:rPr>
              <a:t>+42% vs 2024</a:t>
            </a:r>
          </a:p>
          <a:p>
            <a:pPr marL="0" indent="0" algn="l">
              <a:lnSpc>
                <a:spcPts val="1586"/>
              </a:lnSpc>
              <a:buNone/>
            </a:pPr>
            <a:endParaRPr lang="es-ES_tradnl" sz="1200" kern="0" spc="26" noProof="0">
              <a:solidFill>
                <a:srgbClr val="132034">
                  <a:alpha val="99000"/>
                </a:srgbClr>
              </a:solidFill>
              <a:latin typeface="Canela Light" pitchFamily="2" charset="77"/>
              <a:ea typeface="Canela" pitchFamily="34" charset="-122"/>
              <a:cs typeface="Canela" pitchFamily="34" charset="-120"/>
            </a:endParaRPr>
          </a:p>
        </p:txBody>
      </p:sp>
      <p:sp>
        <p:nvSpPr>
          <p:cNvPr id="30" name="Text 2">
            <a:extLst>
              <a:ext uri="{FF2B5EF4-FFF2-40B4-BE49-F238E27FC236}">
                <a16:creationId xmlns:a16="http://schemas.microsoft.com/office/drawing/2014/main" id="{54CCAA36-1C86-64BA-437A-E15FDECE6F5B}"/>
              </a:ext>
            </a:extLst>
          </p:cNvPr>
          <p:cNvSpPr/>
          <p:nvPr/>
        </p:nvSpPr>
        <p:spPr>
          <a:xfrm>
            <a:off x="7002401" y="2261149"/>
            <a:ext cx="1399774" cy="165484"/>
          </a:xfrm>
          <a:prstGeom prst="rect">
            <a:avLst/>
          </a:prstGeom>
          <a:noFill/>
          <a:ln/>
        </p:spPr>
        <p:txBody>
          <a:bodyPr wrap="square" lIns="0" tIns="0" rIns="0" bIns="0" rtlCol="0" anchor="t"/>
          <a:lstStyle/>
          <a:p>
            <a:pPr marL="0" indent="0" algn="l" rtl="0" eaLnBrk="1" latinLnBrk="0" hangingPunct="1">
              <a:buNone/>
            </a:pPr>
            <a:r>
              <a:rPr lang="es-ES_tradnl" sz="600" spc="6">
                <a:solidFill>
                  <a:srgbClr val="576A78">
                    <a:alpha val="99000"/>
                  </a:srgbClr>
                </a:solidFill>
                <a:effectLst/>
                <a:latin typeface="Bw Gradual" pitchFamily="2" charset="77"/>
                <a:ea typeface="Bw Gradual" pitchFamily="2" charset="77"/>
                <a:cs typeface="Bw Gradual" pitchFamily="2" charset="77"/>
              </a:rPr>
              <a:t>% CRECIMIENTO EN CONTRATACIONES FULL-TIME</a:t>
            </a:r>
          </a:p>
          <a:p>
            <a:pPr marL="0" indent="0" algn="l" rtl="0" eaLnBrk="1" latinLnBrk="0" hangingPunct="1">
              <a:buNone/>
            </a:pPr>
            <a:endParaRPr lang="es-ES_tradnl" sz="600" spc="6">
              <a:solidFill>
                <a:srgbClr val="576A78">
                  <a:alpha val="99000"/>
                </a:srgbClr>
              </a:solidFill>
              <a:effectLst/>
              <a:latin typeface="Bw Gradual" pitchFamily="2" charset="77"/>
              <a:ea typeface="Bw Gradual" pitchFamily="2" charset="77"/>
              <a:cs typeface="Bw Gradual" pitchFamily="2" charset="77"/>
            </a:endParaRPr>
          </a:p>
        </p:txBody>
      </p:sp>
      <p:sp>
        <p:nvSpPr>
          <p:cNvPr id="31" name="Shape 0">
            <a:extLst>
              <a:ext uri="{FF2B5EF4-FFF2-40B4-BE49-F238E27FC236}">
                <a16:creationId xmlns:a16="http://schemas.microsoft.com/office/drawing/2014/main" id="{A912E06F-6EB4-9F69-DD99-E1B63E358E14}"/>
              </a:ext>
            </a:extLst>
          </p:cNvPr>
          <p:cNvSpPr/>
          <p:nvPr/>
        </p:nvSpPr>
        <p:spPr>
          <a:xfrm>
            <a:off x="4857334" y="2626387"/>
            <a:ext cx="1890713" cy="752477"/>
          </a:xfrm>
          <a:prstGeom prst="roundRect">
            <a:avLst>
              <a:gd name="adj" fmla="val 2248"/>
            </a:avLst>
          </a:prstGeom>
          <a:solidFill>
            <a:srgbClr val="BCC7CE"/>
          </a:solidFill>
          <a:ln/>
        </p:spPr>
        <p:txBody>
          <a:bodyPr/>
          <a:lstStyle/>
          <a:p>
            <a:endParaRPr lang="es-ES_tradnl" noProof="0"/>
          </a:p>
        </p:txBody>
      </p:sp>
      <p:sp>
        <p:nvSpPr>
          <p:cNvPr id="32" name="Text 1">
            <a:extLst>
              <a:ext uri="{FF2B5EF4-FFF2-40B4-BE49-F238E27FC236}">
                <a16:creationId xmlns:a16="http://schemas.microsoft.com/office/drawing/2014/main" id="{A35C10C2-0C7F-C353-8773-0679479AD2AB}"/>
              </a:ext>
            </a:extLst>
          </p:cNvPr>
          <p:cNvSpPr/>
          <p:nvPr/>
        </p:nvSpPr>
        <p:spPr>
          <a:xfrm>
            <a:off x="4982012" y="2739870"/>
            <a:ext cx="1612862" cy="262754"/>
          </a:xfrm>
          <a:prstGeom prst="rect">
            <a:avLst/>
          </a:prstGeom>
          <a:noFill/>
          <a:ln/>
        </p:spPr>
        <p:txBody>
          <a:bodyPr wrap="square" lIns="0" tIns="0" rIns="0" bIns="0" rtlCol="0" anchor="t"/>
          <a:lstStyle/>
          <a:p>
            <a:pPr marL="0" indent="0" algn="l">
              <a:lnSpc>
                <a:spcPts val="1586"/>
              </a:lnSpc>
              <a:buNone/>
            </a:pPr>
            <a:r>
              <a:rPr lang="es-ES_tradnl" sz="1200" kern="0" spc="26" noProof="0">
                <a:solidFill>
                  <a:srgbClr val="132034">
                    <a:alpha val="99000"/>
                  </a:srgbClr>
                </a:solidFill>
                <a:latin typeface="Canela Light" pitchFamily="2" charset="77"/>
                <a:ea typeface="Canela" pitchFamily="34" charset="-122"/>
                <a:cs typeface="Canela" pitchFamily="34" charset="-120"/>
              </a:rPr>
              <a:t>+267% vs 2024</a:t>
            </a:r>
          </a:p>
        </p:txBody>
      </p:sp>
      <p:sp>
        <p:nvSpPr>
          <p:cNvPr id="33" name="Text 2">
            <a:extLst>
              <a:ext uri="{FF2B5EF4-FFF2-40B4-BE49-F238E27FC236}">
                <a16:creationId xmlns:a16="http://schemas.microsoft.com/office/drawing/2014/main" id="{DE1F8290-385D-208B-8678-DBA6B3093FCE}"/>
              </a:ext>
            </a:extLst>
          </p:cNvPr>
          <p:cNvSpPr/>
          <p:nvPr/>
        </p:nvSpPr>
        <p:spPr>
          <a:xfrm>
            <a:off x="4974112" y="3066440"/>
            <a:ext cx="1308318" cy="171043"/>
          </a:xfrm>
          <a:prstGeom prst="rect">
            <a:avLst/>
          </a:prstGeom>
          <a:noFill/>
          <a:ln/>
        </p:spPr>
        <p:txBody>
          <a:bodyPr wrap="square" lIns="0" tIns="0" rIns="0" bIns="0" rtlCol="0" anchor="t"/>
          <a:lstStyle/>
          <a:p>
            <a:pPr marL="0" indent="0" algn="l" rtl="0" eaLnBrk="1" latinLnBrk="0" hangingPunct="1">
              <a:buNone/>
            </a:pPr>
            <a:r>
              <a:rPr lang="es-ES_tradnl" sz="600" spc="6">
                <a:solidFill>
                  <a:srgbClr val="576A78">
                    <a:alpha val="99000"/>
                  </a:srgbClr>
                </a:solidFill>
                <a:effectLst/>
                <a:latin typeface="Bw Gradual" pitchFamily="2" charset="77"/>
                <a:ea typeface="Bw Gradual" pitchFamily="2" charset="77"/>
                <a:cs typeface="Bw Gradual" pitchFamily="2" charset="77"/>
              </a:rPr>
              <a:t>% CRECIMIENTO EN CONTRATACIONES INTERNS</a:t>
            </a:r>
          </a:p>
          <a:p>
            <a:pPr marL="0" indent="0" algn="l" rtl="0" eaLnBrk="1" latinLnBrk="0" hangingPunct="1">
              <a:buNone/>
            </a:pPr>
            <a:endParaRPr lang="es-ES_tradnl" sz="600" spc="6">
              <a:solidFill>
                <a:srgbClr val="576A78">
                  <a:alpha val="99000"/>
                </a:srgbClr>
              </a:solidFill>
              <a:effectLst/>
              <a:latin typeface="Bw Gradual" pitchFamily="2" charset="77"/>
              <a:ea typeface="Bw Gradual" pitchFamily="2" charset="77"/>
              <a:cs typeface="Bw Gradual" pitchFamily="2" charset="77"/>
            </a:endParaRPr>
          </a:p>
        </p:txBody>
      </p:sp>
      <p:sp>
        <p:nvSpPr>
          <p:cNvPr id="34" name="Shape 0">
            <a:extLst>
              <a:ext uri="{FF2B5EF4-FFF2-40B4-BE49-F238E27FC236}">
                <a16:creationId xmlns:a16="http://schemas.microsoft.com/office/drawing/2014/main" id="{E258351E-2603-1019-B169-35723A578CC7}"/>
              </a:ext>
            </a:extLst>
          </p:cNvPr>
          <p:cNvSpPr/>
          <p:nvPr/>
        </p:nvSpPr>
        <p:spPr>
          <a:xfrm>
            <a:off x="6859526" y="2629054"/>
            <a:ext cx="1890713" cy="749810"/>
          </a:xfrm>
          <a:prstGeom prst="roundRect">
            <a:avLst>
              <a:gd name="adj" fmla="val 2248"/>
            </a:avLst>
          </a:prstGeom>
          <a:solidFill>
            <a:srgbClr val="BCC7CE"/>
          </a:solidFill>
          <a:ln/>
        </p:spPr>
        <p:txBody>
          <a:bodyPr/>
          <a:lstStyle/>
          <a:p>
            <a:endParaRPr lang="es-ES_tradnl" noProof="0"/>
          </a:p>
        </p:txBody>
      </p:sp>
      <p:sp>
        <p:nvSpPr>
          <p:cNvPr id="35" name="Text 1">
            <a:extLst>
              <a:ext uri="{FF2B5EF4-FFF2-40B4-BE49-F238E27FC236}">
                <a16:creationId xmlns:a16="http://schemas.microsoft.com/office/drawing/2014/main" id="{80730B78-CB2D-3582-0194-914647BEDD95}"/>
              </a:ext>
            </a:extLst>
          </p:cNvPr>
          <p:cNvSpPr/>
          <p:nvPr/>
        </p:nvSpPr>
        <p:spPr>
          <a:xfrm>
            <a:off x="7002401" y="2748578"/>
            <a:ext cx="1111294" cy="224654"/>
          </a:xfrm>
          <a:prstGeom prst="rect">
            <a:avLst/>
          </a:prstGeom>
          <a:noFill/>
          <a:ln/>
        </p:spPr>
        <p:txBody>
          <a:bodyPr wrap="square" lIns="0" tIns="0" rIns="0" bIns="0" rtlCol="0" anchor="t"/>
          <a:lstStyle/>
          <a:p>
            <a:pPr marL="0" indent="0" algn="l">
              <a:lnSpc>
                <a:spcPts val="1586"/>
              </a:lnSpc>
              <a:buNone/>
            </a:pPr>
            <a:r>
              <a:rPr lang="es-ES_tradnl" sz="1200" kern="0" spc="26" noProof="0">
                <a:solidFill>
                  <a:srgbClr val="132034">
                    <a:alpha val="99000"/>
                  </a:srgbClr>
                </a:solidFill>
                <a:latin typeface="Canela Light" pitchFamily="2" charset="77"/>
                <a:ea typeface="Canela" pitchFamily="34" charset="-122"/>
                <a:cs typeface="Canela" pitchFamily="34" charset="-120"/>
              </a:rPr>
              <a:t>+11%</a:t>
            </a:r>
          </a:p>
          <a:p>
            <a:pPr marL="0" indent="0" algn="l">
              <a:lnSpc>
                <a:spcPts val="1586"/>
              </a:lnSpc>
              <a:buNone/>
            </a:pPr>
            <a:endParaRPr lang="es-ES_tradnl" sz="1200" kern="0" spc="26" noProof="0">
              <a:solidFill>
                <a:srgbClr val="132034">
                  <a:alpha val="99000"/>
                </a:srgbClr>
              </a:solidFill>
              <a:latin typeface="Canela Light" pitchFamily="2" charset="77"/>
              <a:ea typeface="Canela" pitchFamily="34" charset="-122"/>
              <a:cs typeface="Canela" pitchFamily="34" charset="-120"/>
            </a:endParaRPr>
          </a:p>
        </p:txBody>
      </p:sp>
      <p:sp>
        <p:nvSpPr>
          <p:cNvPr id="36" name="Text 2">
            <a:extLst>
              <a:ext uri="{FF2B5EF4-FFF2-40B4-BE49-F238E27FC236}">
                <a16:creationId xmlns:a16="http://schemas.microsoft.com/office/drawing/2014/main" id="{C0891103-EACE-CFA4-59DF-7D4AEADE2DCF}"/>
              </a:ext>
            </a:extLst>
          </p:cNvPr>
          <p:cNvSpPr/>
          <p:nvPr/>
        </p:nvSpPr>
        <p:spPr>
          <a:xfrm>
            <a:off x="7002401" y="3161107"/>
            <a:ext cx="1633571" cy="76376"/>
          </a:xfrm>
          <a:prstGeom prst="rect">
            <a:avLst/>
          </a:prstGeom>
          <a:noFill/>
          <a:ln/>
        </p:spPr>
        <p:txBody>
          <a:bodyPr wrap="square" lIns="0" tIns="0" rIns="0" bIns="0" rtlCol="0" anchor="t"/>
          <a:lstStyle/>
          <a:p>
            <a:pPr marL="0" indent="0" algn="l" rtl="0" eaLnBrk="1" latinLnBrk="0" hangingPunct="1">
              <a:buNone/>
            </a:pPr>
            <a:r>
              <a:rPr lang="es-ES_tradnl" sz="600" spc="6">
                <a:solidFill>
                  <a:srgbClr val="576A78">
                    <a:alpha val="99000"/>
                  </a:srgbClr>
                </a:solidFill>
                <a:effectLst/>
                <a:latin typeface="Bw Gradual" pitchFamily="2" charset="77"/>
                <a:ea typeface="Bw Gradual" pitchFamily="2" charset="77"/>
                <a:cs typeface="Bw Gradual" pitchFamily="2" charset="77"/>
              </a:rPr>
              <a:t>% EQUIPO QUE HA SIDO PROMOCIONADO</a:t>
            </a:r>
          </a:p>
          <a:p>
            <a:pPr marL="0" indent="0" algn="l" rtl="0" eaLnBrk="1" latinLnBrk="0" hangingPunct="1">
              <a:buNone/>
            </a:pPr>
            <a:endParaRPr lang="es-ES_tradnl" sz="600" spc="6">
              <a:solidFill>
                <a:srgbClr val="576A78">
                  <a:alpha val="99000"/>
                </a:srgbClr>
              </a:solidFill>
              <a:effectLst/>
              <a:latin typeface="Bw Gradual" pitchFamily="2" charset="77"/>
              <a:ea typeface="Bw Gradual" pitchFamily="2" charset="77"/>
              <a:cs typeface="Bw Gradual" pitchFamily="2" charset="77"/>
            </a:endParaRPr>
          </a:p>
        </p:txBody>
      </p:sp>
      <p:sp>
        <p:nvSpPr>
          <p:cNvPr id="39" name="Text 17">
            <a:extLst>
              <a:ext uri="{FF2B5EF4-FFF2-40B4-BE49-F238E27FC236}">
                <a16:creationId xmlns:a16="http://schemas.microsoft.com/office/drawing/2014/main" id="{C4F0F361-A99D-4030-4F67-47A9ABF6AFC9}"/>
              </a:ext>
            </a:extLst>
          </p:cNvPr>
          <p:cNvSpPr/>
          <p:nvPr/>
        </p:nvSpPr>
        <p:spPr>
          <a:xfrm>
            <a:off x="4857334" y="3492347"/>
            <a:ext cx="1890713" cy="226420"/>
          </a:xfrm>
          <a:prstGeom prst="rect">
            <a:avLst/>
          </a:prstGeom>
          <a:noFill/>
          <a:ln/>
        </p:spPr>
        <p:txBody>
          <a:bodyPr wrap="square" lIns="0" tIns="0" rIns="0" bIns="0" rtlCol="0" anchor="t"/>
          <a:lstStyle/>
          <a:p>
            <a:pPr marL="0" indent="0" algn="l">
              <a:buNone/>
            </a:pPr>
            <a:r>
              <a:rPr lang="es-ES_tradnl" sz="700" spc="20">
                <a:solidFill>
                  <a:srgbClr val="131F34">
                    <a:alpha val="99000"/>
                  </a:srgbClr>
                </a:solidFill>
                <a:latin typeface="Canela Light" pitchFamily="2" charset="77"/>
                <a:ea typeface="Bw Gradual" pitchFamily="34" charset="-122"/>
                <a:cs typeface="Bw Gradual" pitchFamily="34" charset="-120"/>
              </a:rPr>
              <a:t>R</a:t>
            </a:r>
            <a:r>
              <a:rPr lang="es-ES_tradnl" sz="700" spc="20" noProof="0" err="1">
                <a:solidFill>
                  <a:srgbClr val="131F34">
                    <a:alpha val="99000"/>
                  </a:srgbClr>
                </a:solidFill>
                <a:latin typeface="Canela Light" pitchFamily="2" charset="77"/>
                <a:ea typeface="Bw Gradual" pitchFamily="34" charset="-122"/>
                <a:cs typeface="Bw Gradual" pitchFamily="34" charset="-120"/>
              </a:rPr>
              <a:t>eflejando</a:t>
            </a:r>
            <a:r>
              <a:rPr lang="es-ES_tradnl" sz="700" spc="20" noProof="0">
                <a:solidFill>
                  <a:srgbClr val="131F34">
                    <a:alpha val="99000"/>
                  </a:srgbClr>
                </a:solidFill>
                <a:latin typeface="Canela Light" pitchFamily="2" charset="77"/>
                <a:ea typeface="Bw Gradual" pitchFamily="34" charset="-122"/>
                <a:cs typeface="Bw Gradual" pitchFamily="34" charset="-120"/>
              </a:rPr>
              <a:t> una apuesta significativa por la captación de talento joven.</a:t>
            </a:r>
          </a:p>
        </p:txBody>
      </p:sp>
      <p:sp>
        <p:nvSpPr>
          <p:cNvPr id="5" name="Text 2">
            <a:extLst>
              <a:ext uri="{FF2B5EF4-FFF2-40B4-BE49-F238E27FC236}">
                <a16:creationId xmlns:a16="http://schemas.microsoft.com/office/drawing/2014/main" id="{6CF77EBB-DB0C-C736-8741-0D8C0C1D0D1F}"/>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pic>
        <p:nvPicPr>
          <p:cNvPr id="6" name="Imagen 5">
            <a:extLst>
              <a:ext uri="{FF2B5EF4-FFF2-40B4-BE49-F238E27FC236}">
                <a16:creationId xmlns:a16="http://schemas.microsoft.com/office/drawing/2014/main" id="{31297D16-920C-9A51-CACB-E2A76EC94A59}"/>
              </a:ext>
            </a:extLst>
          </p:cNvPr>
          <p:cNvPicPr>
            <a:picLocks noChangeAspect="1"/>
          </p:cNvPicPr>
          <p:nvPr/>
        </p:nvPicPr>
        <p:blipFill rotWithShape="1">
          <a:blip r:embed="rId3"/>
          <a:srcRect b="35978"/>
          <a:stretch/>
        </p:blipFill>
        <p:spPr>
          <a:xfrm>
            <a:off x="1002324" y="4915627"/>
            <a:ext cx="424228" cy="84998"/>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E3E5E8"/>
        </a:solidFill>
        <a:effectLst/>
      </p:bgPr>
    </p:bg>
    <p:spTree>
      <p:nvGrpSpPr>
        <p:cNvPr id="1" name=""/>
        <p:cNvGrpSpPr/>
        <p:nvPr/>
      </p:nvGrpSpPr>
      <p:grpSpPr>
        <a:xfrm>
          <a:off x="0" y="0"/>
          <a:ext cx="0" cy="0"/>
          <a:chOff x="0" y="0"/>
          <a:chExt cx="0" cy="0"/>
        </a:xfrm>
      </p:grpSpPr>
      <p:sp>
        <p:nvSpPr>
          <p:cNvPr id="3" name="Text 1"/>
          <p:cNvSpPr/>
          <p:nvPr/>
        </p:nvSpPr>
        <p:spPr>
          <a:xfrm>
            <a:off x="285750" y="4943475"/>
            <a:ext cx="100013" cy="57150"/>
          </a:xfrm>
          <a:prstGeom prst="rect">
            <a:avLst/>
          </a:prstGeom>
          <a:noFill/>
          <a:ln/>
        </p:spPr>
        <p:txBody>
          <a:bodyPr wrap="square" lIns="0" tIns="0" rIns="0" bIns="0" rtlCol="0" anchor="ctr"/>
          <a:lstStyle/>
          <a:p>
            <a:pPr marL="0" indent="0" algn="ctr">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20</a:t>
            </a:r>
            <a:endParaRPr lang="es-ES_tradnl" sz="570" noProof="0"/>
          </a:p>
        </p:txBody>
      </p:sp>
      <p:sp>
        <p:nvSpPr>
          <p:cNvPr id="4" name="Text 2"/>
          <p:cNvSpPr/>
          <p:nvPr/>
        </p:nvSpPr>
        <p:spPr>
          <a:xfrm>
            <a:off x="285750" y="481012"/>
            <a:ext cx="5300663" cy="657225"/>
          </a:xfrm>
          <a:prstGeom prst="rect">
            <a:avLst/>
          </a:prstGeom>
          <a:noFill/>
          <a:ln/>
        </p:spPr>
        <p:txBody>
          <a:bodyPr wrap="square" lIns="0" tIns="0" rIns="0" bIns="0" rtlCol="0" anchor="t"/>
          <a:lstStyle/>
          <a:p>
            <a:pPr marL="0" indent="0" algn="l">
              <a:lnSpc>
                <a:spcPts val="3078"/>
              </a:lnSpc>
              <a:buNone/>
            </a:pPr>
            <a:r>
              <a:rPr lang="es-ES_tradnl" sz="2800" spc="20" noProof="0">
                <a:solidFill>
                  <a:srgbClr val="132034">
                    <a:alpha val="99000"/>
                  </a:srgbClr>
                </a:solidFill>
                <a:latin typeface="Canela Light" pitchFamily="2" charset="77"/>
                <a:ea typeface="Canela" pitchFamily="34" charset="-122"/>
                <a:cs typeface="Canela" pitchFamily="34" charset="-120"/>
              </a:rPr>
              <a:t>Clima</a:t>
            </a:r>
            <a:r>
              <a:rPr lang="es-ES_tradnl" sz="2800" noProof="0">
                <a:solidFill>
                  <a:srgbClr val="132034">
                    <a:alpha val="99000"/>
                  </a:srgbClr>
                </a:solidFill>
                <a:latin typeface="Canela Light" pitchFamily="2" charset="77"/>
                <a:ea typeface="Canela" pitchFamily="34" charset="-122"/>
                <a:cs typeface="Canela" pitchFamily="34" charset="-120"/>
              </a:rPr>
              <a:t> interno y compromiso</a:t>
            </a:r>
            <a:endParaRPr lang="es-ES_tradnl" sz="2800" noProof="0"/>
          </a:p>
        </p:txBody>
      </p:sp>
      <p:sp>
        <p:nvSpPr>
          <p:cNvPr id="5" name="Text 3"/>
          <p:cNvSpPr/>
          <p:nvPr/>
        </p:nvSpPr>
        <p:spPr>
          <a:xfrm>
            <a:off x="285749" y="3400425"/>
            <a:ext cx="2986089" cy="942975"/>
          </a:xfrm>
          <a:prstGeom prst="rect">
            <a:avLst/>
          </a:prstGeom>
          <a:noFill/>
          <a:ln/>
        </p:spPr>
        <p:txBody>
          <a:bodyPr wrap="square" lIns="0" tIns="0" rIns="0" bIns="0" rtlCol="0" anchor="t"/>
          <a:lstStyle/>
          <a:p>
            <a:pPr marL="0" indent="0" algn="l">
              <a:buNone/>
            </a:pPr>
            <a:r>
              <a:rPr lang="es-ES_tradnl" sz="800" spc="20" noProof="0">
                <a:solidFill>
                  <a:srgbClr val="132034">
                    <a:alpha val="99000"/>
                  </a:srgbClr>
                </a:solidFill>
                <a:latin typeface="Bw Gradual" pitchFamily="2" charset="77"/>
                <a:ea typeface="Bw Gradual" pitchFamily="34" charset="-122"/>
                <a:cs typeface="Bw Gradual" pitchFamily="34" charset="-120"/>
              </a:rPr>
              <a:t>Durante 2025, la firma ha continuado midiendo la experiencia interna de sus equipos a través de indicadores de desarrollo profesional, cultura inclusiva, compromiso y conocimiento del enfoque de sostenibilidad. </a:t>
            </a:r>
          </a:p>
          <a:p>
            <a:pPr marL="0" indent="0" algn="l">
              <a:buNone/>
            </a:pPr>
            <a:endParaRPr lang="es-ES_tradnl" sz="800" spc="20" noProof="0">
              <a:latin typeface="Bw Gradual" pitchFamily="2" charset="77"/>
            </a:endParaRPr>
          </a:p>
          <a:p>
            <a:pPr marL="0" indent="0" algn="l">
              <a:buNone/>
            </a:pPr>
            <a:r>
              <a:rPr lang="es-ES_tradnl" sz="800" spc="20" noProof="0">
                <a:solidFill>
                  <a:srgbClr val="132034">
                    <a:alpha val="99000"/>
                  </a:srgbClr>
                </a:solidFill>
                <a:latin typeface="Bw Gradual" pitchFamily="2" charset="77"/>
                <a:ea typeface="Bw Gradual" pitchFamily="34" charset="-122"/>
                <a:cs typeface="Bw Gradual" pitchFamily="34" charset="-120"/>
              </a:rPr>
              <a:t>Los resultados obtenidos reflejan una percepción interna positiva y, al mismo tiempo, ofrecen información útil para orientar acciones de mejora.</a:t>
            </a:r>
            <a:endParaRPr lang="es-ES_tradnl" sz="800" spc="20" noProof="0">
              <a:latin typeface="Bw Gradual" pitchFamily="2" charset="77"/>
            </a:endParaRPr>
          </a:p>
        </p:txBody>
      </p:sp>
      <p:sp>
        <p:nvSpPr>
          <p:cNvPr id="6" name="Text 4"/>
          <p:cNvSpPr/>
          <p:nvPr/>
        </p:nvSpPr>
        <p:spPr>
          <a:xfrm>
            <a:off x="4643438" y="3400425"/>
            <a:ext cx="2559843" cy="1438275"/>
          </a:xfrm>
          <a:prstGeom prst="rect">
            <a:avLst/>
          </a:prstGeom>
          <a:noFill/>
          <a:ln/>
        </p:spPr>
        <p:txBody>
          <a:bodyPr wrap="square" lIns="0" tIns="0" rIns="0" bIns="0" rtlCol="0" anchor="t"/>
          <a:lstStyle/>
          <a:p>
            <a:pPr marL="0" indent="0" algn="l">
              <a:buNone/>
            </a:pPr>
            <a:r>
              <a:rPr lang="es-ES_tradnl" sz="800" spc="20" noProof="0">
                <a:latin typeface="Bw Gradual" pitchFamily="2" charset="77"/>
                <a:ea typeface="Bw Gradual" pitchFamily="34" charset="-122"/>
                <a:cs typeface="Bw Gradual" pitchFamily="34" charset="-120"/>
              </a:rPr>
              <a:t>En 2025, la compañía alcanzó un índice global de </a:t>
            </a:r>
            <a:r>
              <a:rPr lang="es-ES_tradnl" sz="800" spc="20" noProof="0" err="1">
                <a:latin typeface="Bw Gradual" pitchFamily="2" charset="77"/>
                <a:ea typeface="Bw Gradual" pitchFamily="34" charset="-122"/>
                <a:cs typeface="Bw Gradual" pitchFamily="34" charset="-120"/>
              </a:rPr>
              <a:t>engagement</a:t>
            </a:r>
            <a:r>
              <a:rPr lang="es-ES_tradnl" sz="800" spc="20" noProof="0">
                <a:latin typeface="Bw Gradual" pitchFamily="2" charset="77"/>
                <a:ea typeface="Bw Gradual" pitchFamily="34" charset="-122"/>
                <a:cs typeface="Bw Gradual" pitchFamily="34" charset="-120"/>
              </a:rPr>
              <a:t> de 8,80 y un </a:t>
            </a:r>
            <a:r>
              <a:rPr lang="es-ES_tradnl" sz="800" spc="20" noProof="0" err="1">
                <a:latin typeface="Bw Gradual" pitchFamily="2" charset="77"/>
                <a:ea typeface="Bw Gradual" pitchFamily="34" charset="-122"/>
                <a:cs typeface="Bw Gradual" pitchFamily="34" charset="-120"/>
              </a:rPr>
              <a:t>eNPS</a:t>
            </a:r>
            <a:r>
              <a:rPr lang="es-ES_tradnl" sz="800" spc="20" noProof="0">
                <a:latin typeface="Bw Gradual" pitchFamily="2" charset="77"/>
                <a:ea typeface="Bw Gradual" pitchFamily="34" charset="-122"/>
                <a:cs typeface="Bw Gradual" pitchFamily="34" charset="-120"/>
              </a:rPr>
              <a:t> del 90%, reflejando </a:t>
            </a:r>
            <a:endParaRPr lang="es-ES_tradnl" sz="800" spc="20" noProof="0">
              <a:latin typeface="Bw Gradual" pitchFamily="2" charset="77"/>
            </a:endParaRPr>
          </a:p>
          <a:p>
            <a:pPr marL="0" indent="0" algn="l">
              <a:buNone/>
            </a:pPr>
            <a:r>
              <a:rPr lang="es-ES_tradnl" sz="800" spc="20" noProof="0">
                <a:latin typeface="Bw Gradual" pitchFamily="2" charset="77"/>
                <a:ea typeface="Bw Gradual" pitchFamily="34" charset="-122"/>
                <a:cs typeface="Bw Gradual" pitchFamily="34" charset="-120"/>
              </a:rPr>
              <a:t>un alto nivel de satisfacción y compromiso. La valoración superior del colectivo de </a:t>
            </a:r>
            <a:r>
              <a:rPr lang="es-ES_tradnl" sz="800" spc="20" noProof="0" err="1">
                <a:latin typeface="Bw Gradual" pitchFamily="2" charset="77"/>
                <a:ea typeface="Bw Gradual" pitchFamily="34" charset="-122"/>
                <a:cs typeface="Bw Gradual" pitchFamily="34" charset="-120"/>
              </a:rPr>
              <a:t>interns</a:t>
            </a:r>
            <a:r>
              <a:rPr lang="es-ES_tradnl" sz="800" spc="20" noProof="0">
                <a:latin typeface="Bw Gradual" pitchFamily="2" charset="77"/>
                <a:ea typeface="Bw Gradual" pitchFamily="34" charset="-122"/>
                <a:cs typeface="Bw Gradual" pitchFamily="34" charset="-120"/>
              </a:rPr>
              <a:t> confirma la buena acogida de los programas diseñados para talento joven. </a:t>
            </a:r>
          </a:p>
          <a:p>
            <a:pPr marL="0" indent="0" algn="l">
              <a:buNone/>
            </a:pPr>
            <a:endParaRPr lang="es-ES_tradnl" sz="800" spc="20" noProof="0">
              <a:latin typeface="Bw Gradual" pitchFamily="2" charset="77"/>
            </a:endParaRPr>
          </a:p>
          <a:p>
            <a:pPr marL="0" indent="0" algn="l">
              <a:buNone/>
            </a:pPr>
            <a:r>
              <a:rPr lang="es-ES_tradnl" sz="800" spc="20" noProof="0">
                <a:latin typeface="Bw Gradual" pitchFamily="2" charset="77"/>
                <a:ea typeface="Bw Gradual" pitchFamily="34" charset="-122"/>
                <a:cs typeface="Bw Gradual" pitchFamily="34" charset="-120"/>
              </a:rPr>
              <a:t>Al mismo tiempo, los resultados del colectivo full-time señalan oportunidades de mejora en el desarrollo profesional, ámbito en el que ya se han reforzado iniciativas de </a:t>
            </a:r>
            <a:r>
              <a:rPr lang="es-ES_tradnl" sz="800" spc="20" noProof="0" err="1">
                <a:latin typeface="Bw Gradual" pitchFamily="2" charset="77"/>
                <a:ea typeface="Bw Gradual" pitchFamily="34" charset="-122"/>
                <a:cs typeface="Bw Gradual" pitchFamily="34" charset="-120"/>
              </a:rPr>
              <a:t>mentoring</a:t>
            </a:r>
            <a:r>
              <a:rPr lang="es-ES_tradnl" sz="800" spc="20" noProof="0">
                <a:latin typeface="Bw Gradual" pitchFamily="2" charset="77"/>
                <a:ea typeface="Bw Gradual" pitchFamily="34" charset="-122"/>
                <a:cs typeface="Bw Gradual" pitchFamily="34" charset="-120"/>
              </a:rPr>
              <a:t>, formación técnica y desarrollo de liderazgo.</a:t>
            </a:r>
            <a:endParaRPr lang="es-ES_tradnl" sz="800" spc="20" noProof="0">
              <a:latin typeface="Bw Gradual" pitchFamily="2" charset="77"/>
            </a:endParaRPr>
          </a:p>
        </p:txBody>
      </p:sp>
      <p:sp>
        <p:nvSpPr>
          <p:cNvPr id="7" name="Text 5"/>
          <p:cNvSpPr/>
          <p:nvPr/>
        </p:nvSpPr>
        <p:spPr>
          <a:xfrm>
            <a:off x="1738313" y="142875"/>
            <a:ext cx="695325"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4. ÁMBITO SOCIAL</a:t>
            </a:r>
            <a:endParaRPr lang="es-ES_tradnl" sz="570" noProof="0"/>
          </a:p>
        </p:txBody>
      </p:sp>
      <p:sp>
        <p:nvSpPr>
          <p:cNvPr id="9" name="Text 7"/>
          <p:cNvSpPr/>
          <p:nvPr/>
        </p:nvSpPr>
        <p:spPr>
          <a:xfrm>
            <a:off x="285750" y="1690688"/>
            <a:ext cx="4214813" cy="109538"/>
          </a:xfrm>
          <a:prstGeom prst="rect">
            <a:avLst/>
          </a:prstGeom>
          <a:noFill/>
          <a:ln/>
        </p:spPr>
        <p:txBody>
          <a:bodyPr wrap="square" lIns="0" tIns="0" rIns="0" bIns="0" rtlCol="0" anchor="t"/>
          <a:lstStyle/>
          <a:p>
            <a:pPr marL="0" indent="0" algn="l">
              <a:lnSpc>
                <a:spcPts val="1368"/>
              </a:lnSpc>
              <a:buNone/>
            </a:pPr>
            <a:r>
              <a:rPr lang="es-ES_tradnl" sz="1200" kern="0" spc="23" noProof="0">
                <a:solidFill>
                  <a:srgbClr val="132034">
                    <a:alpha val="99000"/>
                  </a:srgbClr>
                </a:solidFill>
                <a:latin typeface="Canela Light" pitchFamily="2" charset="77"/>
                <a:ea typeface="Canela" pitchFamily="34" charset="-122"/>
                <a:cs typeface="Canela" pitchFamily="34" charset="-120"/>
              </a:rPr>
              <a:t>Índice de satisfacción del empleo</a:t>
            </a:r>
            <a:endParaRPr lang="es-ES_tradnl" sz="1200" noProof="0"/>
          </a:p>
        </p:txBody>
      </p:sp>
      <p:sp>
        <p:nvSpPr>
          <p:cNvPr id="10" name="Shape 8"/>
          <p:cNvSpPr/>
          <p:nvPr/>
        </p:nvSpPr>
        <p:spPr>
          <a:xfrm rot="10800000">
            <a:off x="285750" y="1905000"/>
            <a:ext cx="4214813" cy="0"/>
          </a:xfrm>
          <a:prstGeom prst="line">
            <a:avLst/>
          </a:prstGeom>
          <a:noFill/>
          <a:ln w="6350">
            <a:solidFill>
              <a:srgbClr val="576A78"/>
            </a:solidFill>
            <a:prstDash val="solid"/>
          </a:ln>
        </p:spPr>
        <p:txBody>
          <a:bodyPr/>
          <a:lstStyle/>
          <a:p>
            <a:endParaRPr lang="es-ES_tradnl" noProof="0"/>
          </a:p>
        </p:txBody>
      </p:sp>
      <p:sp>
        <p:nvSpPr>
          <p:cNvPr id="11" name="Text 9"/>
          <p:cNvSpPr/>
          <p:nvPr/>
        </p:nvSpPr>
        <p:spPr>
          <a:xfrm>
            <a:off x="289233" y="2046143"/>
            <a:ext cx="364508" cy="57150"/>
          </a:xfrm>
          <a:prstGeom prst="rect">
            <a:avLst/>
          </a:prstGeom>
          <a:noFill/>
          <a:ln/>
        </p:spPr>
        <p:txBody>
          <a:bodyPr wrap="square" lIns="0" tIns="0" rIns="0" bIns="0" rtlCol="0" anchor="t"/>
          <a:lstStyle/>
          <a:p>
            <a:pPr marL="0" indent="0" algn="l">
              <a:lnSpc>
                <a:spcPts val="684"/>
              </a:lnSpc>
              <a:buNone/>
            </a:pPr>
            <a:r>
              <a:rPr lang="es-ES_tradnl" sz="600" kern="0" spc="11" noProof="0">
                <a:solidFill>
                  <a:srgbClr val="576A78">
                    <a:alpha val="99000"/>
                  </a:srgbClr>
                </a:solidFill>
                <a:latin typeface="Bw Gradual" pitchFamily="34" charset="0"/>
                <a:ea typeface="Bw Gradual" pitchFamily="34" charset="-122"/>
                <a:cs typeface="Bw Gradual" pitchFamily="34" charset="-120"/>
              </a:rPr>
              <a:t>INTERNS</a:t>
            </a:r>
            <a:endParaRPr lang="es-ES_tradnl" sz="600" noProof="0"/>
          </a:p>
        </p:txBody>
      </p:sp>
      <p:sp>
        <p:nvSpPr>
          <p:cNvPr id="12" name="Shape 10"/>
          <p:cNvSpPr/>
          <p:nvPr/>
        </p:nvSpPr>
        <p:spPr>
          <a:xfrm>
            <a:off x="1595437" y="2047875"/>
            <a:ext cx="2628000" cy="142875"/>
          </a:xfrm>
          <a:prstGeom prst="rect">
            <a:avLst/>
          </a:prstGeom>
          <a:solidFill>
            <a:srgbClr val="576A78"/>
          </a:solidFill>
          <a:ln/>
        </p:spPr>
        <p:txBody>
          <a:bodyPr/>
          <a:lstStyle/>
          <a:p>
            <a:endParaRPr lang="es-ES_tradnl" noProof="0"/>
          </a:p>
        </p:txBody>
      </p:sp>
      <p:sp>
        <p:nvSpPr>
          <p:cNvPr id="13" name="Text 11"/>
          <p:cNvSpPr/>
          <p:nvPr/>
        </p:nvSpPr>
        <p:spPr>
          <a:xfrm>
            <a:off x="285750" y="2247900"/>
            <a:ext cx="416784" cy="57150"/>
          </a:xfrm>
          <a:prstGeom prst="rect">
            <a:avLst/>
          </a:prstGeom>
          <a:noFill/>
          <a:ln/>
        </p:spPr>
        <p:txBody>
          <a:bodyPr wrap="square" lIns="0" tIns="0" rIns="0" bIns="0" rtlCol="0" anchor="t"/>
          <a:lstStyle/>
          <a:p>
            <a:pPr marL="0" indent="0" algn="l">
              <a:lnSpc>
                <a:spcPts val="684"/>
              </a:lnSpc>
              <a:buNone/>
            </a:pPr>
            <a:r>
              <a:rPr lang="es-ES_tradnl" sz="600" kern="0" spc="11" noProof="0">
                <a:solidFill>
                  <a:srgbClr val="132034">
                    <a:alpha val="99000"/>
                  </a:srgbClr>
                </a:solidFill>
                <a:latin typeface="Bw Gradual" pitchFamily="34" charset="0"/>
                <a:ea typeface="Bw Gradual" pitchFamily="34" charset="-122"/>
                <a:cs typeface="Bw Gradual" pitchFamily="34" charset="-120"/>
              </a:rPr>
              <a:t>FULL-TIME</a:t>
            </a:r>
            <a:endParaRPr lang="es-ES_tradnl" sz="600" noProof="0"/>
          </a:p>
        </p:txBody>
      </p:sp>
      <p:sp>
        <p:nvSpPr>
          <p:cNvPr id="14" name="Shape 12"/>
          <p:cNvSpPr/>
          <p:nvPr/>
        </p:nvSpPr>
        <p:spPr>
          <a:xfrm>
            <a:off x="1595437" y="2247900"/>
            <a:ext cx="2196000" cy="142875"/>
          </a:xfrm>
          <a:prstGeom prst="rect">
            <a:avLst/>
          </a:prstGeom>
          <a:solidFill>
            <a:srgbClr val="132034"/>
          </a:solidFill>
          <a:ln/>
        </p:spPr>
        <p:txBody>
          <a:bodyPr/>
          <a:lstStyle/>
          <a:p>
            <a:endParaRPr lang="es-ES_tradnl" noProof="0"/>
          </a:p>
        </p:txBody>
      </p:sp>
      <p:sp>
        <p:nvSpPr>
          <p:cNvPr id="15" name="Text 13"/>
          <p:cNvSpPr/>
          <p:nvPr/>
        </p:nvSpPr>
        <p:spPr>
          <a:xfrm>
            <a:off x="1571625" y="2514600"/>
            <a:ext cx="52388" cy="57150"/>
          </a:xfrm>
          <a:prstGeom prst="rect">
            <a:avLst/>
          </a:prstGeom>
          <a:noFill/>
          <a:ln/>
        </p:spPr>
        <p:txBody>
          <a:bodyPr wrap="square" lIns="0" tIns="0" rIns="0" bIns="0" rtlCol="0" anchor="t"/>
          <a:lstStyle/>
          <a:p>
            <a:pPr marL="0" indent="0" algn="l">
              <a:lnSpc>
                <a:spcPts val="684"/>
              </a:lnSpc>
              <a:buNone/>
            </a:pPr>
            <a:r>
              <a:rPr lang="es-ES_tradnl" sz="600" kern="0" spc="11" noProof="0">
                <a:solidFill>
                  <a:srgbClr val="132034">
                    <a:alpha val="99000"/>
                  </a:srgbClr>
                </a:solidFill>
                <a:latin typeface="Bw Gradual" pitchFamily="34" charset="0"/>
                <a:ea typeface="Bw Gradual" pitchFamily="34" charset="-122"/>
                <a:cs typeface="Bw Gradual" pitchFamily="34" charset="-120"/>
              </a:rPr>
              <a:t>0</a:t>
            </a:r>
            <a:endParaRPr lang="es-ES_tradnl" sz="600" noProof="0"/>
          </a:p>
        </p:txBody>
      </p:sp>
      <p:sp>
        <p:nvSpPr>
          <p:cNvPr id="16" name="Text 14"/>
          <p:cNvSpPr/>
          <p:nvPr/>
        </p:nvSpPr>
        <p:spPr>
          <a:xfrm>
            <a:off x="2128838" y="2514600"/>
            <a:ext cx="47625" cy="57150"/>
          </a:xfrm>
          <a:prstGeom prst="rect">
            <a:avLst/>
          </a:prstGeom>
          <a:noFill/>
          <a:ln/>
        </p:spPr>
        <p:txBody>
          <a:bodyPr wrap="square" lIns="0" tIns="0" rIns="0" bIns="0" rtlCol="0" anchor="t"/>
          <a:lstStyle/>
          <a:p>
            <a:pPr marL="0" indent="0" algn="l">
              <a:lnSpc>
                <a:spcPts val="684"/>
              </a:lnSpc>
              <a:buNone/>
            </a:pPr>
            <a:r>
              <a:rPr lang="es-ES_tradnl" sz="600" kern="0" spc="11" noProof="0">
                <a:solidFill>
                  <a:srgbClr val="132034">
                    <a:alpha val="99000"/>
                  </a:srgbClr>
                </a:solidFill>
                <a:latin typeface="Bw Gradual" pitchFamily="34" charset="0"/>
                <a:ea typeface="Bw Gradual" pitchFamily="34" charset="-122"/>
                <a:cs typeface="Bw Gradual" pitchFamily="34" charset="-120"/>
              </a:rPr>
              <a:t>2</a:t>
            </a:r>
            <a:endParaRPr lang="es-ES_tradnl" sz="600" noProof="0"/>
          </a:p>
        </p:txBody>
      </p:sp>
      <p:sp>
        <p:nvSpPr>
          <p:cNvPr id="17" name="Text 15"/>
          <p:cNvSpPr/>
          <p:nvPr/>
        </p:nvSpPr>
        <p:spPr>
          <a:xfrm>
            <a:off x="1862138" y="2514600"/>
            <a:ext cx="28575" cy="57150"/>
          </a:xfrm>
          <a:prstGeom prst="rect">
            <a:avLst/>
          </a:prstGeom>
          <a:noFill/>
          <a:ln/>
        </p:spPr>
        <p:txBody>
          <a:bodyPr wrap="square" lIns="0" tIns="0" rIns="0" bIns="0" rtlCol="0" anchor="t"/>
          <a:lstStyle/>
          <a:p>
            <a:pPr marL="0" indent="0" algn="l">
              <a:lnSpc>
                <a:spcPts val="684"/>
              </a:lnSpc>
              <a:buNone/>
            </a:pPr>
            <a:r>
              <a:rPr lang="es-ES_tradnl" sz="600" kern="0" spc="11" noProof="0">
                <a:solidFill>
                  <a:srgbClr val="132034">
                    <a:alpha val="99000"/>
                  </a:srgbClr>
                </a:solidFill>
                <a:latin typeface="Bw Gradual" pitchFamily="34" charset="0"/>
                <a:ea typeface="Bw Gradual" pitchFamily="34" charset="-122"/>
                <a:cs typeface="Bw Gradual" pitchFamily="34" charset="-120"/>
              </a:rPr>
              <a:t>1</a:t>
            </a:r>
            <a:endParaRPr lang="es-ES_tradnl" sz="600" noProof="0"/>
          </a:p>
        </p:txBody>
      </p:sp>
      <p:sp>
        <p:nvSpPr>
          <p:cNvPr id="18" name="Text 16"/>
          <p:cNvSpPr/>
          <p:nvPr/>
        </p:nvSpPr>
        <p:spPr>
          <a:xfrm>
            <a:off x="2414588" y="2514600"/>
            <a:ext cx="47625" cy="57150"/>
          </a:xfrm>
          <a:prstGeom prst="rect">
            <a:avLst/>
          </a:prstGeom>
          <a:noFill/>
          <a:ln/>
        </p:spPr>
        <p:txBody>
          <a:bodyPr wrap="square" lIns="0" tIns="0" rIns="0" bIns="0" rtlCol="0" anchor="t"/>
          <a:lstStyle/>
          <a:p>
            <a:pPr marL="0" indent="0" algn="l">
              <a:lnSpc>
                <a:spcPts val="684"/>
              </a:lnSpc>
              <a:buNone/>
            </a:pPr>
            <a:r>
              <a:rPr lang="es-ES_tradnl" sz="600" kern="0" spc="11" noProof="0">
                <a:solidFill>
                  <a:srgbClr val="132034">
                    <a:alpha val="99000"/>
                  </a:srgbClr>
                </a:solidFill>
                <a:latin typeface="Bw Gradual" pitchFamily="34" charset="0"/>
                <a:ea typeface="Bw Gradual" pitchFamily="34" charset="-122"/>
                <a:cs typeface="Bw Gradual" pitchFamily="34" charset="-120"/>
              </a:rPr>
              <a:t>3</a:t>
            </a:r>
            <a:endParaRPr lang="es-ES_tradnl" sz="600" noProof="0"/>
          </a:p>
        </p:txBody>
      </p:sp>
      <p:sp>
        <p:nvSpPr>
          <p:cNvPr id="19" name="Text 17"/>
          <p:cNvSpPr/>
          <p:nvPr/>
        </p:nvSpPr>
        <p:spPr>
          <a:xfrm>
            <a:off x="2700338" y="2514600"/>
            <a:ext cx="47625" cy="57150"/>
          </a:xfrm>
          <a:prstGeom prst="rect">
            <a:avLst/>
          </a:prstGeom>
          <a:noFill/>
          <a:ln/>
        </p:spPr>
        <p:txBody>
          <a:bodyPr wrap="square" lIns="0" tIns="0" rIns="0" bIns="0" rtlCol="0" anchor="t"/>
          <a:lstStyle/>
          <a:p>
            <a:pPr marL="0" indent="0" algn="l">
              <a:lnSpc>
                <a:spcPts val="684"/>
              </a:lnSpc>
              <a:buNone/>
            </a:pPr>
            <a:r>
              <a:rPr lang="es-ES_tradnl" sz="600" kern="0" spc="11" noProof="0">
                <a:solidFill>
                  <a:srgbClr val="132034">
                    <a:alpha val="99000"/>
                  </a:srgbClr>
                </a:solidFill>
                <a:latin typeface="Bw Gradual" pitchFamily="34" charset="0"/>
                <a:ea typeface="Bw Gradual" pitchFamily="34" charset="-122"/>
                <a:cs typeface="Bw Gradual" pitchFamily="34" charset="-120"/>
              </a:rPr>
              <a:t>4</a:t>
            </a:r>
            <a:endParaRPr lang="es-ES_tradnl" sz="600" noProof="0"/>
          </a:p>
        </p:txBody>
      </p:sp>
      <p:sp>
        <p:nvSpPr>
          <p:cNvPr id="20" name="Text 18"/>
          <p:cNvSpPr/>
          <p:nvPr/>
        </p:nvSpPr>
        <p:spPr>
          <a:xfrm>
            <a:off x="2986088" y="2514600"/>
            <a:ext cx="47625" cy="57150"/>
          </a:xfrm>
          <a:prstGeom prst="rect">
            <a:avLst/>
          </a:prstGeom>
          <a:noFill/>
          <a:ln/>
        </p:spPr>
        <p:txBody>
          <a:bodyPr wrap="square" lIns="0" tIns="0" rIns="0" bIns="0" rtlCol="0" anchor="t"/>
          <a:lstStyle/>
          <a:p>
            <a:pPr marL="0" indent="0" algn="l">
              <a:lnSpc>
                <a:spcPts val="684"/>
              </a:lnSpc>
              <a:buNone/>
            </a:pPr>
            <a:r>
              <a:rPr lang="es-ES_tradnl" sz="600" kern="0" spc="11" noProof="0">
                <a:solidFill>
                  <a:srgbClr val="132034">
                    <a:alpha val="99000"/>
                  </a:srgbClr>
                </a:solidFill>
                <a:latin typeface="Bw Gradual" pitchFamily="34" charset="0"/>
                <a:ea typeface="Bw Gradual" pitchFamily="34" charset="-122"/>
                <a:cs typeface="Bw Gradual" pitchFamily="34" charset="-120"/>
              </a:rPr>
              <a:t>5</a:t>
            </a:r>
            <a:endParaRPr lang="es-ES_tradnl" sz="600" noProof="0"/>
          </a:p>
        </p:txBody>
      </p:sp>
      <p:sp>
        <p:nvSpPr>
          <p:cNvPr id="21" name="Text 19"/>
          <p:cNvSpPr/>
          <p:nvPr/>
        </p:nvSpPr>
        <p:spPr>
          <a:xfrm>
            <a:off x="3271838" y="2514600"/>
            <a:ext cx="52388" cy="57150"/>
          </a:xfrm>
          <a:prstGeom prst="rect">
            <a:avLst/>
          </a:prstGeom>
          <a:noFill/>
          <a:ln/>
        </p:spPr>
        <p:txBody>
          <a:bodyPr wrap="square" lIns="0" tIns="0" rIns="0" bIns="0" rtlCol="0" anchor="t"/>
          <a:lstStyle/>
          <a:p>
            <a:pPr marL="0" indent="0" algn="l">
              <a:lnSpc>
                <a:spcPts val="684"/>
              </a:lnSpc>
              <a:buNone/>
            </a:pPr>
            <a:r>
              <a:rPr lang="es-ES_tradnl" sz="600" kern="0" spc="11" noProof="0">
                <a:solidFill>
                  <a:srgbClr val="132034">
                    <a:alpha val="99000"/>
                  </a:srgbClr>
                </a:solidFill>
                <a:latin typeface="Bw Gradual" pitchFamily="34" charset="0"/>
                <a:ea typeface="Bw Gradual" pitchFamily="34" charset="-122"/>
                <a:cs typeface="Bw Gradual" pitchFamily="34" charset="-120"/>
              </a:rPr>
              <a:t>6</a:t>
            </a:r>
            <a:endParaRPr lang="es-ES_tradnl" sz="600" noProof="0"/>
          </a:p>
        </p:txBody>
      </p:sp>
      <p:sp>
        <p:nvSpPr>
          <p:cNvPr id="22" name="Text 20"/>
          <p:cNvSpPr/>
          <p:nvPr/>
        </p:nvSpPr>
        <p:spPr>
          <a:xfrm>
            <a:off x="3562350" y="2514600"/>
            <a:ext cx="42863" cy="57150"/>
          </a:xfrm>
          <a:prstGeom prst="rect">
            <a:avLst/>
          </a:prstGeom>
          <a:noFill/>
          <a:ln/>
        </p:spPr>
        <p:txBody>
          <a:bodyPr wrap="square" lIns="0" tIns="0" rIns="0" bIns="0" rtlCol="0" anchor="t"/>
          <a:lstStyle/>
          <a:p>
            <a:pPr marL="0" indent="0" algn="l">
              <a:lnSpc>
                <a:spcPts val="684"/>
              </a:lnSpc>
              <a:buNone/>
            </a:pPr>
            <a:r>
              <a:rPr lang="es-ES_tradnl" sz="600" kern="0" spc="11" noProof="0">
                <a:solidFill>
                  <a:srgbClr val="132034">
                    <a:alpha val="99000"/>
                  </a:srgbClr>
                </a:solidFill>
                <a:latin typeface="Bw Gradual" pitchFamily="34" charset="0"/>
                <a:ea typeface="Bw Gradual" pitchFamily="34" charset="-122"/>
                <a:cs typeface="Bw Gradual" pitchFamily="34" charset="-120"/>
              </a:rPr>
              <a:t>7</a:t>
            </a:r>
            <a:endParaRPr lang="es-ES_tradnl" sz="600" noProof="0"/>
          </a:p>
        </p:txBody>
      </p:sp>
      <p:sp>
        <p:nvSpPr>
          <p:cNvPr id="23" name="Text 21"/>
          <p:cNvSpPr/>
          <p:nvPr/>
        </p:nvSpPr>
        <p:spPr>
          <a:xfrm>
            <a:off x="3843338" y="2514600"/>
            <a:ext cx="52388" cy="57150"/>
          </a:xfrm>
          <a:prstGeom prst="rect">
            <a:avLst/>
          </a:prstGeom>
          <a:noFill/>
          <a:ln/>
        </p:spPr>
        <p:txBody>
          <a:bodyPr wrap="square" lIns="0" tIns="0" rIns="0" bIns="0" rtlCol="0" anchor="t"/>
          <a:lstStyle/>
          <a:p>
            <a:pPr marL="0" indent="0" algn="l">
              <a:lnSpc>
                <a:spcPts val="684"/>
              </a:lnSpc>
              <a:buNone/>
            </a:pPr>
            <a:r>
              <a:rPr lang="es-ES_tradnl" sz="600" kern="0" spc="11" noProof="0">
                <a:solidFill>
                  <a:srgbClr val="132034">
                    <a:alpha val="99000"/>
                  </a:srgbClr>
                </a:solidFill>
                <a:latin typeface="Bw Gradual" pitchFamily="34" charset="0"/>
                <a:ea typeface="Bw Gradual" pitchFamily="34" charset="-122"/>
                <a:cs typeface="Bw Gradual" pitchFamily="34" charset="-120"/>
              </a:rPr>
              <a:t>8</a:t>
            </a:r>
            <a:endParaRPr lang="es-ES_tradnl" sz="600" noProof="0"/>
          </a:p>
        </p:txBody>
      </p:sp>
      <p:sp>
        <p:nvSpPr>
          <p:cNvPr id="24" name="Text 22"/>
          <p:cNvSpPr/>
          <p:nvPr/>
        </p:nvSpPr>
        <p:spPr>
          <a:xfrm>
            <a:off x="4133850" y="2514600"/>
            <a:ext cx="52388" cy="57150"/>
          </a:xfrm>
          <a:prstGeom prst="rect">
            <a:avLst/>
          </a:prstGeom>
          <a:noFill/>
          <a:ln/>
        </p:spPr>
        <p:txBody>
          <a:bodyPr wrap="square" lIns="0" tIns="0" rIns="0" bIns="0" rtlCol="0" anchor="t"/>
          <a:lstStyle/>
          <a:p>
            <a:pPr marL="0" indent="0" algn="l">
              <a:lnSpc>
                <a:spcPts val="684"/>
              </a:lnSpc>
              <a:buNone/>
            </a:pPr>
            <a:r>
              <a:rPr lang="es-ES_tradnl" sz="600" kern="0" spc="11" noProof="0">
                <a:solidFill>
                  <a:srgbClr val="132034">
                    <a:alpha val="99000"/>
                  </a:srgbClr>
                </a:solidFill>
                <a:latin typeface="Bw Gradual" pitchFamily="34" charset="0"/>
                <a:ea typeface="Bw Gradual" pitchFamily="34" charset="-122"/>
                <a:cs typeface="Bw Gradual" pitchFamily="34" charset="-120"/>
              </a:rPr>
              <a:t>9</a:t>
            </a:r>
            <a:endParaRPr lang="es-ES_tradnl" sz="600" noProof="0"/>
          </a:p>
        </p:txBody>
      </p:sp>
      <p:sp>
        <p:nvSpPr>
          <p:cNvPr id="25" name="Text 23"/>
          <p:cNvSpPr/>
          <p:nvPr/>
        </p:nvSpPr>
        <p:spPr>
          <a:xfrm>
            <a:off x="4424363" y="2514600"/>
            <a:ext cx="80963" cy="57150"/>
          </a:xfrm>
          <a:prstGeom prst="rect">
            <a:avLst/>
          </a:prstGeom>
          <a:noFill/>
          <a:ln/>
        </p:spPr>
        <p:txBody>
          <a:bodyPr wrap="square" lIns="0" tIns="0" rIns="0" bIns="0" rtlCol="0" anchor="t"/>
          <a:lstStyle/>
          <a:p>
            <a:pPr marL="0" indent="0" algn="l">
              <a:lnSpc>
                <a:spcPts val="684"/>
              </a:lnSpc>
              <a:buNone/>
            </a:pPr>
            <a:r>
              <a:rPr lang="es-ES_tradnl" sz="600" kern="0" spc="11" noProof="0">
                <a:solidFill>
                  <a:srgbClr val="132034">
                    <a:alpha val="99000"/>
                  </a:srgbClr>
                </a:solidFill>
                <a:latin typeface="Bw Gradual" pitchFamily="34" charset="0"/>
                <a:ea typeface="Bw Gradual" pitchFamily="34" charset="-122"/>
                <a:cs typeface="Bw Gradual" pitchFamily="34" charset="-120"/>
              </a:rPr>
              <a:t>10</a:t>
            </a:r>
            <a:endParaRPr lang="es-ES_tradnl" sz="600" noProof="0"/>
          </a:p>
        </p:txBody>
      </p:sp>
      <p:sp>
        <p:nvSpPr>
          <p:cNvPr id="26" name="Text 24"/>
          <p:cNvSpPr/>
          <p:nvPr/>
        </p:nvSpPr>
        <p:spPr>
          <a:xfrm>
            <a:off x="4643438" y="2019300"/>
            <a:ext cx="2381420" cy="57150"/>
          </a:xfrm>
          <a:prstGeom prst="rect">
            <a:avLst/>
          </a:prstGeom>
          <a:noFill/>
          <a:ln/>
        </p:spPr>
        <p:txBody>
          <a:bodyPr wrap="square" lIns="0" tIns="0" rIns="0" bIns="0" rtlCol="0" anchor="t"/>
          <a:lstStyle/>
          <a:p>
            <a:pPr marL="0" indent="0" algn="l">
              <a:lnSpc>
                <a:spcPts val="684"/>
              </a:lnSpc>
              <a:buNone/>
            </a:pPr>
            <a:r>
              <a:rPr lang="es-ES_tradnl" sz="600" kern="0" spc="6" noProof="0">
                <a:solidFill>
                  <a:srgbClr val="132034">
                    <a:alpha val="99000"/>
                  </a:srgbClr>
                </a:solidFill>
                <a:latin typeface="Bw Gradual" pitchFamily="34" charset="0"/>
                <a:ea typeface="Bw Gradual" pitchFamily="34" charset="-122"/>
                <a:cs typeface="Bw Gradual" pitchFamily="34" charset="-120"/>
              </a:rPr>
              <a:t>DESARROLLO PROFESIONAL</a:t>
            </a:r>
            <a:endParaRPr lang="es-ES_tradnl" sz="600" noProof="0"/>
          </a:p>
        </p:txBody>
      </p:sp>
      <p:sp>
        <p:nvSpPr>
          <p:cNvPr id="27" name="Text 25"/>
          <p:cNvSpPr/>
          <p:nvPr/>
        </p:nvSpPr>
        <p:spPr>
          <a:xfrm>
            <a:off x="4643437" y="1690688"/>
            <a:ext cx="681231" cy="57151"/>
          </a:xfrm>
          <a:prstGeom prst="rect">
            <a:avLst/>
          </a:prstGeom>
          <a:noFill/>
          <a:ln/>
        </p:spPr>
        <p:txBody>
          <a:bodyPr wrap="square" lIns="0" tIns="0" rIns="0" bIns="0" rtlCol="0" anchor="t"/>
          <a:lstStyle/>
          <a:p>
            <a:pPr marL="0" indent="0" algn="l">
              <a:lnSpc>
                <a:spcPts val="641"/>
              </a:lnSpc>
              <a:buNone/>
            </a:pPr>
            <a:r>
              <a:rPr lang="es-ES_tradnl" sz="600" kern="0" spc="5" noProof="0">
                <a:solidFill>
                  <a:srgbClr val="132034">
                    <a:alpha val="99000"/>
                  </a:srgbClr>
                </a:solidFill>
                <a:latin typeface="Bw Gradual" pitchFamily="34" charset="0"/>
                <a:ea typeface="Bw Gradual" pitchFamily="34" charset="-122"/>
                <a:cs typeface="Bw Gradual" pitchFamily="34" charset="-120"/>
              </a:rPr>
              <a:t>INDICADOR</a:t>
            </a:r>
            <a:endParaRPr lang="es-ES_tradnl" sz="600" noProof="0"/>
          </a:p>
        </p:txBody>
      </p:sp>
      <p:sp>
        <p:nvSpPr>
          <p:cNvPr id="28" name="Text 26"/>
          <p:cNvSpPr/>
          <p:nvPr/>
        </p:nvSpPr>
        <p:spPr>
          <a:xfrm>
            <a:off x="7553325" y="1690688"/>
            <a:ext cx="585788" cy="52388"/>
          </a:xfrm>
          <a:prstGeom prst="rect">
            <a:avLst/>
          </a:prstGeom>
          <a:noFill/>
          <a:ln/>
        </p:spPr>
        <p:txBody>
          <a:bodyPr wrap="square" lIns="0" tIns="0" rIns="0" bIns="0" rtlCol="0" anchor="t"/>
          <a:lstStyle/>
          <a:p>
            <a:pPr marL="0" indent="0" algn="ctr">
              <a:lnSpc>
                <a:spcPts val="641"/>
              </a:lnSpc>
              <a:buNone/>
            </a:pPr>
            <a:r>
              <a:rPr lang="es-ES_tradnl" sz="600" kern="0" spc="5" noProof="0">
                <a:solidFill>
                  <a:srgbClr val="132034">
                    <a:alpha val="99000"/>
                  </a:srgbClr>
                </a:solidFill>
                <a:latin typeface="Bw Gradual" pitchFamily="34" charset="0"/>
                <a:ea typeface="Bw Gradual" pitchFamily="34" charset="-122"/>
                <a:cs typeface="Bw Gradual" pitchFamily="34" charset="-120"/>
              </a:rPr>
              <a:t>FULL-TIME</a:t>
            </a:r>
            <a:endParaRPr lang="es-ES_tradnl" sz="600" noProof="0"/>
          </a:p>
        </p:txBody>
      </p:sp>
      <p:sp>
        <p:nvSpPr>
          <p:cNvPr id="29" name="Text 27"/>
          <p:cNvSpPr/>
          <p:nvPr/>
        </p:nvSpPr>
        <p:spPr>
          <a:xfrm>
            <a:off x="8281987" y="1690688"/>
            <a:ext cx="581025" cy="52388"/>
          </a:xfrm>
          <a:prstGeom prst="rect">
            <a:avLst/>
          </a:prstGeom>
          <a:noFill/>
          <a:ln/>
        </p:spPr>
        <p:txBody>
          <a:bodyPr wrap="square" lIns="0" tIns="0" rIns="0" bIns="0" rtlCol="0" anchor="t"/>
          <a:lstStyle/>
          <a:p>
            <a:pPr marL="0" indent="0" algn="ctr">
              <a:lnSpc>
                <a:spcPts val="641"/>
              </a:lnSpc>
              <a:buNone/>
            </a:pPr>
            <a:r>
              <a:rPr lang="es-ES_tradnl" sz="600" kern="0" spc="5" noProof="0">
                <a:solidFill>
                  <a:srgbClr val="576A78">
                    <a:alpha val="99000"/>
                  </a:srgbClr>
                </a:solidFill>
                <a:latin typeface="Bw Gradual" pitchFamily="34" charset="0"/>
                <a:ea typeface="Bw Gradual" pitchFamily="34" charset="-122"/>
                <a:cs typeface="Bw Gradual" pitchFamily="34" charset="-120"/>
              </a:rPr>
              <a:t>INTERNS</a:t>
            </a:r>
            <a:endParaRPr lang="es-ES_tradnl" sz="600" noProof="0"/>
          </a:p>
        </p:txBody>
      </p:sp>
      <p:sp>
        <p:nvSpPr>
          <p:cNvPr id="30" name="Text 28"/>
          <p:cNvSpPr/>
          <p:nvPr/>
        </p:nvSpPr>
        <p:spPr>
          <a:xfrm>
            <a:off x="6829425" y="1690688"/>
            <a:ext cx="581025" cy="52388"/>
          </a:xfrm>
          <a:prstGeom prst="rect">
            <a:avLst/>
          </a:prstGeom>
          <a:noFill/>
          <a:ln/>
        </p:spPr>
        <p:txBody>
          <a:bodyPr wrap="square" lIns="0" tIns="0" rIns="0" bIns="0" rtlCol="0" anchor="t"/>
          <a:lstStyle/>
          <a:p>
            <a:pPr marL="0" indent="0" algn="ctr">
              <a:lnSpc>
                <a:spcPts val="641"/>
              </a:lnSpc>
              <a:buNone/>
            </a:pPr>
            <a:r>
              <a:rPr lang="es-ES_tradnl" sz="600" kern="0" spc="5" noProof="0">
                <a:solidFill>
                  <a:srgbClr val="132034">
                    <a:alpha val="99000"/>
                  </a:srgbClr>
                </a:solidFill>
                <a:latin typeface="Bw Gradual" pitchFamily="34" charset="0"/>
                <a:ea typeface="Bw Gradual" pitchFamily="34" charset="-122"/>
                <a:cs typeface="Bw Gradual" pitchFamily="34" charset="-120"/>
              </a:rPr>
              <a:t>GENERAL</a:t>
            </a:r>
            <a:endParaRPr lang="es-ES_tradnl" sz="600" noProof="0"/>
          </a:p>
        </p:txBody>
      </p:sp>
      <p:sp>
        <p:nvSpPr>
          <p:cNvPr id="31" name="Text 29"/>
          <p:cNvSpPr/>
          <p:nvPr/>
        </p:nvSpPr>
        <p:spPr>
          <a:xfrm>
            <a:off x="4643438" y="2324100"/>
            <a:ext cx="2381420" cy="57150"/>
          </a:xfrm>
          <a:prstGeom prst="rect">
            <a:avLst/>
          </a:prstGeom>
          <a:noFill/>
          <a:ln/>
        </p:spPr>
        <p:txBody>
          <a:bodyPr wrap="square" lIns="0" tIns="0" rIns="0" bIns="0" rtlCol="0" anchor="t"/>
          <a:lstStyle/>
          <a:p>
            <a:pPr marL="0" indent="0" algn="l">
              <a:lnSpc>
                <a:spcPts val="684"/>
              </a:lnSpc>
              <a:buNone/>
            </a:pPr>
            <a:r>
              <a:rPr lang="es-ES_tradnl" sz="600" kern="0" spc="6" noProof="0">
                <a:solidFill>
                  <a:srgbClr val="132034">
                    <a:alpha val="99000"/>
                  </a:srgbClr>
                </a:solidFill>
                <a:latin typeface="Bw Gradual" pitchFamily="34" charset="0"/>
                <a:ea typeface="Bw Gradual" pitchFamily="34" charset="-122"/>
                <a:cs typeface="Bw Gradual" pitchFamily="34" charset="-120"/>
              </a:rPr>
              <a:t>CULTURA INCLUSIVA</a:t>
            </a:r>
            <a:endParaRPr lang="es-ES_tradnl" sz="600" noProof="0"/>
          </a:p>
        </p:txBody>
      </p:sp>
      <p:sp>
        <p:nvSpPr>
          <p:cNvPr id="32" name="Text 30"/>
          <p:cNvSpPr/>
          <p:nvPr/>
        </p:nvSpPr>
        <p:spPr>
          <a:xfrm>
            <a:off x="4643438" y="2628900"/>
            <a:ext cx="2381420" cy="57150"/>
          </a:xfrm>
          <a:prstGeom prst="rect">
            <a:avLst/>
          </a:prstGeom>
          <a:noFill/>
          <a:ln/>
        </p:spPr>
        <p:txBody>
          <a:bodyPr wrap="square" lIns="0" tIns="0" rIns="0" bIns="0" rtlCol="0" anchor="t"/>
          <a:lstStyle/>
          <a:p>
            <a:pPr marL="0" indent="0" algn="l">
              <a:lnSpc>
                <a:spcPts val="684"/>
              </a:lnSpc>
              <a:buNone/>
            </a:pPr>
            <a:r>
              <a:rPr lang="es-ES_tradnl" sz="600" kern="0" spc="6" noProof="0">
                <a:solidFill>
                  <a:srgbClr val="132034">
                    <a:alpha val="99000"/>
                  </a:srgbClr>
                </a:solidFill>
                <a:latin typeface="Bw Gradual" pitchFamily="34" charset="0"/>
                <a:ea typeface="Bw Gradual" pitchFamily="34" charset="-122"/>
                <a:cs typeface="Bw Gradual" pitchFamily="34" charset="-120"/>
              </a:rPr>
              <a:t>ENGAGEMENT</a:t>
            </a:r>
            <a:endParaRPr lang="es-ES_tradnl" sz="600" noProof="0"/>
          </a:p>
        </p:txBody>
      </p:sp>
      <p:sp>
        <p:nvSpPr>
          <p:cNvPr id="34" name="Text 31"/>
          <p:cNvSpPr/>
          <p:nvPr/>
        </p:nvSpPr>
        <p:spPr>
          <a:xfrm>
            <a:off x="6992865" y="2019299"/>
            <a:ext cx="254144" cy="85719"/>
          </a:xfrm>
          <a:prstGeom prst="rect">
            <a:avLst/>
          </a:prstGeom>
          <a:noFill/>
          <a:ln/>
        </p:spPr>
        <p:txBody>
          <a:bodyPr wrap="square" lIns="0" tIns="0" rIns="0" bIns="0" rtlCol="0" anchor="t"/>
          <a:lstStyle/>
          <a:p>
            <a:pPr marL="0" indent="0" algn="ctr">
              <a:lnSpc>
                <a:spcPts val="855"/>
              </a:lnSpc>
              <a:buNone/>
            </a:pPr>
            <a:r>
              <a:rPr lang="es-ES_tradnl" sz="800" kern="0" spc="7" noProof="0" dirty="0">
                <a:solidFill>
                  <a:srgbClr val="132034">
                    <a:alpha val="99000"/>
                  </a:srgbClr>
                </a:solidFill>
                <a:latin typeface="Bw Gradual" pitchFamily="34" charset="0"/>
                <a:ea typeface="Bw Gradual" pitchFamily="34" charset="-122"/>
                <a:cs typeface="Bw Gradual" pitchFamily="34" charset="-120"/>
              </a:rPr>
              <a:t>8,38</a:t>
            </a:r>
            <a:endParaRPr lang="es-ES_tradnl" sz="800" noProof="0" dirty="0"/>
          </a:p>
        </p:txBody>
      </p:sp>
      <p:sp>
        <p:nvSpPr>
          <p:cNvPr id="35" name="Text 32"/>
          <p:cNvSpPr/>
          <p:nvPr/>
        </p:nvSpPr>
        <p:spPr>
          <a:xfrm>
            <a:off x="6992865" y="2324099"/>
            <a:ext cx="235094" cy="90477"/>
          </a:xfrm>
          <a:prstGeom prst="rect">
            <a:avLst/>
          </a:prstGeom>
          <a:noFill/>
          <a:ln/>
        </p:spPr>
        <p:txBody>
          <a:bodyPr wrap="square" lIns="0" tIns="0" rIns="0" bIns="0" rtlCol="0" anchor="t"/>
          <a:lstStyle/>
          <a:p>
            <a:pPr marL="0" indent="0" algn="ctr">
              <a:lnSpc>
                <a:spcPts val="855"/>
              </a:lnSpc>
              <a:buNone/>
            </a:pPr>
            <a:r>
              <a:rPr lang="es-ES_tradnl" sz="800" kern="0" spc="7" noProof="0">
                <a:solidFill>
                  <a:srgbClr val="132034">
                    <a:alpha val="99000"/>
                  </a:srgbClr>
                </a:solidFill>
                <a:latin typeface="Bw Gradual" pitchFamily="34" charset="0"/>
                <a:ea typeface="Bw Gradual" pitchFamily="34" charset="-122"/>
                <a:cs typeface="Bw Gradual" pitchFamily="34" charset="-120"/>
              </a:rPr>
              <a:t>8,71</a:t>
            </a:r>
            <a:endParaRPr lang="es-ES_tradnl" sz="800" noProof="0"/>
          </a:p>
        </p:txBody>
      </p:sp>
      <p:sp>
        <p:nvSpPr>
          <p:cNvPr id="36" name="Text 33"/>
          <p:cNvSpPr/>
          <p:nvPr/>
        </p:nvSpPr>
        <p:spPr>
          <a:xfrm>
            <a:off x="6992865" y="2628899"/>
            <a:ext cx="254145" cy="90463"/>
          </a:xfrm>
          <a:prstGeom prst="rect">
            <a:avLst/>
          </a:prstGeom>
          <a:noFill/>
          <a:ln/>
        </p:spPr>
        <p:txBody>
          <a:bodyPr wrap="square" lIns="0" tIns="0" rIns="0" bIns="0" rtlCol="0" anchor="t"/>
          <a:lstStyle/>
          <a:p>
            <a:pPr marL="0" indent="0" algn="ctr">
              <a:lnSpc>
                <a:spcPts val="855"/>
              </a:lnSpc>
              <a:buNone/>
            </a:pPr>
            <a:r>
              <a:rPr lang="es-ES_tradnl" sz="800" kern="0" spc="7" noProof="0">
                <a:solidFill>
                  <a:srgbClr val="132034">
                    <a:alpha val="99000"/>
                  </a:srgbClr>
                </a:solidFill>
                <a:latin typeface="Bw Gradual" pitchFamily="34" charset="0"/>
                <a:ea typeface="Bw Gradual" pitchFamily="34" charset="-122"/>
                <a:cs typeface="Bw Gradual" pitchFamily="34" charset="-120"/>
              </a:rPr>
              <a:t>8,80</a:t>
            </a:r>
            <a:endParaRPr lang="es-ES_tradnl" sz="800" noProof="0"/>
          </a:p>
        </p:txBody>
      </p:sp>
      <p:sp>
        <p:nvSpPr>
          <p:cNvPr id="37" name="Text 34"/>
          <p:cNvSpPr/>
          <p:nvPr/>
        </p:nvSpPr>
        <p:spPr>
          <a:xfrm>
            <a:off x="6992865" y="2933700"/>
            <a:ext cx="249381" cy="71424"/>
          </a:xfrm>
          <a:prstGeom prst="rect">
            <a:avLst/>
          </a:prstGeom>
          <a:noFill/>
          <a:ln/>
        </p:spPr>
        <p:txBody>
          <a:bodyPr wrap="square" lIns="0" tIns="0" rIns="0" bIns="0" rtlCol="0" anchor="t"/>
          <a:lstStyle/>
          <a:p>
            <a:pPr marL="0" indent="0" algn="ctr">
              <a:lnSpc>
                <a:spcPts val="855"/>
              </a:lnSpc>
              <a:buNone/>
            </a:pPr>
            <a:r>
              <a:rPr lang="es-ES_tradnl" sz="800" kern="0" spc="7" noProof="0">
                <a:solidFill>
                  <a:srgbClr val="132034">
                    <a:alpha val="99000"/>
                  </a:srgbClr>
                </a:solidFill>
                <a:latin typeface="Bw Gradual" pitchFamily="34" charset="0"/>
                <a:ea typeface="Bw Gradual" pitchFamily="34" charset="-122"/>
                <a:cs typeface="Bw Gradual" pitchFamily="34" charset="-120"/>
              </a:rPr>
              <a:t>8,64</a:t>
            </a:r>
            <a:endParaRPr lang="es-ES_tradnl" sz="800" noProof="0"/>
          </a:p>
        </p:txBody>
      </p:sp>
      <p:sp>
        <p:nvSpPr>
          <p:cNvPr id="38" name="Text 35"/>
          <p:cNvSpPr/>
          <p:nvPr/>
        </p:nvSpPr>
        <p:spPr>
          <a:xfrm>
            <a:off x="7719147" y="2025968"/>
            <a:ext cx="254145" cy="79050"/>
          </a:xfrm>
          <a:prstGeom prst="rect">
            <a:avLst/>
          </a:prstGeom>
          <a:noFill/>
          <a:ln/>
        </p:spPr>
        <p:txBody>
          <a:bodyPr wrap="square" lIns="0" tIns="0" rIns="0" bIns="0" rtlCol="0" anchor="t"/>
          <a:lstStyle/>
          <a:p>
            <a:pPr marL="0" indent="0" algn="ctr">
              <a:lnSpc>
                <a:spcPts val="855"/>
              </a:lnSpc>
              <a:buNone/>
            </a:pPr>
            <a:r>
              <a:rPr lang="es-ES_tradnl" sz="800" kern="0" spc="7" noProof="0">
                <a:solidFill>
                  <a:srgbClr val="132034">
                    <a:alpha val="99000"/>
                  </a:srgbClr>
                </a:solidFill>
                <a:latin typeface="Bw Gradual" pitchFamily="34" charset="0"/>
                <a:ea typeface="Bw Gradual" pitchFamily="34" charset="-122"/>
                <a:cs typeface="Bw Gradual" pitchFamily="34" charset="-120"/>
              </a:rPr>
              <a:t>7,18</a:t>
            </a:r>
            <a:endParaRPr lang="es-ES_tradnl" sz="800" noProof="0"/>
          </a:p>
        </p:txBody>
      </p:sp>
      <p:sp>
        <p:nvSpPr>
          <p:cNvPr id="39" name="Text 36"/>
          <p:cNvSpPr/>
          <p:nvPr/>
        </p:nvSpPr>
        <p:spPr>
          <a:xfrm>
            <a:off x="7719147" y="2324099"/>
            <a:ext cx="254145" cy="90481"/>
          </a:xfrm>
          <a:prstGeom prst="rect">
            <a:avLst/>
          </a:prstGeom>
          <a:noFill/>
          <a:ln/>
        </p:spPr>
        <p:txBody>
          <a:bodyPr wrap="square" lIns="0" tIns="0" rIns="0" bIns="0" rtlCol="0" anchor="t"/>
          <a:lstStyle/>
          <a:p>
            <a:pPr marL="0" indent="0" algn="ctr">
              <a:lnSpc>
                <a:spcPts val="855"/>
              </a:lnSpc>
              <a:buNone/>
            </a:pPr>
            <a:r>
              <a:rPr lang="es-ES_tradnl" sz="800" kern="0" spc="7" noProof="0">
                <a:solidFill>
                  <a:srgbClr val="132034">
                    <a:alpha val="99000"/>
                  </a:srgbClr>
                </a:solidFill>
                <a:latin typeface="Bw Gradual" pitchFamily="34" charset="0"/>
                <a:ea typeface="Bw Gradual" pitchFamily="34" charset="-122"/>
                <a:cs typeface="Bw Gradual" pitchFamily="34" charset="-120"/>
              </a:rPr>
              <a:t>7,73</a:t>
            </a:r>
            <a:endParaRPr lang="es-ES_tradnl" sz="800" noProof="0"/>
          </a:p>
        </p:txBody>
      </p:sp>
      <p:sp>
        <p:nvSpPr>
          <p:cNvPr id="40" name="Text 37"/>
          <p:cNvSpPr/>
          <p:nvPr/>
        </p:nvSpPr>
        <p:spPr>
          <a:xfrm>
            <a:off x="7719147" y="2628899"/>
            <a:ext cx="254145" cy="90471"/>
          </a:xfrm>
          <a:prstGeom prst="rect">
            <a:avLst/>
          </a:prstGeom>
          <a:noFill/>
          <a:ln/>
        </p:spPr>
        <p:txBody>
          <a:bodyPr wrap="square" lIns="0" tIns="0" rIns="0" bIns="0" rtlCol="0" anchor="t"/>
          <a:lstStyle/>
          <a:p>
            <a:pPr marL="0" indent="0" algn="ctr">
              <a:lnSpc>
                <a:spcPts val="855"/>
              </a:lnSpc>
              <a:buNone/>
            </a:pPr>
            <a:r>
              <a:rPr lang="es-ES_tradnl" sz="800" kern="0" spc="7" noProof="0">
                <a:solidFill>
                  <a:srgbClr val="132034">
                    <a:alpha val="99000"/>
                  </a:srgbClr>
                </a:solidFill>
                <a:latin typeface="Bw Gradual" pitchFamily="34" charset="0"/>
                <a:ea typeface="Bw Gradual" pitchFamily="34" charset="-122"/>
                <a:cs typeface="Bw Gradual" pitchFamily="34" charset="-120"/>
              </a:rPr>
              <a:t>7,75</a:t>
            </a:r>
            <a:endParaRPr lang="es-ES_tradnl" sz="800" noProof="0"/>
          </a:p>
        </p:txBody>
      </p:sp>
      <p:sp>
        <p:nvSpPr>
          <p:cNvPr id="41" name="Text 38"/>
          <p:cNvSpPr/>
          <p:nvPr/>
        </p:nvSpPr>
        <p:spPr>
          <a:xfrm>
            <a:off x="7719147" y="2933699"/>
            <a:ext cx="254145" cy="90469"/>
          </a:xfrm>
          <a:prstGeom prst="rect">
            <a:avLst/>
          </a:prstGeom>
          <a:noFill/>
          <a:ln/>
        </p:spPr>
        <p:txBody>
          <a:bodyPr wrap="square" lIns="0" tIns="0" rIns="0" bIns="0" rtlCol="0" anchor="t"/>
          <a:lstStyle/>
          <a:p>
            <a:pPr marL="0" indent="0" algn="ctr">
              <a:lnSpc>
                <a:spcPts val="855"/>
              </a:lnSpc>
              <a:buNone/>
            </a:pPr>
            <a:r>
              <a:rPr lang="es-ES_tradnl" sz="800" kern="0" spc="7" noProof="0">
                <a:solidFill>
                  <a:srgbClr val="132034">
                    <a:alpha val="99000"/>
                  </a:srgbClr>
                </a:solidFill>
                <a:latin typeface="Bw Gradual" pitchFamily="34" charset="0"/>
                <a:ea typeface="Bw Gradual" pitchFamily="34" charset="-122"/>
                <a:cs typeface="Bw Gradual" pitchFamily="34" charset="-120"/>
              </a:rPr>
              <a:t>7,73</a:t>
            </a:r>
            <a:endParaRPr lang="es-ES_tradnl" sz="800" noProof="0"/>
          </a:p>
        </p:txBody>
      </p:sp>
      <p:sp>
        <p:nvSpPr>
          <p:cNvPr id="42" name="Text 39"/>
          <p:cNvSpPr/>
          <p:nvPr/>
        </p:nvSpPr>
        <p:spPr>
          <a:xfrm>
            <a:off x="8445427" y="2009781"/>
            <a:ext cx="254144" cy="95237"/>
          </a:xfrm>
          <a:prstGeom prst="rect">
            <a:avLst/>
          </a:prstGeom>
          <a:noFill/>
          <a:ln/>
        </p:spPr>
        <p:txBody>
          <a:bodyPr wrap="square" lIns="0" tIns="0" rIns="0" bIns="0" rtlCol="0" anchor="t"/>
          <a:lstStyle/>
          <a:p>
            <a:pPr marL="0" indent="0" algn="ctr">
              <a:lnSpc>
                <a:spcPts val="855"/>
              </a:lnSpc>
              <a:buNone/>
            </a:pPr>
            <a:r>
              <a:rPr lang="es-ES_tradnl" sz="800" kern="0" spc="7" noProof="0">
                <a:solidFill>
                  <a:srgbClr val="576A78">
                    <a:alpha val="99000"/>
                  </a:srgbClr>
                </a:solidFill>
                <a:latin typeface="Bw Gradual" pitchFamily="34" charset="0"/>
                <a:ea typeface="Bw Gradual" pitchFamily="34" charset="-122"/>
                <a:cs typeface="Bw Gradual" pitchFamily="34" charset="-120"/>
              </a:rPr>
              <a:t>9,44</a:t>
            </a:r>
            <a:endParaRPr lang="es-ES_tradnl" sz="800" noProof="0"/>
          </a:p>
        </p:txBody>
      </p:sp>
      <p:sp>
        <p:nvSpPr>
          <p:cNvPr id="43" name="Text 40"/>
          <p:cNvSpPr/>
          <p:nvPr/>
        </p:nvSpPr>
        <p:spPr>
          <a:xfrm>
            <a:off x="8445427" y="2326513"/>
            <a:ext cx="254145" cy="90471"/>
          </a:xfrm>
          <a:prstGeom prst="rect">
            <a:avLst/>
          </a:prstGeom>
          <a:noFill/>
          <a:ln/>
        </p:spPr>
        <p:txBody>
          <a:bodyPr wrap="square" lIns="0" tIns="0" rIns="0" bIns="0" rtlCol="0" anchor="t"/>
          <a:lstStyle/>
          <a:p>
            <a:pPr marL="0" indent="0" algn="ctr">
              <a:lnSpc>
                <a:spcPts val="855"/>
              </a:lnSpc>
              <a:buNone/>
            </a:pPr>
            <a:r>
              <a:rPr lang="es-ES_tradnl" sz="800" kern="0" spc="7" noProof="0" dirty="0">
                <a:solidFill>
                  <a:srgbClr val="576A78">
                    <a:alpha val="99000"/>
                  </a:srgbClr>
                </a:solidFill>
                <a:latin typeface="Bw Gradual" pitchFamily="34" charset="0"/>
                <a:ea typeface="Bw Gradual" pitchFamily="34" charset="-122"/>
                <a:cs typeface="Bw Gradual" pitchFamily="34" charset="-120"/>
              </a:rPr>
              <a:t>9,00</a:t>
            </a:r>
            <a:endParaRPr lang="es-ES_tradnl" sz="800" noProof="0" dirty="0"/>
          </a:p>
        </p:txBody>
      </p:sp>
      <p:sp>
        <p:nvSpPr>
          <p:cNvPr id="44" name="Text 41"/>
          <p:cNvSpPr/>
          <p:nvPr/>
        </p:nvSpPr>
        <p:spPr>
          <a:xfrm>
            <a:off x="8445427" y="2631269"/>
            <a:ext cx="251762" cy="85721"/>
          </a:xfrm>
          <a:prstGeom prst="rect">
            <a:avLst/>
          </a:prstGeom>
          <a:noFill/>
          <a:ln/>
        </p:spPr>
        <p:txBody>
          <a:bodyPr wrap="square" lIns="0" tIns="0" rIns="0" bIns="0" rtlCol="0" anchor="t"/>
          <a:lstStyle/>
          <a:p>
            <a:pPr marL="0" indent="0" algn="ctr">
              <a:lnSpc>
                <a:spcPts val="855"/>
              </a:lnSpc>
              <a:buNone/>
            </a:pPr>
            <a:r>
              <a:rPr lang="es-ES_tradnl" sz="800" kern="0" spc="7" noProof="0" dirty="0">
                <a:solidFill>
                  <a:srgbClr val="576A78">
                    <a:alpha val="99000"/>
                  </a:srgbClr>
                </a:solidFill>
                <a:latin typeface="Bw Gradual" pitchFamily="34" charset="0"/>
                <a:ea typeface="Bw Gradual" pitchFamily="34" charset="-122"/>
                <a:cs typeface="Bw Gradual" pitchFamily="34" charset="-120"/>
              </a:rPr>
              <a:t>9,33</a:t>
            </a:r>
            <a:endParaRPr lang="es-ES_tradnl" sz="800" noProof="0" dirty="0"/>
          </a:p>
        </p:txBody>
      </p:sp>
      <p:sp>
        <p:nvSpPr>
          <p:cNvPr id="45" name="Text 42"/>
          <p:cNvSpPr/>
          <p:nvPr/>
        </p:nvSpPr>
        <p:spPr>
          <a:xfrm>
            <a:off x="8445427" y="2919412"/>
            <a:ext cx="249381" cy="104743"/>
          </a:xfrm>
          <a:prstGeom prst="rect">
            <a:avLst/>
          </a:prstGeom>
          <a:noFill/>
          <a:ln/>
        </p:spPr>
        <p:txBody>
          <a:bodyPr wrap="square" lIns="0" tIns="0" rIns="0" bIns="0" rtlCol="0" anchor="t"/>
          <a:lstStyle/>
          <a:p>
            <a:pPr marL="0" indent="0" algn="ctr">
              <a:lnSpc>
                <a:spcPts val="855"/>
              </a:lnSpc>
              <a:buNone/>
            </a:pPr>
            <a:r>
              <a:rPr lang="es-ES_tradnl" sz="800" kern="0" spc="7" noProof="0">
                <a:solidFill>
                  <a:srgbClr val="576A78">
                    <a:alpha val="99000"/>
                  </a:srgbClr>
                </a:solidFill>
                <a:latin typeface="Bw Gradual" pitchFamily="34" charset="0"/>
                <a:ea typeface="Bw Gradual" pitchFamily="34" charset="-122"/>
                <a:cs typeface="Bw Gradual" pitchFamily="34" charset="-120"/>
              </a:rPr>
              <a:t>8,67</a:t>
            </a:r>
            <a:endParaRPr lang="es-ES_tradnl" sz="800" noProof="0"/>
          </a:p>
        </p:txBody>
      </p:sp>
      <p:sp>
        <p:nvSpPr>
          <p:cNvPr id="46" name="Shape 43"/>
          <p:cNvSpPr/>
          <p:nvPr/>
        </p:nvSpPr>
        <p:spPr>
          <a:xfrm>
            <a:off x="4643438" y="2200275"/>
            <a:ext cx="4214813" cy="0"/>
          </a:xfrm>
          <a:prstGeom prst="line">
            <a:avLst/>
          </a:prstGeom>
          <a:noFill/>
          <a:ln w="6350">
            <a:solidFill>
              <a:srgbClr val="576A78"/>
            </a:solidFill>
            <a:prstDash val="solid"/>
          </a:ln>
        </p:spPr>
        <p:txBody>
          <a:bodyPr/>
          <a:lstStyle/>
          <a:p>
            <a:endParaRPr lang="es-ES_tradnl" noProof="0"/>
          </a:p>
        </p:txBody>
      </p:sp>
      <p:sp>
        <p:nvSpPr>
          <p:cNvPr id="47" name="Shape 44"/>
          <p:cNvSpPr/>
          <p:nvPr/>
        </p:nvSpPr>
        <p:spPr>
          <a:xfrm>
            <a:off x="4643438" y="2505075"/>
            <a:ext cx="4214813" cy="0"/>
          </a:xfrm>
          <a:prstGeom prst="line">
            <a:avLst/>
          </a:prstGeom>
          <a:noFill/>
          <a:ln w="6350">
            <a:solidFill>
              <a:srgbClr val="576A78"/>
            </a:solidFill>
            <a:prstDash val="solid"/>
          </a:ln>
        </p:spPr>
        <p:txBody>
          <a:bodyPr/>
          <a:lstStyle/>
          <a:p>
            <a:endParaRPr lang="es-ES_tradnl" noProof="0"/>
          </a:p>
        </p:txBody>
      </p:sp>
      <p:sp>
        <p:nvSpPr>
          <p:cNvPr id="48" name="Text 45"/>
          <p:cNvSpPr/>
          <p:nvPr/>
        </p:nvSpPr>
        <p:spPr>
          <a:xfrm>
            <a:off x="4643438" y="2933700"/>
            <a:ext cx="2386173" cy="57150"/>
          </a:xfrm>
          <a:prstGeom prst="rect">
            <a:avLst/>
          </a:prstGeom>
          <a:noFill/>
          <a:ln/>
        </p:spPr>
        <p:txBody>
          <a:bodyPr wrap="square" lIns="0" tIns="0" rIns="0" bIns="0" rtlCol="0" anchor="t"/>
          <a:lstStyle/>
          <a:p>
            <a:pPr>
              <a:lnSpc>
                <a:spcPts val="684"/>
              </a:lnSpc>
            </a:pPr>
            <a:r>
              <a:rPr lang="es-ES_tradnl" sz="600" kern="0" spc="6" noProof="0">
                <a:solidFill>
                  <a:srgbClr val="132034">
                    <a:alpha val="99000"/>
                  </a:srgbClr>
                </a:solidFill>
                <a:latin typeface="Bw Gradual" pitchFamily="34" charset="0"/>
                <a:ea typeface="Bw Gradual" pitchFamily="34" charset="-122"/>
                <a:cs typeface="Bw Gradual" pitchFamily="34" charset="-120"/>
              </a:rPr>
              <a:t>SUSTAINABILITY AWARENESS</a:t>
            </a:r>
            <a:endParaRPr lang="es-ES_tradnl" sz="600" noProof="0"/>
          </a:p>
        </p:txBody>
      </p:sp>
      <p:sp>
        <p:nvSpPr>
          <p:cNvPr id="49" name="Shape 46"/>
          <p:cNvSpPr/>
          <p:nvPr/>
        </p:nvSpPr>
        <p:spPr>
          <a:xfrm>
            <a:off x="4643438" y="2809875"/>
            <a:ext cx="4214813" cy="0"/>
          </a:xfrm>
          <a:prstGeom prst="line">
            <a:avLst/>
          </a:prstGeom>
          <a:noFill/>
          <a:ln w="6350">
            <a:solidFill>
              <a:srgbClr val="576A78"/>
            </a:solidFill>
            <a:prstDash val="solid"/>
          </a:ln>
        </p:spPr>
        <p:txBody>
          <a:bodyPr/>
          <a:lstStyle/>
          <a:p>
            <a:endParaRPr lang="es-ES_tradnl" noProof="0"/>
          </a:p>
        </p:txBody>
      </p:sp>
      <p:sp>
        <p:nvSpPr>
          <p:cNvPr id="50" name="Text 47"/>
          <p:cNvSpPr/>
          <p:nvPr/>
        </p:nvSpPr>
        <p:spPr>
          <a:xfrm>
            <a:off x="7410451" y="3400425"/>
            <a:ext cx="1481138" cy="1025200"/>
          </a:xfrm>
          <a:prstGeom prst="rect">
            <a:avLst/>
          </a:prstGeom>
          <a:noFill/>
          <a:ln/>
        </p:spPr>
        <p:txBody>
          <a:bodyPr wrap="square" lIns="0" tIns="0" rIns="0" bIns="0" rtlCol="0" anchor="t"/>
          <a:lstStyle/>
          <a:p>
            <a:pPr marL="0" indent="0" algn="l">
              <a:buNone/>
            </a:pPr>
            <a:r>
              <a:rPr lang="es-ES_tradnl" sz="600" spc="20" noProof="0">
                <a:solidFill>
                  <a:srgbClr val="576A78">
                    <a:alpha val="99000"/>
                  </a:srgbClr>
                </a:solidFill>
                <a:latin typeface="Bw Gradual" pitchFamily="34" charset="0"/>
                <a:ea typeface="Bw Gradual" pitchFamily="34" charset="-122"/>
                <a:cs typeface="Bw Gradual" pitchFamily="34" charset="-120"/>
              </a:rPr>
              <a:t>*Los indicadores se obtuvieron mediante una encuesta interna anual, utilizando una escala de 0 a 10. El </a:t>
            </a:r>
            <a:r>
              <a:rPr lang="es-ES_tradnl" sz="600" spc="20" noProof="0" err="1">
                <a:solidFill>
                  <a:srgbClr val="576A78">
                    <a:alpha val="99000"/>
                  </a:srgbClr>
                </a:solidFill>
                <a:latin typeface="Bw Gradual" pitchFamily="34" charset="0"/>
                <a:ea typeface="Bw Gradual" pitchFamily="34" charset="-122"/>
                <a:cs typeface="Bw Gradual" pitchFamily="34" charset="-120"/>
              </a:rPr>
              <a:t>eNPS</a:t>
            </a:r>
            <a:r>
              <a:rPr lang="es-ES_tradnl" sz="600" spc="20" noProof="0">
                <a:solidFill>
                  <a:srgbClr val="576A78">
                    <a:alpha val="99000"/>
                  </a:srgbClr>
                </a:solidFill>
                <a:latin typeface="Bw Gradual" pitchFamily="34" charset="0"/>
                <a:ea typeface="Bw Gradual" pitchFamily="34" charset="-122"/>
                <a:cs typeface="Bw Gradual" pitchFamily="34" charset="-120"/>
              </a:rPr>
              <a:t> se calculó como la diferencia entre promotores (8-10), 7 pasivos (6-7), y detractores (0-5).</a:t>
            </a:r>
            <a:endParaRPr lang="es-ES_tradnl" sz="600" spc="20" noProof="0"/>
          </a:p>
        </p:txBody>
      </p:sp>
      <p:sp>
        <p:nvSpPr>
          <p:cNvPr id="52" name="Shape 43">
            <a:extLst>
              <a:ext uri="{FF2B5EF4-FFF2-40B4-BE49-F238E27FC236}">
                <a16:creationId xmlns:a16="http://schemas.microsoft.com/office/drawing/2014/main" id="{51C501F5-38E1-7218-D291-3F7CF26B7F70}"/>
              </a:ext>
            </a:extLst>
          </p:cNvPr>
          <p:cNvSpPr/>
          <p:nvPr/>
        </p:nvSpPr>
        <p:spPr>
          <a:xfrm>
            <a:off x="4636181" y="1902732"/>
            <a:ext cx="4214813" cy="0"/>
          </a:xfrm>
          <a:prstGeom prst="line">
            <a:avLst/>
          </a:prstGeom>
          <a:noFill/>
          <a:ln w="6350">
            <a:solidFill>
              <a:srgbClr val="576A78"/>
            </a:solidFill>
            <a:prstDash val="solid"/>
          </a:ln>
        </p:spPr>
        <p:txBody>
          <a:bodyPr/>
          <a:lstStyle/>
          <a:p>
            <a:endParaRPr lang="es-ES_tradnl" noProof="0"/>
          </a:p>
        </p:txBody>
      </p:sp>
      <p:sp>
        <p:nvSpPr>
          <p:cNvPr id="33" name="Text 2">
            <a:extLst>
              <a:ext uri="{FF2B5EF4-FFF2-40B4-BE49-F238E27FC236}">
                <a16:creationId xmlns:a16="http://schemas.microsoft.com/office/drawing/2014/main" id="{BCBA6A41-53FA-9E95-C3D1-3C8985967036}"/>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pic>
        <p:nvPicPr>
          <p:cNvPr id="8" name="Imagen 7">
            <a:extLst>
              <a:ext uri="{FF2B5EF4-FFF2-40B4-BE49-F238E27FC236}">
                <a16:creationId xmlns:a16="http://schemas.microsoft.com/office/drawing/2014/main" id="{190C3656-453C-3D2A-5495-C68E80336822}"/>
              </a:ext>
            </a:extLst>
          </p:cNvPr>
          <p:cNvPicPr>
            <a:picLocks noChangeAspect="1"/>
          </p:cNvPicPr>
          <p:nvPr/>
        </p:nvPicPr>
        <p:blipFill rotWithShape="1">
          <a:blip r:embed="rId3"/>
          <a:srcRect b="35978"/>
          <a:stretch/>
        </p:blipFill>
        <p:spPr>
          <a:xfrm>
            <a:off x="1002324" y="4915627"/>
            <a:ext cx="424228" cy="84998"/>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bg>
      <p:bgPr>
        <a:solidFill>
          <a:srgbClr val="E3E5E8"/>
        </a:solidFill>
        <a:effectLst/>
      </p:bgPr>
    </p:bg>
    <p:spTree>
      <p:nvGrpSpPr>
        <p:cNvPr id="1" name=""/>
        <p:cNvGrpSpPr/>
        <p:nvPr/>
      </p:nvGrpSpPr>
      <p:grpSpPr>
        <a:xfrm>
          <a:off x="0" y="0"/>
          <a:ext cx="0" cy="0"/>
          <a:chOff x="0" y="0"/>
          <a:chExt cx="0" cy="0"/>
        </a:xfrm>
      </p:grpSpPr>
      <p:sp>
        <p:nvSpPr>
          <p:cNvPr id="4" name="Text 0"/>
          <p:cNvSpPr/>
          <p:nvPr/>
        </p:nvSpPr>
        <p:spPr>
          <a:xfrm>
            <a:off x="285750" y="481012"/>
            <a:ext cx="3490913" cy="819150"/>
          </a:xfrm>
          <a:prstGeom prst="rect">
            <a:avLst/>
          </a:prstGeom>
          <a:noFill/>
          <a:ln/>
        </p:spPr>
        <p:txBody>
          <a:bodyPr wrap="square" lIns="0" tIns="0" rIns="0" bIns="0" rtlCol="0" anchor="t"/>
          <a:lstStyle/>
          <a:p>
            <a:pPr marL="0" indent="0" algn="l">
              <a:lnSpc>
                <a:spcPts val="3078"/>
              </a:lnSpc>
              <a:buNone/>
            </a:pPr>
            <a:r>
              <a:rPr lang="es-ES_tradnl" sz="2800" noProof="0">
                <a:solidFill>
                  <a:srgbClr val="132034">
                    <a:alpha val="99000"/>
                  </a:srgbClr>
                </a:solidFill>
                <a:latin typeface="Canela Light" pitchFamily="2" charset="77"/>
                <a:ea typeface="Canela" pitchFamily="34" charset="-122"/>
                <a:cs typeface="Canela" pitchFamily="34" charset="-120"/>
              </a:rPr>
              <a:t>Diversidad, inclusión </a:t>
            </a:r>
            <a:endParaRPr lang="es-ES_tradnl" sz="2800" noProof="0">
              <a:latin typeface="Canela Light" pitchFamily="2" charset="77"/>
            </a:endParaRPr>
          </a:p>
          <a:p>
            <a:pPr marL="0" indent="0" algn="l">
              <a:lnSpc>
                <a:spcPts val="3078"/>
              </a:lnSpc>
              <a:buNone/>
            </a:pPr>
            <a:r>
              <a:rPr lang="es-ES_tradnl" sz="2800" noProof="0">
                <a:solidFill>
                  <a:srgbClr val="132034">
                    <a:alpha val="99000"/>
                  </a:srgbClr>
                </a:solidFill>
                <a:latin typeface="Canela Light" pitchFamily="2" charset="77"/>
                <a:ea typeface="Canela" pitchFamily="34" charset="-122"/>
                <a:cs typeface="Canela" pitchFamily="34" charset="-120"/>
              </a:rPr>
              <a:t>y empleo de calidad</a:t>
            </a:r>
            <a:endParaRPr lang="es-ES_tradnl" sz="2800" noProof="0">
              <a:latin typeface="Canela Light" pitchFamily="2" charset="77"/>
            </a:endParaRPr>
          </a:p>
        </p:txBody>
      </p:sp>
      <p:sp>
        <p:nvSpPr>
          <p:cNvPr id="6" name="Text 2"/>
          <p:cNvSpPr/>
          <p:nvPr/>
        </p:nvSpPr>
        <p:spPr>
          <a:xfrm>
            <a:off x="285750" y="4943475"/>
            <a:ext cx="76200" cy="57150"/>
          </a:xfrm>
          <a:prstGeom prst="rect">
            <a:avLst/>
          </a:prstGeom>
          <a:noFill/>
          <a:ln/>
        </p:spPr>
        <p:txBody>
          <a:bodyPr wrap="square" lIns="0" tIns="0" rIns="0" bIns="0" rtlCol="0" anchor="ctr"/>
          <a:lstStyle/>
          <a:p>
            <a:pPr marL="0" indent="0" algn="ctr">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21</a:t>
            </a:r>
            <a:endParaRPr lang="es-ES_tradnl" sz="570" noProof="0"/>
          </a:p>
        </p:txBody>
      </p:sp>
      <p:sp>
        <p:nvSpPr>
          <p:cNvPr id="7" name="Text 3"/>
          <p:cNvSpPr/>
          <p:nvPr/>
        </p:nvSpPr>
        <p:spPr>
          <a:xfrm>
            <a:off x="285750" y="2850255"/>
            <a:ext cx="1309687" cy="371370"/>
          </a:xfrm>
          <a:prstGeom prst="rect">
            <a:avLst/>
          </a:prstGeom>
          <a:noFill/>
          <a:ln/>
        </p:spPr>
        <p:txBody>
          <a:bodyPr wrap="square" lIns="0" tIns="0" rIns="0" bIns="0" rtlCol="0" anchor="t"/>
          <a:lstStyle/>
          <a:p>
            <a:pPr marL="0" indent="0" algn="l">
              <a:buNone/>
            </a:pPr>
            <a:r>
              <a:rPr lang="es-ES_tradnl" sz="1200" kern="0" spc="11" noProof="0">
                <a:solidFill>
                  <a:srgbClr val="132034">
                    <a:alpha val="99000"/>
                  </a:srgbClr>
                </a:solidFill>
                <a:latin typeface="Canela Light" pitchFamily="2" charset="77"/>
                <a:ea typeface="Canela" pitchFamily="34" charset="-122"/>
                <a:cs typeface="Canela" pitchFamily="34" charset="-120"/>
              </a:rPr>
              <a:t>Diversidad cultural </a:t>
            </a:r>
            <a:endParaRPr lang="es-ES_tradnl" sz="1200" noProof="0"/>
          </a:p>
          <a:p>
            <a:pPr marL="0" indent="0" algn="l">
              <a:buNone/>
            </a:pPr>
            <a:r>
              <a:rPr lang="es-ES_tradnl" sz="1200" kern="0" spc="11" noProof="0">
                <a:solidFill>
                  <a:srgbClr val="132034">
                    <a:alpha val="99000"/>
                  </a:srgbClr>
                </a:solidFill>
                <a:latin typeface="Canela Light" pitchFamily="2" charset="77"/>
                <a:ea typeface="Canela" pitchFamily="34" charset="-122"/>
                <a:cs typeface="Canela" pitchFamily="34" charset="-120"/>
              </a:rPr>
              <a:t>y geográfica</a:t>
            </a:r>
            <a:endParaRPr lang="es-ES_tradnl" sz="1200" noProof="0"/>
          </a:p>
        </p:txBody>
      </p:sp>
      <p:sp>
        <p:nvSpPr>
          <p:cNvPr id="8" name="Shape 4"/>
          <p:cNvSpPr/>
          <p:nvPr/>
        </p:nvSpPr>
        <p:spPr>
          <a:xfrm>
            <a:off x="285750" y="2726714"/>
            <a:ext cx="4214813" cy="0"/>
          </a:xfrm>
          <a:prstGeom prst="line">
            <a:avLst/>
          </a:prstGeom>
          <a:noFill/>
          <a:ln w="6350">
            <a:solidFill>
              <a:srgbClr val="576A78"/>
            </a:solidFill>
            <a:prstDash val="solid"/>
          </a:ln>
        </p:spPr>
        <p:txBody>
          <a:bodyPr/>
          <a:lstStyle/>
          <a:p>
            <a:endParaRPr lang="es-ES_tradnl" noProof="0"/>
          </a:p>
        </p:txBody>
      </p:sp>
      <p:sp>
        <p:nvSpPr>
          <p:cNvPr id="9" name="Shape 5"/>
          <p:cNvSpPr/>
          <p:nvPr/>
        </p:nvSpPr>
        <p:spPr>
          <a:xfrm>
            <a:off x="4643439" y="2726714"/>
            <a:ext cx="4214813" cy="0"/>
          </a:xfrm>
          <a:prstGeom prst="line">
            <a:avLst/>
          </a:prstGeom>
          <a:noFill/>
          <a:ln w="6350">
            <a:solidFill>
              <a:srgbClr val="576A78"/>
            </a:solidFill>
            <a:prstDash val="solid"/>
          </a:ln>
        </p:spPr>
        <p:txBody>
          <a:bodyPr/>
          <a:lstStyle/>
          <a:p>
            <a:endParaRPr lang="es-ES_tradnl" noProof="0"/>
          </a:p>
        </p:txBody>
      </p:sp>
      <p:sp>
        <p:nvSpPr>
          <p:cNvPr id="10" name="Shape 6"/>
          <p:cNvSpPr/>
          <p:nvPr/>
        </p:nvSpPr>
        <p:spPr>
          <a:xfrm>
            <a:off x="285750" y="3819792"/>
            <a:ext cx="4214813" cy="0"/>
          </a:xfrm>
          <a:prstGeom prst="line">
            <a:avLst/>
          </a:prstGeom>
          <a:noFill/>
          <a:ln w="6350">
            <a:solidFill>
              <a:srgbClr val="576A78"/>
            </a:solidFill>
            <a:prstDash val="solid"/>
          </a:ln>
        </p:spPr>
        <p:txBody>
          <a:bodyPr/>
          <a:lstStyle/>
          <a:p>
            <a:endParaRPr lang="es-ES_tradnl" noProof="0"/>
          </a:p>
        </p:txBody>
      </p:sp>
      <p:sp>
        <p:nvSpPr>
          <p:cNvPr id="11" name="Text 7"/>
          <p:cNvSpPr/>
          <p:nvPr/>
        </p:nvSpPr>
        <p:spPr>
          <a:xfrm>
            <a:off x="3919538" y="519113"/>
            <a:ext cx="3490914" cy="533400"/>
          </a:xfrm>
          <a:prstGeom prst="rect">
            <a:avLst/>
          </a:prstGeom>
          <a:noFill/>
          <a:ln/>
        </p:spPr>
        <p:txBody>
          <a:bodyPr wrap="square" lIns="0" tIns="0" rIns="0" bIns="0" rtlCol="0" anchor="t"/>
          <a:lstStyle/>
          <a:p>
            <a:pPr marL="0" indent="0" algn="l">
              <a:buNone/>
            </a:pPr>
            <a:r>
              <a:rPr lang="es-ES_tradnl" sz="1000" spc="20" noProof="0">
                <a:solidFill>
                  <a:srgbClr val="132034">
                    <a:alpha val="99000"/>
                  </a:srgbClr>
                </a:solidFill>
                <a:latin typeface="Bw Gradual" pitchFamily="34" charset="0"/>
                <a:ea typeface="Bw Gradual" pitchFamily="34" charset="-122"/>
                <a:cs typeface="Bw Gradual" pitchFamily="34" charset="-120"/>
              </a:rPr>
              <a:t>Crandon genera un impacto positivo en la sociedad, comenzando por la propia organización. Promovemos activamente la diversidad profesional y una integración completa del equipo humano.</a:t>
            </a:r>
            <a:endParaRPr lang="es-ES_tradnl" sz="1000" spc="20" noProof="0"/>
          </a:p>
        </p:txBody>
      </p:sp>
      <p:sp>
        <p:nvSpPr>
          <p:cNvPr id="12" name="Text 8"/>
          <p:cNvSpPr/>
          <p:nvPr/>
        </p:nvSpPr>
        <p:spPr>
          <a:xfrm>
            <a:off x="1738313" y="142875"/>
            <a:ext cx="695325"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4. ÁMBITO SOCIAL</a:t>
            </a:r>
            <a:endParaRPr lang="es-ES_tradnl" sz="570" noProof="0"/>
          </a:p>
        </p:txBody>
      </p:sp>
      <p:sp>
        <p:nvSpPr>
          <p:cNvPr id="14" name="Text 10"/>
          <p:cNvSpPr/>
          <p:nvPr/>
        </p:nvSpPr>
        <p:spPr>
          <a:xfrm>
            <a:off x="1738313" y="2850540"/>
            <a:ext cx="2762250" cy="514350"/>
          </a:xfrm>
          <a:prstGeom prst="rect">
            <a:avLst/>
          </a:prstGeom>
          <a:noFill/>
          <a:ln/>
        </p:spPr>
        <p:txBody>
          <a:bodyPr wrap="square" lIns="0" tIns="0" rIns="0" bIns="0" rtlCol="0" anchor="t"/>
          <a:lstStyle/>
          <a:p>
            <a:pPr marL="0" indent="0" algn="l">
              <a:buNone/>
            </a:pPr>
            <a:r>
              <a:rPr lang="es-ES_tradnl" sz="800" kern="0" spc="20">
                <a:solidFill>
                  <a:srgbClr val="576A78">
                    <a:alpha val="99000"/>
                  </a:srgbClr>
                </a:solidFill>
                <a:latin typeface="Bw Gradual" pitchFamily="34" charset="0"/>
              </a:rPr>
              <a:t>La compañía cuenta con un equipo diverso y multicultural, con profesionales de distintos países y culturas. Esta diversidad fortalece nuestra capacidad de innovación, mejora la toma de decisiones y nos permite comprender mejor las necesidades de nuestros clientes.</a:t>
            </a:r>
          </a:p>
        </p:txBody>
      </p:sp>
      <p:sp>
        <p:nvSpPr>
          <p:cNvPr id="15" name="Text 11"/>
          <p:cNvSpPr/>
          <p:nvPr/>
        </p:nvSpPr>
        <p:spPr>
          <a:xfrm>
            <a:off x="4643439" y="2826787"/>
            <a:ext cx="1309688" cy="488504"/>
          </a:xfrm>
          <a:prstGeom prst="rect">
            <a:avLst/>
          </a:prstGeom>
          <a:noFill/>
          <a:ln/>
        </p:spPr>
        <p:txBody>
          <a:bodyPr wrap="square" lIns="0" tIns="0" rIns="0" bIns="0" rtlCol="0" anchor="t"/>
          <a:lstStyle/>
          <a:p>
            <a:pPr marL="0" indent="0" algn="l">
              <a:buNone/>
            </a:pPr>
            <a:r>
              <a:rPr lang="es-ES_tradnl" sz="1200" spc="20" noProof="0">
                <a:solidFill>
                  <a:srgbClr val="132034">
                    <a:alpha val="99000"/>
                  </a:srgbClr>
                </a:solidFill>
                <a:latin typeface="Canela Light" pitchFamily="2" charset="77"/>
                <a:ea typeface="Canela" pitchFamily="34" charset="-122"/>
                <a:cs typeface="Canela" pitchFamily="34" charset="-120"/>
              </a:rPr>
              <a:t>Igualdad de oportunidades </a:t>
            </a:r>
            <a:endParaRPr lang="es-ES_tradnl" sz="1200" spc="20" noProof="0"/>
          </a:p>
          <a:p>
            <a:pPr marL="0" indent="0" algn="l">
              <a:buNone/>
            </a:pPr>
            <a:r>
              <a:rPr lang="es-ES_tradnl" sz="1200" spc="20" noProof="0">
                <a:solidFill>
                  <a:srgbClr val="132034">
                    <a:alpha val="99000"/>
                  </a:srgbClr>
                </a:solidFill>
                <a:latin typeface="Canela Light" pitchFamily="2" charset="77"/>
                <a:ea typeface="Canela" pitchFamily="34" charset="-122"/>
                <a:cs typeface="Canela" pitchFamily="34" charset="-120"/>
              </a:rPr>
              <a:t>e inclusión </a:t>
            </a:r>
            <a:endParaRPr lang="es-ES_tradnl" sz="1200" spc="20" noProof="0"/>
          </a:p>
        </p:txBody>
      </p:sp>
      <p:sp>
        <p:nvSpPr>
          <p:cNvPr id="16" name="Text 12"/>
          <p:cNvSpPr/>
          <p:nvPr/>
        </p:nvSpPr>
        <p:spPr>
          <a:xfrm>
            <a:off x="285750" y="3931742"/>
            <a:ext cx="1309688" cy="324763"/>
          </a:xfrm>
          <a:prstGeom prst="rect">
            <a:avLst/>
          </a:prstGeom>
          <a:noFill/>
          <a:ln/>
        </p:spPr>
        <p:txBody>
          <a:bodyPr wrap="square" lIns="0" tIns="0" rIns="0" bIns="0" rtlCol="0" anchor="t"/>
          <a:lstStyle/>
          <a:p>
            <a:pPr marL="0" indent="0" algn="l">
              <a:buNone/>
            </a:pPr>
            <a:r>
              <a:rPr lang="es-ES_tradnl" sz="1200" kern="0" spc="20" noProof="0">
                <a:solidFill>
                  <a:srgbClr val="132034">
                    <a:alpha val="99000"/>
                  </a:srgbClr>
                </a:solidFill>
                <a:latin typeface="Canela Light" pitchFamily="2" charset="77"/>
                <a:ea typeface="Canela" pitchFamily="34" charset="-122"/>
                <a:cs typeface="Canela" pitchFamily="34" charset="-120"/>
              </a:rPr>
              <a:t>Impacto social</a:t>
            </a:r>
          </a:p>
          <a:p>
            <a:pPr marL="0" indent="0" algn="l">
              <a:buNone/>
            </a:pPr>
            <a:r>
              <a:rPr lang="es-ES_tradnl" sz="1200" kern="0" spc="20" noProof="0">
                <a:solidFill>
                  <a:srgbClr val="132034">
                    <a:alpha val="99000"/>
                  </a:srgbClr>
                </a:solidFill>
                <a:latin typeface="Canela Light" pitchFamily="2" charset="77"/>
                <a:ea typeface="Canela" pitchFamily="34" charset="-122"/>
                <a:cs typeface="Canela" pitchFamily="34" charset="-120"/>
              </a:rPr>
              <a:t>del empleo</a:t>
            </a:r>
            <a:endParaRPr lang="es-ES_tradnl" sz="1200" spc="20" noProof="0"/>
          </a:p>
        </p:txBody>
      </p:sp>
      <p:sp>
        <p:nvSpPr>
          <p:cNvPr id="17" name="Text 13"/>
          <p:cNvSpPr/>
          <p:nvPr/>
        </p:nvSpPr>
        <p:spPr>
          <a:xfrm>
            <a:off x="6096002" y="2826788"/>
            <a:ext cx="2762250" cy="538102"/>
          </a:xfrm>
          <a:prstGeom prst="rect">
            <a:avLst/>
          </a:prstGeom>
          <a:noFill/>
          <a:ln/>
        </p:spPr>
        <p:txBody>
          <a:bodyPr wrap="square" lIns="0" tIns="0" rIns="0" bIns="0" rtlCol="0" anchor="t"/>
          <a:lstStyle/>
          <a:p>
            <a:r>
              <a:rPr lang="es-ES_tradnl" sz="800" kern="0" spc="20">
                <a:solidFill>
                  <a:srgbClr val="576A78">
                    <a:alpha val="99000"/>
                  </a:srgbClr>
                </a:solidFill>
                <a:latin typeface="Bw Gradual" pitchFamily="34" charset="0"/>
              </a:rPr>
              <a:t>Promovemos un entorno de trabajo inclusivo basado en la igualdad de oportunidades y el respeto mutuo. Nuestras políticas internas garantizan procesos de selección objetivos y basados en mérito, fomentando la diversidad en todos los niveles de la organización.</a:t>
            </a:r>
          </a:p>
        </p:txBody>
      </p:sp>
      <p:sp>
        <p:nvSpPr>
          <p:cNvPr id="18" name="Text 14"/>
          <p:cNvSpPr/>
          <p:nvPr/>
        </p:nvSpPr>
        <p:spPr>
          <a:xfrm>
            <a:off x="1738312" y="3931743"/>
            <a:ext cx="2762251" cy="542668"/>
          </a:xfrm>
          <a:prstGeom prst="rect">
            <a:avLst/>
          </a:prstGeom>
          <a:noFill/>
          <a:ln/>
        </p:spPr>
        <p:txBody>
          <a:bodyPr wrap="square" lIns="0" tIns="0" rIns="0" bIns="0" rtlCol="0" anchor="t"/>
          <a:lstStyle/>
          <a:p>
            <a:pPr indent="0">
              <a:buNone/>
            </a:pPr>
            <a:r>
              <a:rPr lang="es-ES_tradnl" sz="800" kern="0" spc="20">
                <a:solidFill>
                  <a:srgbClr val="576A78">
                    <a:alpha val="99000"/>
                  </a:srgbClr>
                </a:solidFill>
                <a:latin typeface="Bw Gradual" pitchFamily="34" charset="0"/>
              </a:rPr>
              <a:t>Generamos empleo estable y de calidad, contribuyendo </a:t>
            </a:r>
          </a:p>
          <a:p>
            <a:pPr indent="0">
              <a:buNone/>
            </a:pPr>
            <a:r>
              <a:rPr lang="es-ES_tradnl" sz="800" kern="0" spc="20">
                <a:solidFill>
                  <a:srgbClr val="576A78">
                    <a:alpha val="99000"/>
                  </a:srgbClr>
                </a:solidFill>
                <a:latin typeface="Bw Gradual" pitchFamily="34" charset="0"/>
              </a:rPr>
              <a:t>al desarrollo económico de las comunidades donde operamos. Apostamos por contratos indefinidos, formación continua, retribución ajustada al coste de vida local y planes de desarrollo profesional.</a:t>
            </a:r>
          </a:p>
        </p:txBody>
      </p:sp>
      <p:sp>
        <p:nvSpPr>
          <p:cNvPr id="2" name="Text 2">
            <a:extLst>
              <a:ext uri="{FF2B5EF4-FFF2-40B4-BE49-F238E27FC236}">
                <a16:creationId xmlns:a16="http://schemas.microsoft.com/office/drawing/2014/main" id="{A172C88C-1647-7C71-C737-8BF9B362B48A}"/>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pic>
        <p:nvPicPr>
          <p:cNvPr id="3" name="Imagen 2">
            <a:extLst>
              <a:ext uri="{FF2B5EF4-FFF2-40B4-BE49-F238E27FC236}">
                <a16:creationId xmlns:a16="http://schemas.microsoft.com/office/drawing/2014/main" id="{26BB874C-23C2-19D7-F61E-EACB17669FEF}"/>
              </a:ext>
            </a:extLst>
          </p:cNvPr>
          <p:cNvPicPr>
            <a:picLocks noChangeAspect="1"/>
          </p:cNvPicPr>
          <p:nvPr/>
        </p:nvPicPr>
        <p:blipFill rotWithShape="1">
          <a:blip r:embed="rId3"/>
          <a:srcRect b="35978"/>
          <a:stretch/>
        </p:blipFill>
        <p:spPr>
          <a:xfrm>
            <a:off x="1002324" y="4915627"/>
            <a:ext cx="424228" cy="84998"/>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E3E5E9"/>
        </a:solidFill>
        <a:effectLst/>
      </p:bgPr>
    </p:bg>
    <p:spTree>
      <p:nvGrpSpPr>
        <p:cNvPr id="1" name="">
          <a:extLst>
            <a:ext uri="{FF2B5EF4-FFF2-40B4-BE49-F238E27FC236}">
              <a16:creationId xmlns:a16="http://schemas.microsoft.com/office/drawing/2014/main" id="{9B289B1B-C0E4-0637-291A-BC8756C71520}"/>
            </a:ext>
          </a:extLst>
        </p:cNvPr>
        <p:cNvGrpSpPr/>
        <p:nvPr/>
      </p:nvGrpSpPr>
      <p:grpSpPr>
        <a:xfrm>
          <a:off x="0" y="0"/>
          <a:ext cx="0" cy="0"/>
          <a:chOff x="0" y="0"/>
          <a:chExt cx="0" cy="0"/>
        </a:xfrm>
      </p:grpSpPr>
      <p:sp>
        <p:nvSpPr>
          <p:cNvPr id="6" name="Text 2">
            <a:extLst>
              <a:ext uri="{FF2B5EF4-FFF2-40B4-BE49-F238E27FC236}">
                <a16:creationId xmlns:a16="http://schemas.microsoft.com/office/drawing/2014/main" id="{3CB767AD-376E-17A8-309D-2C40782FEE98}"/>
              </a:ext>
            </a:extLst>
          </p:cNvPr>
          <p:cNvSpPr/>
          <p:nvPr/>
        </p:nvSpPr>
        <p:spPr>
          <a:xfrm>
            <a:off x="285749" y="4943475"/>
            <a:ext cx="136525" cy="57150"/>
          </a:xfrm>
          <a:prstGeom prst="rect">
            <a:avLst/>
          </a:prstGeom>
          <a:noFill/>
          <a:ln/>
        </p:spPr>
        <p:txBody>
          <a:bodyPr wrap="square" lIns="0" tIns="0" rIns="0" bIns="0" rtlCol="0" anchor="ctr"/>
          <a:lstStyle/>
          <a:p>
            <a:pPr marL="0" indent="0">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22</a:t>
            </a:r>
            <a:endParaRPr lang="es-ES_tradnl" sz="570" noProof="0"/>
          </a:p>
        </p:txBody>
      </p:sp>
      <p:sp>
        <p:nvSpPr>
          <p:cNvPr id="8" name="Shape 4">
            <a:extLst>
              <a:ext uri="{FF2B5EF4-FFF2-40B4-BE49-F238E27FC236}">
                <a16:creationId xmlns:a16="http://schemas.microsoft.com/office/drawing/2014/main" id="{087448D7-AE5D-EC88-90BF-4B485BB76A88}"/>
              </a:ext>
            </a:extLst>
          </p:cNvPr>
          <p:cNvSpPr/>
          <p:nvPr/>
        </p:nvSpPr>
        <p:spPr>
          <a:xfrm>
            <a:off x="291409" y="437690"/>
            <a:ext cx="8561182" cy="0"/>
          </a:xfrm>
          <a:prstGeom prst="line">
            <a:avLst/>
          </a:prstGeom>
          <a:noFill/>
          <a:ln w="6350">
            <a:solidFill>
              <a:srgbClr val="576A78"/>
            </a:solidFill>
            <a:prstDash val="solid"/>
          </a:ln>
        </p:spPr>
        <p:txBody>
          <a:bodyPr/>
          <a:lstStyle/>
          <a:p>
            <a:endParaRPr lang="es-ES_tradnl" noProof="0"/>
          </a:p>
        </p:txBody>
      </p:sp>
      <p:sp>
        <p:nvSpPr>
          <p:cNvPr id="12" name="Text 8">
            <a:extLst>
              <a:ext uri="{FF2B5EF4-FFF2-40B4-BE49-F238E27FC236}">
                <a16:creationId xmlns:a16="http://schemas.microsoft.com/office/drawing/2014/main" id="{984D261C-603C-2B6A-BD97-0C64C95A4BE1}"/>
              </a:ext>
            </a:extLst>
          </p:cNvPr>
          <p:cNvSpPr/>
          <p:nvPr/>
        </p:nvSpPr>
        <p:spPr>
          <a:xfrm>
            <a:off x="1738313" y="142875"/>
            <a:ext cx="695325"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4. ÁMBITO SOCIAL</a:t>
            </a:r>
            <a:endParaRPr lang="es-ES_tradnl" sz="570" noProof="0"/>
          </a:p>
        </p:txBody>
      </p:sp>
      <p:sp>
        <p:nvSpPr>
          <p:cNvPr id="19" name="Text 15">
            <a:extLst>
              <a:ext uri="{FF2B5EF4-FFF2-40B4-BE49-F238E27FC236}">
                <a16:creationId xmlns:a16="http://schemas.microsoft.com/office/drawing/2014/main" id="{73219CB7-66E2-E4F9-BB0D-E0D3AE852A47}"/>
              </a:ext>
            </a:extLst>
          </p:cNvPr>
          <p:cNvSpPr/>
          <p:nvPr/>
        </p:nvSpPr>
        <p:spPr>
          <a:xfrm>
            <a:off x="285750" y="913643"/>
            <a:ext cx="1898649" cy="2550273"/>
          </a:xfrm>
          <a:prstGeom prst="rect">
            <a:avLst/>
          </a:prstGeom>
          <a:noFill/>
          <a:ln/>
        </p:spPr>
        <p:txBody>
          <a:bodyPr wrap="square" lIns="0" tIns="0" rIns="0" bIns="0" rtlCol="0" anchor="t"/>
          <a:lstStyle/>
          <a:p>
            <a:r>
              <a:rPr lang="es-ES_tradnl" sz="800" kern="0" spc="8">
                <a:solidFill>
                  <a:srgbClr val="131F34"/>
                </a:solidFill>
                <a:latin typeface="Bw Gradual" pitchFamily="34" charset="0"/>
              </a:rPr>
              <a:t>Entendemos la diversidad como una ventaja competitiva: un equipo diverso impulsa la innovación, mejora la resiliencia organizativa y refuerza nuestra capacidad para generar </a:t>
            </a:r>
          </a:p>
          <a:p>
            <a:r>
              <a:rPr lang="es-ES_tradnl" sz="800" kern="0" spc="8">
                <a:solidFill>
                  <a:srgbClr val="131F34"/>
                </a:solidFill>
                <a:latin typeface="Bw Gradual" pitchFamily="34" charset="0"/>
              </a:rPr>
              <a:t>un impacto social positivo y sostenible.</a:t>
            </a:r>
          </a:p>
          <a:p>
            <a:endParaRPr lang="es-ES_tradnl" sz="800" kern="0" spc="8">
              <a:solidFill>
                <a:srgbClr val="131F34"/>
              </a:solidFill>
              <a:latin typeface="Bw Gradual" pitchFamily="34" charset="0"/>
            </a:endParaRPr>
          </a:p>
          <a:p>
            <a:r>
              <a:rPr lang="es-ES_tradnl" sz="800" kern="0" spc="8">
                <a:solidFill>
                  <a:srgbClr val="131F34"/>
                </a:solidFill>
                <a:latin typeface="Bw Gradual" pitchFamily="34" charset="0"/>
              </a:rPr>
              <a:t>A cierre de 2025, el equipo está compuesto por 25 personas.</a:t>
            </a:r>
          </a:p>
          <a:p>
            <a:endParaRPr lang="es-ES_tradnl" sz="800" kern="0" spc="8">
              <a:solidFill>
                <a:srgbClr val="131F34"/>
              </a:solidFill>
              <a:latin typeface="Bw Gradual" pitchFamily="34" charset="0"/>
            </a:endParaRPr>
          </a:p>
          <a:p>
            <a:r>
              <a:rPr lang="es-ES_tradnl" sz="800" kern="0" spc="8">
                <a:solidFill>
                  <a:srgbClr val="131F34"/>
                </a:solidFill>
                <a:latin typeface="Bw Gradual" pitchFamily="34" charset="0"/>
              </a:rPr>
              <a:t>Para reflejar la diversidad geográfica </a:t>
            </a:r>
          </a:p>
          <a:p>
            <a:r>
              <a:rPr lang="es-ES_tradnl" sz="800" kern="0" spc="8">
                <a:solidFill>
                  <a:srgbClr val="131F34"/>
                </a:solidFill>
                <a:latin typeface="Bw Gradual" pitchFamily="34" charset="0"/>
              </a:rPr>
              <a:t>del grupo, se ha elaborado un mapa </a:t>
            </a:r>
          </a:p>
          <a:p>
            <a:r>
              <a:rPr lang="es-ES_tradnl" sz="800" kern="0" spc="8">
                <a:solidFill>
                  <a:srgbClr val="131F34"/>
                </a:solidFill>
                <a:latin typeface="Bw Gradual" pitchFamily="34" charset="0"/>
              </a:rPr>
              <a:t>en el que se destacan las nacionalidades de todas las personas que durante 2025 han formado parte del equipo. </a:t>
            </a:r>
          </a:p>
          <a:p>
            <a:endParaRPr lang="es-ES_tradnl" sz="800" kern="0" spc="8">
              <a:solidFill>
                <a:srgbClr val="131F34"/>
              </a:solidFill>
              <a:latin typeface="Bw Gradual" pitchFamily="34" charset="0"/>
            </a:endParaRPr>
          </a:p>
          <a:p>
            <a:r>
              <a:rPr lang="es-ES_tradnl" sz="800" kern="0" spc="8">
                <a:solidFill>
                  <a:srgbClr val="131F34"/>
                </a:solidFill>
                <a:latin typeface="Bw Gradual" pitchFamily="34" charset="0"/>
              </a:rPr>
              <a:t>La concentración de nacionalidades queda  representada en escala de azules. </a:t>
            </a:r>
          </a:p>
          <a:p>
            <a:br>
              <a:rPr lang="es-ES_tradnl" sz="800" kern="0" spc="8">
                <a:solidFill>
                  <a:srgbClr val="131F34"/>
                </a:solidFill>
                <a:latin typeface="Bw Gradual" pitchFamily="34" charset="0"/>
              </a:rPr>
            </a:br>
            <a:endParaRPr lang="es-ES_tradnl" sz="800" noProof="0">
              <a:solidFill>
                <a:srgbClr val="131F34"/>
              </a:solidFill>
            </a:endParaRPr>
          </a:p>
        </p:txBody>
      </p:sp>
      <p:sp>
        <p:nvSpPr>
          <p:cNvPr id="20" name="Text 16">
            <a:extLst>
              <a:ext uri="{FF2B5EF4-FFF2-40B4-BE49-F238E27FC236}">
                <a16:creationId xmlns:a16="http://schemas.microsoft.com/office/drawing/2014/main" id="{B144D620-06FD-FE63-AA3C-841DEE41DB12}"/>
              </a:ext>
            </a:extLst>
          </p:cNvPr>
          <p:cNvSpPr/>
          <p:nvPr/>
        </p:nvSpPr>
        <p:spPr>
          <a:xfrm>
            <a:off x="6808581" y="4494102"/>
            <a:ext cx="416784" cy="57150"/>
          </a:xfrm>
          <a:prstGeom prst="rect">
            <a:avLst/>
          </a:prstGeom>
          <a:noFill/>
          <a:ln/>
        </p:spPr>
        <p:txBody>
          <a:bodyPr wrap="square" lIns="0" tIns="0" rIns="0" bIns="0" rtlCol="0" anchor="t"/>
          <a:lstStyle/>
          <a:p>
            <a:pPr marL="0" indent="0" algn="l">
              <a:lnSpc>
                <a:spcPts val="684"/>
              </a:lnSpc>
              <a:buNone/>
            </a:pPr>
            <a:r>
              <a:rPr lang="es-ES_tradnl" sz="600" kern="0" spc="11" noProof="0">
                <a:solidFill>
                  <a:srgbClr val="132034">
                    <a:alpha val="99000"/>
                  </a:srgbClr>
                </a:solidFill>
                <a:latin typeface="Bw Gradual" pitchFamily="34" charset="0"/>
                <a:ea typeface="Bw Gradual" pitchFamily="34" charset="-122"/>
                <a:cs typeface="Bw Gradual" pitchFamily="34" charset="-120"/>
              </a:rPr>
              <a:t>Personas</a:t>
            </a:r>
            <a:endParaRPr lang="es-ES_tradnl" sz="600" noProof="0"/>
          </a:p>
        </p:txBody>
      </p:sp>
      <p:pic>
        <p:nvPicPr>
          <p:cNvPr id="21" name="Image 2" descr="preencoded.png">
            <a:extLst>
              <a:ext uri="{FF2B5EF4-FFF2-40B4-BE49-F238E27FC236}">
                <a16:creationId xmlns:a16="http://schemas.microsoft.com/office/drawing/2014/main" id="{EEE1782C-6843-E4D2-1118-5BD711A4414A}"/>
              </a:ext>
            </a:extLst>
          </p:cNvPr>
          <p:cNvPicPr>
            <a:picLocks noChangeAspect="1"/>
          </p:cNvPicPr>
          <p:nvPr/>
        </p:nvPicPr>
        <p:blipFill>
          <a:blip r:embed="rId3"/>
          <a:srcRect/>
          <a:stretch/>
        </p:blipFill>
        <p:spPr>
          <a:xfrm>
            <a:off x="6808581" y="4621452"/>
            <a:ext cx="2038351" cy="142875"/>
          </a:xfrm>
          <a:prstGeom prst="rect">
            <a:avLst/>
          </a:prstGeom>
        </p:spPr>
      </p:pic>
      <p:sp>
        <p:nvSpPr>
          <p:cNvPr id="22" name="Text 17">
            <a:extLst>
              <a:ext uri="{FF2B5EF4-FFF2-40B4-BE49-F238E27FC236}">
                <a16:creationId xmlns:a16="http://schemas.microsoft.com/office/drawing/2014/main" id="{F7829812-D18C-D33C-0920-2AAB36532283}"/>
              </a:ext>
            </a:extLst>
          </p:cNvPr>
          <p:cNvSpPr/>
          <p:nvPr/>
        </p:nvSpPr>
        <p:spPr>
          <a:xfrm>
            <a:off x="6808581" y="4828373"/>
            <a:ext cx="52388" cy="57150"/>
          </a:xfrm>
          <a:prstGeom prst="rect">
            <a:avLst/>
          </a:prstGeom>
          <a:noFill/>
          <a:ln/>
        </p:spPr>
        <p:txBody>
          <a:bodyPr wrap="square" lIns="0" tIns="0" rIns="0" bIns="0" rtlCol="0" anchor="t"/>
          <a:lstStyle/>
          <a:p>
            <a:pPr marL="0" indent="0" algn="l">
              <a:lnSpc>
                <a:spcPts val="684"/>
              </a:lnSpc>
              <a:buNone/>
            </a:pPr>
            <a:r>
              <a:rPr lang="es-ES_tradnl" sz="600" kern="0" spc="11" noProof="0">
                <a:solidFill>
                  <a:srgbClr val="132034">
                    <a:alpha val="99000"/>
                  </a:srgbClr>
                </a:solidFill>
                <a:latin typeface="Bw Gradual" pitchFamily="34" charset="0"/>
                <a:ea typeface="Bw Gradual" pitchFamily="34" charset="-122"/>
                <a:cs typeface="Bw Gradual" pitchFamily="34" charset="-120"/>
              </a:rPr>
              <a:t>0</a:t>
            </a:r>
            <a:endParaRPr lang="es-ES_tradnl" sz="600" noProof="0"/>
          </a:p>
        </p:txBody>
      </p:sp>
      <p:sp>
        <p:nvSpPr>
          <p:cNvPr id="23" name="Text 18">
            <a:extLst>
              <a:ext uri="{FF2B5EF4-FFF2-40B4-BE49-F238E27FC236}">
                <a16:creationId xmlns:a16="http://schemas.microsoft.com/office/drawing/2014/main" id="{1970CDD7-7671-1447-3CFC-43AA827CB6D5}"/>
              </a:ext>
            </a:extLst>
          </p:cNvPr>
          <p:cNvSpPr/>
          <p:nvPr/>
        </p:nvSpPr>
        <p:spPr>
          <a:xfrm>
            <a:off x="8751682" y="4828373"/>
            <a:ext cx="95250" cy="57150"/>
          </a:xfrm>
          <a:prstGeom prst="rect">
            <a:avLst/>
          </a:prstGeom>
          <a:noFill/>
          <a:ln/>
        </p:spPr>
        <p:txBody>
          <a:bodyPr wrap="square" lIns="0" tIns="0" rIns="0" bIns="0" rtlCol="0" anchor="t"/>
          <a:lstStyle/>
          <a:p>
            <a:pPr marL="0" indent="0" algn="l">
              <a:lnSpc>
                <a:spcPts val="684"/>
              </a:lnSpc>
              <a:buNone/>
            </a:pPr>
            <a:r>
              <a:rPr lang="es-ES_tradnl" sz="600" kern="0" spc="11" noProof="0">
                <a:solidFill>
                  <a:srgbClr val="132034">
                    <a:alpha val="99000"/>
                  </a:srgbClr>
                </a:solidFill>
                <a:latin typeface="Bw Gradual" pitchFamily="34" charset="0"/>
                <a:ea typeface="Bw Gradual" pitchFamily="34" charset="-122"/>
                <a:cs typeface="Bw Gradual" pitchFamily="34" charset="-120"/>
              </a:rPr>
              <a:t>42</a:t>
            </a:r>
            <a:endParaRPr lang="es-ES_tradnl" sz="600" noProof="0"/>
          </a:p>
        </p:txBody>
      </p:sp>
      <p:sp>
        <p:nvSpPr>
          <p:cNvPr id="24" name="Text 19">
            <a:extLst>
              <a:ext uri="{FF2B5EF4-FFF2-40B4-BE49-F238E27FC236}">
                <a16:creationId xmlns:a16="http://schemas.microsoft.com/office/drawing/2014/main" id="{E90ED59D-18B9-13AC-8CFB-B915BBA83A12}"/>
              </a:ext>
            </a:extLst>
          </p:cNvPr>
          <p:cNvSpPr/>
          <p:nvPr/>
        </p:nvSpPr>
        <p:spPr>
          <a:xfrm>
            <a:off x="291409" y="518651"/>
            <a:ext cx="2038350" cy="109538"/>
          </a:xfrm>
          <a:prstGeom prst="rect">
            <a:avLst/>
          </a:prstGeom>
          <a:noFill/>
          <a:ln/>
        </p:spPr>
        <p:txBody>
          <a:bodyPr wrap="square" lIns="0" tIns="0" rIns="0" bIns="0" rtlCol="0" anchor="t"/>
          <a:lstStyle/>
          <a:p>
            <a:pPr marL="0" indent="0" algn="l">
              <a:lnSpc>
                <a:spcPts val="1368"/>
              </a:lnSpc>
              <a:buNone/>
            </a:pPr>
            <a:r>
              <a:rPr lang="es-ES_tradnl" sz="1200" spc="20" noProof="0">
                <a:solidFill>
                  <a:srgbClr val="132034">
                    <a:alpha val="99000"/>
                  </a:srgbClr>
                </a:solidFill>
                <a:latin typeface="Canela Light" pitchFamily="2" charset="77"/>
                <a:ea typeface="Canela" pitchFamily="34" charset="-122"/>
                <a:cs typeface="Canela" pitchFamily="34" charset="-120"/>
              </a:rPr>
              <a:t>Diversidad cultural </a:t>
            </a:r>
            <a:endParaRPr lang="es-ES_tradnl" sz="1200" spc="20" noProof="0"/>
          </a:p>
        </p:txBody>
      </p:sp>
      <p:sp>
        <p:nvSpPr>
          <p:cNvPr id="26" name="Text 15">
            <a:extLst>
              <a:ext uri="{FF2B5EF4-FFF2-40B4-BE49-F238E27FC236}">
                <a16:creationId xmlns:a16="http://schemas.microsoft.com/office/drawing/2014/main" id="{71AB92BD-7A50-902A-A783-DF7B6A8B9D7E}"/>
              </a:ext>
            </a:extLst>
          </p:cNvPr>
          <p:cNvSpPr/>
          <p:nvPr/>
        </p:nvSpPr>
        <p:spPr>
          <a:xfrm>
            <a:off x="6824663" y="4101879"/>
            <a:ext cx="2022270" cy="898746"/>
          </a:xfrm>
          <a:prstGeom prst="rect">
            <a:avLst/>
          </a:prstGeom>
          <a:noFill/>
          <a:ln/>
        </p:spPr>
        <p:txBody>
          <a:bodyPr wrap="square" lIns="0" tIns="0" rIns="0" bIns="0" rtlCol="0" anchor="t"/>
          <a:lstStyle/>
          <a:p>
            <a:pPr>
              <a:lnSpc>
                <a:spcPts val="941"/>
              </a:lnSpc>
            </a:pPr>
            <a:endParaRPr lang="es-ES_tradnl" sz="700" kern="0" spc="8">
              <a:solidFill>
                <a:srgbClr val="576A78">
                  <a:alpha val="99000"/>
                </a:srgbClr>
              </a:solidFill>
              <a:latin typeface="Bw Gradual" pitchFamily="34" charset="0"/>
            </a:endParaRPr>
          </a:p>
        </p:txBody>
      </p:sp>
      <p:pic>
        <p:nvPicPr>
          <p:cNvPr id="25" name="Gráfico 24">
            <a:extLst>
              <a:ext uri="{FF2B5EF4-FFF2-40B4-BE49-F238E27FC236}">
                <a16:creationId xmlns:a16="http://schemas.microsoft.com/office/drawing/2014/main" id="{9DF7A18C-0DF8-3D19-68B8-FD26E75DC6E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184399" y="1263885"/>
            <a:ext cx="6813036" cy="3395422"/>
          </a:xfrm>
          <a:prstGeom prst="rect">
            <a:avLst/>
          </a:prstGeom>
        </p:spPr>
      </p:pic>
      <p:sp>
        <p:nvSpPr>
          <p:cNvPr id="2" name="Text 2">
            <a:extLst>
              <a:ext uri="{FF2B5EF4-FFF2-40B4-BE49-F238E27FC236}">
                <a16:creationId xmlns:a16="http://schemas.microsoft.com/office/drawing/2014/main" id="{F0F78DB4-9B11-D55D-C820-232C7269A122}"/>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pic>
        <p:nvPicPr>
          <p:cNvPr id="3" name="Imagen 2">
            <a:extLst>
              <a:ext uri="{FF2B5EF4-FFF2-40B4-BE49-F238E27FC236}">
                <a16:creationId xmlns:a16="http://schemas.microsoft.com/office/drawing/2014/main" id="{C4021349-0730-1612-9CE2-FCE2F952C7A8}"/>
              </a:ext>
            </a:extLst>
          </p:cNvPr>
          <p:cNvPicPr>
            <a:picLocks noChangeAspect="1"/>
          </p:cNvPicPr>
          <p:nvPr/>
        </p:nvPicPr>
        <p:blipFill rotWithShape="1">
          <a:blip r:embed="rId5"/>
          <a:srcRect b="35978"/>
          <a:stretch/>
        </p:blipFill>
        <p:spPr>
          <a:xfrm>
            <a:off x="1002324" y="4915627"/>
            <a:ext cx="424228" cy="84998"/>
          </a:xfrm>
          <a:prstGeom prst="rect">
            <a:avLst/>
          </a:prstGeom>
        </p:spPr>
      </p:pic>
    </p:spTree>
    <p:extLst>
      <p:ext uri="{BB962C8B-B14F-4D97-AF65-F5344CB8AC3E}">
        <p14:creationId xmlns:p14="http://schemas.microsoft.com/office/powerpoint/2010/main" val="21011937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2">
    <p:bg>
      <p:bgPr>
        <a:solidFill>
          <a:srgbClr val="E3E5E8"/>
        </a:solidFill>
        <a:effectLst/>
      </p:bgPr>
    </p:bg>
    <p:spTree>
      <p:nvGrpSpPr>
        <p:cNvPr id="1" name=""/>
        <p:cNvGrpSpPr/>
        <p:nvPr/>
      </p:nvGrpSpPr>
      <p:grpSpPr>
        <a:xfrm>
          <a:off x="0" y="0"/>
          <a:ext cx="0" cy="0"/>
          <a:chOff x="0" y="0"/>
          <a:chExt cx="0" cy="0"/>
        </a:xfrm>
      </p:grpSpPr>
      <p:sp>
        <p:nvSpPr>
          <p:cNvPr id="2" name="Text 0"/>
          <p:cNvSpPr/>
          <p:nvPr/>
        </p:nvSpPr>
        <p:spPr>
          <a:xfrm>
            <a:off x="285750" y="481012"/>
            <a:ext cx="3490913" cy="819150"/>
          </a:xfrm>
          <a:prstGeom prst="rect">
            <a:avLst/>
          </a:prstGeom>
          <a:noFill/>
          <a:ln/>
        </p:spPr>
        <p:txBody>
          <a:bodyPr wrap="square" lIns="0" tIns="0" rIns="0" bIns="0" rtlCol="0" anchor="t"/>
          <a:lstStyle/>
          <a:p>
            <a:pPr marL="0" indent="0" algn="l">
              <a:lnSpc>
                <a:spcPts val="3078"/>
              </a:lnSpc>
              <a:buNone/>
            </a:pPr>
            <a:r>
              <a:rPr lang="es-ES_tradnl" sz="2800" noProof="0">
                <a:solidFill>
                  <a:srgbClr val="132034">
                    <a:alpha val="99000"/>
                  </a:srgbClr>
                </a:solidFill>
                <a:latin typeface="Canela Light" pitchFamily="2" charset="77"/>
                <a:ea typeface="Canela" pitchFamily="34" charset="-122"/>
                <a:cs typeface="Canela" pitchFamily="34" charset="-120"/>
              </a:rPr>
              <a:t>Fomento del talento </a:t>
            </a:r>
            <a:endParaRPr lang="es-ES_tradnl" sz="2800" noProof="0"/>
          </a:p>
          <a:p>
            <a:pPr marL="0" indent="0" algn="l">
              <a:lnSpc>
                <a:spcPts val="3078"/>
              </a:lnSpc>
              <a:buNone/>
            </a:pPr>
            <a:r>
              <a:rPr lang="es-ES_tradnl" sz="2800" noProof="0">
                <a:solidFill>
                  <a:srgbClr val="132034">
                    <a:alpha val="99000"/>
                  </a:srgbClr>
                </a:solidFill>
                <a:latin typeface="Canela Light" pitchFamily="2" charset="77"/>
                <a:ea typeface="Canela" pitchFamily="34" charset="-122"/>
                <a:cs typeface="Canela" pitchFamily="34" charset="-120"/>
              </a:rPr>
              <a:t>y desarrollo profesional</a:t>
            </a:r>
            <a:endParaRPr lang="es-ES_tradnl" sz="2800" noProof="0"/>
          </a:p>
        </p:txBody>
      </p:sp>
      <p:sp>
        <p:nvSpPr>
          <p:cNvPr id="4" name="Text 2"/>
          <p:cNvSpPr/>
          <p:nvPr/>
        </p:nvSpPr>
        <p:spPr>
          <a:xfrm>
            <a:off x="285750" y="4943475"/>
            <a:ext cx="95250" cy="57150"/>
          </a:xfrm>
          <a:prstGeom prst="rect">
            <a:avLst/>
          </a:prstGeom>
          <a:noFill/>
          <a:ln/>
        </p:spPr>
        <p:txBody>
          <a:bodyPr wrap="square" lIns="0" tIns="0" rIns="0" bIns="0" rtlCol="0" anchor="ctr"/>
          <a:lstStyle/>
          <a:p>
            <a:pPr marL="0" indent="0" algn="ctr">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23</a:t>
            </a:r>
            <a:endParaRPr lang="es-ES_tradnl" sz="570" noProof="0"/>
          </a:p>
        </p:txBody>
      </p:sp>
      <p:sp>
        <p:nvSpPr>
          <p:cNvPr id="5" name="Text 3"/>
          <p:cNvSpPr/>
          <p:nvPr/>
        </p:nvSpPr>
        <p:spPr>
          <a:xfrm>
            <a:off x="285749" y="1690688"/>
            <a:ext cx="2907909" cy="2552700"/>
          </a:xfrm>
          <a:prstGeom prst="rect">
            <a:avLst/>
          </a:prstGeom>
          <a:noFill/>
          <a:ln/>
        </p:spPr>
        <p:txBody>
          <a:bodyPr wrap="square" lIns="0" tIns="0" rIns="0" bIns="0" rtlCol="0" anchor="t"/>
          <a:lstStyle/>
          <a:p>
            <a:pPr marL="0" indent="0" algn="l">
              <a:buNone/>
            </a:pPr>
            <a:r>
              <a:rPr lang="es-ES_tradnl" sz="900" noProof="0">
                <a:solidFill>
                  <a:srgbClr val="132034">
                    <a:alpha val="99000"/>
                  </a:srgbClr>
                </a:solidFill>
                <a:latin typeface="Bw Gradual" pitchFamily="2" charset="77"/>
                <a:ea typeface="Bw Gradual" pitchFamily="34" charset="-122"/>
                <a:cs typeface="Bw Gradual" pitchFamily="34" charset="-120"/>
              </a:rPr>
              <a:t>Nuestra estrategia de talento está orientada a la atracción, desarrollo y fidelización de profesionales con alto potencial y con especial foco hacia el talento joven. Apostamos por generar oportunidades reales de crecimiento, construyendo carreras sostenibles dentro de la organización.</a:t>
            </a:r>
            <a:r>
              <a:rPr lang="es-ES_tradnl" sz="900" noProof="0">
                <a:latin typeface="Bw Gradual" pitchFamily="2" charset="77"/>
              </a:rPr>
              <a:t> </a:t>
            </a:r>
          </a:p>
          <a:p>
            <a:pPr marL="0" indent="0" algn="l">
              <a:buNone/>
            </a:pPr>
            <a:endParaRPr lang="es-ES_tradnl" sz="900">
              <a:solidFill>
                <a:srgbClr val="132034">
                  <a:alpha val="99000"/>
                </a:srgbClr>
              </a:solidFill>
              <a:latin typeface="Bw Gradual" pitchFamily="2" charset="77"/>
              <a:ea typeface="Bw Gradual" pitchFamily="34" charset="-122"/>
              <a:cs typeface="Bw Gradual" pitchFamily="34" charset="-120"/>
            </a:endParaRPr>
          </a:p>
          <a:p>
            <a:pPr marL="0" indent="0" algn="l">
              <a:buNone/>
            </a:pPr>
            <a:r>
              <a:rPr lang="es-ES_tradnl" sz="900" noProof="0">
                <a:solidFill>
                  <a:srgbClr val="132034">
                    <a:alpha val="99000"/>
                  </a:srgbClr>
                </a:solidFill>
                <a:latin typeface="Bw Gradual" pitchFamily="2" charset="77"/>
                <a:ea typeface="Bw Gradual" pitchFamily="34" charset="-122"/>
                <a:cs typeface="Bw Gradual" pitchFamily="34" charset="-120"/>
              </a:rPr>
              <a:t>Impulsamos un modelo de desarrollo profesional basado en:</a:t>
            </a:r>
            <a:endParaRPr lang="es-ES_tradnl" sz="900" noProof="0">
              <a:latin typeface="Bw Gradual" pitchFamily="2" charset="77"/>
            </a:endParaRPr>
          </a:p>
          <a:p>
            <a:pPr marL="171450" indent="-171450" algn="l">
              <a:buFont typeface="Arial" panose="020B0604020202020204" pitchFamily="34" charset="0"/>
              <a:buChar char="•"/>
            </a:pPr>
            <a:r>
              <a:rPr lang="es-ES_tradnl" sz="900" noProof="0">
                <a:solidFill>
                  <a:srgbClr val="132034">
                    <a:alpha val="99000"/>
                  </a:srgbClr>
                </a:solidFill>
                <a:latin typeface="Bw Gradual" pitchFamily="2" charset="77"/>
                <a:ea typeface="Bw Gradual" pitchFamily="34" charset="-122"/>
                <a:cs typeface="Bw Gradual" pitchFamily="34" charset="-120"/>
              </a:rPr>
              <a:t>Planes de carrera individualizados</a:t>
            </a:r>
            <a:endParaRPr lang="es-ES_tradnl" sz="900" noProof="0">
              <a:latin typeface="Bw Gradual" pitchFamily="2" charset="77"/>
            </a:endParaRPr>
          </a:p>
          <a:p>
            <a:pPr marL="171450" indent="-171450" algn="l">
              <a:buFont typeface="Arial" panose="020B0604020202020204" pitchFamily="34" charset="0"/>
              <a:buChar char="•"/>
            </a:pPr>
            <a:r>
              <a:rPr lang="es-ES_tradnl" sz="900" noProof="0">
                <a:solidFill>
                  <a:srgbClr val="132034">
                    <a:alpha val="99000"/>
                  </a:srgbClr>
                </a:solidFill>
                <a:latin typeface="Bw Gradual" pitchFamily="2" charset="77"/>
                <a:ea typeface="Bw Gradual" pitchFamily="34" charset="-122"/>
                <a:cs typeface="Bw Gradual" pitchFamily="34" charset="-120"/>
              </a:rPr>
              <a:t>Formación continua y aprendizaje práctico</a:t>
            </a:r>
            <a:endParaRPr lang="es-ES_tradnl" sz="900" noProof="0">
              <a:latin typeface="Bw Gradual" pitchFamily="2" charset="77"/>
            </a:endParaRPr>
          </a:p>
          <a:p>
            <a:pPr marL="171450" indent="-171450" algn="l">
              <a:buFont typeface="Arial" panose="020B0604020202020204" pitchFamily="34" charset="0"/>
              <a:buChar char="•"/>
            </a:pPr>
            <a:r>
              <a:rPr lang="es-ES_tradnl" sz="900" noProof="0">
                <a:solidFill>
                  <a:srgbClr val="132034">
                    <a:alpha val="99000"/>
                  </a:srgbClr>
                </a:solidFill>
                <a:latin typeface="Bw Gradual" pitchFamily="2" charset="77"/>
                <a:ea typeface="Bw Gradual" pitchFamily="34" charset="-122"/>
                <a:cs typeface="Bw Gradual" pitchFamily="34" charset="-120"/>
              </a:rPr>
              <a:t>Evaluaciones periódicas de desempeño</a:t>
            </a:r>
            <a:endParaRPr lang="es-ES_tradnl" sz="900" noProof="0">
              <a:latin typeface="Bw Gradual" pitchFamily="2" charset="77"/>
            </a:endParaRPr>
          </a:p>
          <a:p>
            <a:pPr marL="171450" indent="-171450" algn="l">
              <a:buFont typeface="Arial" panose="020B0604020202020204" pitchFamily="34" charset="0"/>
              <a:buChar char="•"/>
            </a:pPr>
            <a:r>
              <a:rPr lang="es-ES_tradnl" sz="900" noProof="0">
                <a:solidFill>
                  <a:srgbClr val="132034">
                    <a:alpha val="99000"/>
                  </a:srgbClr>
                </a:solidFill>
                <a:latin typeface="Bw Gradual" pitchFamily="2" charset="77"/>
                <a:ea typeface="Bw Gradual" pitchFamily="34" charset="-122"/>
                <a:cs typeface="Bw Gradual" pitchFamily="34" charset="-120"/>
              </a:rPr>
              <a:t>Cultura de </a:t>
            </a:r>
            <a:r>
              <a:rPr lang="es-ES_tradnl" sz="900" noProof="0" err="1">
                <a:solidFill>
                  <a:srgbClr val="132034">
                    <a:alpha val="99000"/>
                  </a:srgbClr>
                </a:solidFill>
                <a:latin typeface="Bw Gradual" pitchFamily="2" charset="77"/>
                <a:ea typeface="Bw Gradual" pitchFamily="34" charset="-122"/>
                <a:cs typeface="Bw Gradual" pitchFamily="34" charset="-120"/>
              </a:rPr>
              <a:t>feedback</a:t>
            </a:r>
            <a:r>
              <a:rPr lang="es-ES_tradnl" sz="900" noProof="0">
                <a:solidFill>
                  <a:srgbClr val="132034">
                    <a:alpha val="99000"/>
                  </a:srgbClr>
                </a:solidFill>
                <a:latin typeface="Bw Gradual" pitchFamily="2" charset="77"/>
                <a:ea typeface="Bw Gradual" pitchFamily="34" charset="-122"/>
                <a:cs typeface="Bw Gradual" pitchFamily="34" charset="-120"/>
              </a:rPr>
              <a:t> constructiva</a:t>
            </a:r>
          </a:p>
          <a:p>
            <a:pPr algn="l"/>
            <a:endParaRPr lang="es-ES_tradnl" sz="900" noProof="0">
              <a:latin typeface="Bw Gradual" pitchFamily="2" charset="77"/>
            </a:endParaRPr>
          </a:p>
          <a:p>
            <a:pPr marL="0" indent="0" algn="l">
              <a:buNone/>
            </a:pPr>
            <a:r>
              <a:rPr lang="es-ES_tradnl" sz="900" noProof="0">
                <a:solidFill>
                  <a:srgbClr val="132034">
                    <a:alpha val="99000"/>
                  </a:srgbClr>
                </a:solidFill>
                <a:latin typeface="Bw Gradual" pitchFamily="2" charset="77"/>
                <a:ea typeface="Bw Gradual" pitchFamily="34" charset="-122"/>
                <a:cs typeface="Bw Gradual" pitchFamily="34" charset="-120"/>
              </a:rPr>
              <a:t>Fomentamos un entorno flexible que facilita la conciliación y promueve el equilibrio entre desempeño profesional y bienestar personal. Nuestro modelo organizativo prioriza la meritocracia, garantizando que el crecimiento esté alineado con el desempeño y la contribución al equipo.</a:t>
            </a:r>
            <a:endParaRPr lang="es-ES_tradnl" sz="900" noProof="0">
              <a:latin typeface="Bw Gradual" pitchFamily="2" charset="77"/>
            </a:endParaRPr>
          </a:p>
        </p:txBody>
      </p:sp>
      <p:sp>
        <p:nvSpPr>
          <p:cNvPr id="6" name="Text 4"/>
          <p:cNvSpPr/>
          <p:nvPr/>
        </p:nvSpPr>
        <p:spPr>
          <a:xfrm>
            <a:off x="1738313" y="142875"/>
            <a:ext cx="695325"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4. ÁMBITO SOCIAL</a:t>
            </a:r>
            <a:endParaRPr lang="es-ES_tradnl" sz="570" noProof="0"/>
          </a:p>
        </p:txBody>
      </p:sp>
      <p:sp>
        <p:nvSpPr>
          <p:cNvPr id="29" name="Text 5">
            <a:extLst>
              <a:ext uri="{FF2B5EF4-FFF2-40B4-BE49-F238E27FC236}">
                <a16:creationId xmlns:a16="http://schemas.microsoft.com/office/drawing/2014/main" id="{265F4AC1-4F0C-F73E-F9F2-2E780A1DAF3A}"/>
              </a:ext>
            </a:extLst>
          </p:cNvPr>
          <p:cNvSpPr/>
          <p:nvPr/>
        </p:nvSpPr>
        <p:spPr>
          <a:xfrm>
            <a:off x="4947148" y="1118966"/>
            <a:ext cx="238142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DATOS 2025</a:t>
            </a:r>
            <a:endParaRPr lang="es-ES_tradnl" sz="570" noProof="0"/>
          </a:p>
        </p:txBody>
      </p:sp>
      <p:sp>
        <p:nvSpPr>
          <p:cNvPr id="30" name="Shape 0">
            <a:extLst>
              <a:ext uri="{FF2B5EF4-FFF2-40B4-BE49-F238E27FC236}">
                <a16:creationId xmlns:a16="http://schemas.microsoft.com/office/drawing/2014/main" id="{BA32A912-2074-CEB6-57AD-45E0B4DDFDD8}"/>
              </a:ext>
            </a:extLst>
          </p:cNvPr>
          <p:cNvSpPr/>
          <p:nvPr/>
        </p:nvSpPr>
        <p:spPr>
          <a:xfrm>
            <a:off x="4979745" y="1289598"/>
            <a:ext cx="1890713" cy="800918"/>
          </a:xfrm>
          <a:prstGeom prst="roundRect">
            <a:avLst>
              <a:gd name="adj" fmla="val 2248"/>
            </a:avLst>
          </a:prstGeom>
          <a:solidFill>
            <a:srgbClr val="BCC7CE"/>
          </a:solidFill>
          <a:ln/>
        </p:spPr>
        <p:txBody>
          <a:bodyPr/>
          <a:lstStyle/>
          <a:p>
            <a:endParaRPr lang="es-ES_tradnl" noProof="0"/>
          </a:p>
        </p:txBody>
      </p:sp>
      <p:sp>
        <p:nvSpPr>
          <p:cNvPr id="31" name="Text 1">
            <a:extLst>
              <a:ext uri="{FF2B5EF4-FFF2-40B4-BE49-F238E27FC236}">
                <a16:creationId xmlns:a16="http://schemas.microsoft.com/office/drawing/2014/main" id="{6CD0BC90-C146-137A-3FE9-7F9620CC5B29}"/>
              </a:ext>
            </a:extLst>
          </p:cNvPr>
          <p:cNvSpPr/>
          <p:nvPr/>
        </p:nvSpPr>
        <p:spPr>
          <a:xfrm>
            <a:off x="5104423" y="1423764"/>
            <a:ext cx="649741" cy="233362"/>
          </a:xfrm>
          <a:prstGeom prst="rect">
            <a:avLst/>
          </a:prstGeom>
          <a:noFill/>
          <a:ln/>
        </p:spPr>
        <p:txBody>
          <a:bodyPr wrap="square" lIns="0" tIns="0" rIns="0" bIns="0" rtlCol="0" anchor="t"/>
          <a:lstStyle/>
          <a:p>
            <a:pPr marL="0" indent="0" algn="l">
              <a:lnSpc>
                <a:spcPts val="1586"/>
              </a:lnSpc>
              <a:buNone/>
            </a:pPr>
            <a:r>
              <a:rPr lang="es-ES_tradnl" sz="1200" kern="0" spc="26" noProof="0">
                <a:solidFill>
                  <a:srgbClr val="132034">
                    <a:alpha val="99000"/>
                  </a:srgbClr>
                </a:solidFill>
                <a:latin typeface="Canela Light" pitchFamily="2" charset="77"/>
                <a:ea typeface="Canela" pitchFamily="34" charset="-122"/>
                <a:cs typeface="Canela" pitchFamily="34" charset="-120"/>
              </a:rPr>
              <a:t>+14</a:t>
            </a:r>
          </a:p>
        </p:txBody>
      </p:sp>
      <p:sp>
        <p:nvSpPr>
          <p:cNvPr id="32" name="Text 2">
            <a:extLst>
              <a:ext uri="{FF2B5EF4-FFF2-40B4-BE49-F238E27FC236}">
                <a16:creationId xmlns:a16="http://schemas.microsoft.com/office/drawing/2014/main" id="{75F7FF25-EADA-973A-431F-E98C4093BE62}"/>
              </a:ext>
            </a:extLst>
          </p:cNvPr>
          <p:cNvSpPr/>
          <p:nvPr/>
        </p:nvSpPr>
        <p:spPr>
          <a:xfrm>
            <a:off x="5096523" y="1848925"/>
            <a:ext cx="1620762" cy="164437"/>
          </a:xfrm>
          <a:prstGeom prst="rect">
            <a:avLst/>
          </a:prstGeom>
          <a:noFill/>
          <a:ln/>
        </p:spPr>
        <p:txBody>
          <a:bodyPr wrap="square" lIns="0" tIns="0" rIns="0" bIns="0" rtlCol="0" anchor="t"/>
          <a:lstStyle/>
          <a:p>
            <a:pPr marL="0" indent="0" algn="l" rtl="0" eaLnBrk="1" latinLnBrk="0" hangingPunct="1">
              <a:buNone/>
            </a:pPr>
            <a:r>
              <a:rPr lang="es-ES_tradnl" sz="600" spc="20">
                <a:solidFill>
                  <a:srgbClr val="576A78">
                    <a:alpha val="99000"/>
                  </a:srgbClr>
                </a:solidFill>
                <a:effectLst/>
                <a:latin typeface="Bw Gradual" pitchFamily="2" charset="77"/>
                <a:ea typeface="Bw Gradual" pitchFamily="2" charset="77"/>
                <a:cs typeface="Bw Gradual" pitchFamily="2" charset="77"/>
              </a:rPr>
              <a:t>NUEVAS INCORPORACIONES </a:t>
            </a:r>
          </a:p>
          <a:p>
            <a:pPr marL="0" indent="0" algn="l" rtl="0" eaLnBrk="1" latinLnBrk="0" hangingPunct="1">
              <a:buNone/>
            </a:pPr>
            <a:r>
              <a:rPr lang="es-ES_tradnl" sz="600" spc="20">
                <a:solidFill>
                  <a:srgbClr val="576A78">
                    <a:alpha val="99000"/>
                  </a:srgbClr>
                </a:solidFill>
                <a:effectLst/>
                <a:latin typeface="Bw Gradual" pitchFamily="2" charset="77"/>
                <a:ea typeface="Bw Gradual" pitchFamily="2" charset="77"/>
                <a:cs typeface="Bw Gradual" pitchFamily="2" charset="77"/>
              </a:rPr>
              <a:t>FULL-TIME EN 2025</a:t>
            </a:r>
          </a:p>
          <a:p>
            <a:pPr marL="0" indent="0" algn="l" rtl="0" eaLnBrk="1" latinLnBrk="0" hangingPunct="1">
              <a:buNone/>
            </a:pPr>
            <a:endParaRPr lang="es-ES_tradnl" sz="600" spc="20">
              <a:solidFill>
                <a:srgbClr val="576A78">
                  <a:alpha val="99000"/>
                </a:srgbClr>
              </a:solidFill>
              <a:effectLst/>
              <a:latin typeface="Bw Gradual" pitchFamily="2" charset="77"/>
              <a:ea typeface="Bw Gradual" pitchFamily="2" charset="77"/>
              <a:cs typeface="Bw Gradual" pitchFamily="2" charset="77"/>
            </a:endParaRPr>
          </a:p>
        </p:txBody>
      </p:sp>
      <p:sp>
        <p:nvSpPr>
          <p:cNvPr id="33" name="Shape 0">
            <a:extLst>
              <a:ext uri="{FF2B5EF4-FFF2-40B4-BE49-F238E27FC236}">
                <a16:creationId xmlns:a16="http://schemas.microsoft.com/office/drawing/2014/main" id="{EF83EEEF-42AF-ED6F-62A2-6495C1F6CA3E}"/>
              </a:ext>
            </a:extLst>
          </p:cNvPr>
          <p:cNvSpPr/>
          <p:nvPr/>
        </p:nvSpPr>
        <p:spPr>
          <a:xfrm>
            <a:off x="6967537" y="1289598"/>
            <a:ext cx="1890713" cy="800918"/>
          </a:xfrm>
          <a:prstGeom prst="roundRect">
            <a:avLst>
              <a:gd name="adj" fmla="val 2248"/>
            </a:avLst>
          </a:prstGeom>
          <a:solidFill>
            <a:srgbClr val="BCC7CE"/>
          </a:solidFill>
          <a:ln/>
        </p:spPr>
        <p:txBody>
          <a:bodyPr/>
          <a:lstStyle/>
          <a:p>
            <a:endParaRPr lang="es-ES_tradnl" noProof="0"/>
          </a:p>
        </p:txBody>
      </p:sp>
      <p:sp>
        <p:nvSpPr>
          <p:cNvPr id="34" name="Text 1">
            <a:extLst>
              <a:ext uri="{FF2B5EF4-FFF2-40B4-BE49-F238E27FC236}">
                <a16:creationId xmlns:a16="http://schemas.microsoft.com/office/drawing/2014/main" id="{14D5D262-637F-30FC-92B8-627F44C9BE98}"/>
              </a:ext>
            </a:extLst>
          </p:cNvPr>
          <p:cNvSpPr/>
          <p:nvPr/>
        </p:nvSpPr>
        <p:spPr>
          <a:xfrm>
            <a:off x="7110411" y="1432472"/>
            <a:ext cx="1633571" cy="224654"/>
          </a:xfrm>
          <a:prstGeom prst="rect">
            <a:avLst/>
          </a:prstGeom>
          <a:noFill/>
          <a:ln/>
        </p:spPr>
        <p:txBody>
          <a:bodyPr wrap="square" lIns="0" tIns="0" rIns="0" bIns="0" rtlCol="0" anchor="t"/>
          <a:lstStyle/>
          <a:p>
            <a:pPr marL="0" indent="0" algn="l">
              <a:lnSpc>
                <a:spcPts val="1200"/>
              </a:lnSpc>
              <a:buNone/>
            </a:pPr>
            <a:r>
              <a:rPr lang="es-ES_tradnl" sz="1200" kern="0" spc="26" noProof="0">
                <a:solidFill>
                  <a:srgbClr val="132034">
                    <a:alpha val="99000"/>
                  </a:srgbClr>
                </a:solidFill>
                <a:latin typeface="Canela Light" pitchFamily="2" charset="77"/>
                <a:ea typeface="Canela" pitchFamily="34" charset="-122"/>
                <a:cs typeface="Canela" pitchFamily="34" charset="-120"/>
              </a:rPr>
              <a:t>15 </a:t>
            </a:r>
            <a:r>
              <a:rPr lang="es-ES_tradnl" sz="1200" kern="0" spc="26" noProof="0" err="1">
                <a:solidFill>
                  <a:srgbClr val="132034">
                    <a:alpha val="99000"/>
                  </a:srgbClr>
                </a:solidFill>
                <a:latin typeface="Canela Light" pitchFamily="2" charset="77"/>
                <a:ea typeface="Canela" pitchFamily="34" charset="-122"/>
                <a:cs typeface="Canela" pitchFamily="34" charset="-120"/>
              </a:rPr>
              <a:t>interns</a:t>
            </a:r>
            <a:r>
              <a:rPr lang="es-ES_tradnl" sz="1200" kern="0" spc="26" noProof="0">
                <a:solidFill>
                  <a:srgbClr val="132034">
                    <a:alpha val="99000"/>
                  </a:srgbClr>
                </a:solidFill>
                <a:latin typeface="Canela Light" pitchFamily="2" charset="77"/>
                <a:ea typeface="Canela" pitchFamily="34" charset="-122"/>
                <a:cs typeface="Canela" pitchFamily="34" charset="-120"/>
              </a:rPr>
              <a:t> en 3 </a:t>
            </a:r>
            <a:r>
              <a:rPr lang="es-ES_tradnl" sz="1200" kern="0" spc="26" noProof="0" err="1">
                <a:solidFill>
                  <a:srgbClr val="132034">
                    <a:alpha val="99000"/>
                  </a:srgbClr>
                </a:solidFill>
                <a:latin typeface="Canela Light" pitchFamily="2" charset="77"/>
                <a:ea typeface="Canela" pitchFamily="34" charset="-122"/>
                <a:cs typeface="Canela" pitchFamily="34" charset="-120"/>
              </a:rPr>
              <a:t>tracks</a:t>
            </a:r>
            <a:r>
              <a:rPr lang="es-ES_tradnl" sz="1200" kern="0" spc="26" noProof="0">
                <a:solidFill>
                  <a:srgbClr val="132034">
                    <a:alpha val="99000"/>
                  </a:srgbClr>
                </a:solidFill>
                <a:latin typeface="Canela Light" pitchFamily="2" charset="77"/>
                <a:ea typeface="Canela" pitchFamily="34" charset="-122"/>
                <a:cs typeface="Canela" pitchFamily="34" charset="-120"/>
              </a:rPr>
              <a:t> </a:t>
            </a:r>
          </a:p>
          <a:p>
            <a:pPr marL="0" indent="0" algn="l">
              <a:lnSpc>
                <a:spcPts val="1200"/>
              </a:lnSpc>
              <a:buNone/>
            </a:pPr>
            <a:r>
              <a:rPr lang="es-ES_tradnl" sz="1200" kern="0" spc="26" noProof="0">
                <a:solidFill>
                  <a:srgbClr val="132034">
                    <a:alpha val="99000"/>
                  </a:srgbClr>
                </a:solidFill>
                <a:latin typeface="Canela Light" pitchFamily="2" charset="77"/>
                <a:ea typeface="Canela" pitchFamily="34" charset="-122"/>
                <a:cs typeface="Canela" pitchFamily="34" charset="-120"/>
              </a:rPr>
              <a:t>de </a:t>
            </a:r>
            <a:r>
              <a:rPr lang="es-ES_tradnl" sz="1200" kern="0" spc="26" noProof="0" err="1">
                <a:solidFill>
                  <a:srgbClr val="132034">
                    <a:alpha val="99000"/>
                  </a:srgbClr>
                </a:solidFill>
                <a:latin typeface="Canela Light" pitchFamily="2" charset="77"/>
                <a:ea typeface="Canela" pitchFamily="34" charset="-122"/>
                <a:cs typeface="Canela" pitchFamily="34" charset="-120"/>
              </a:rPr>
              <a:t>Launchpad</a:t>
            </a:r>
            <a:endParaRPr lang="es-ES_tradnl" sz="1200" kern="0" spc="26" noProof="0">
              <a:solidFill>
                <a:srgbClr val="132034">
                  <a:alpha val="99000"/>
                </a:srgbClr>
              </a:solidFill>
              <a:latin typeface="Canela Light" pitchFamily="2" charset="77"/>
              <a:ea typeface="Canela" pitchFamily="34" charset="-122"/>
              <a:cs typeface="Canela" pitchFamily="34" charset="-120"/>
            </a:endParaRPr>
          </a:p>
          <a:p>
            <a:pPr marL="0" indent="0" algn="l">
              <a:lnSpc>
                <a:spcPts val="1200"/>
              </a:lnSpc>
              <a:buNone/>
            </a:pPr>
            <a:endParaRPr lang="es-ES_tradnl" sz="1200" kern="0" spc="26" noProof="0">
              <a:solidFill>
                <a:srgbClr val="132034">
                  <a:alpha val="99000"/>
                </a:srgbClr>
              </a:solidFill>
              <a:latin typeface="Canela Light" pitchFamily="2" charset="77"/>
              <a:ea typeface="Canela" pitchFamily="34" charset="-122"/>
              <a:cs typeface="Canela" pitchFamily="34" charset="-120"/>
            </a:endParaRPr>
          </a:p>
        </p:txBody>
      </p:sp>
      <p:sp>
        <p:nvSpPr>
          <p:cNvPr id="35" name="Text 2">
            <a:extLst>
              <a:ext uri="{FF2B5EF4-FFF2-40B4-BE49-F238E27FC236}">
                <a16:creationId xmlns:a16="http://schemas.microsoft.com/office/drawing/2014/main" id="{64A543C6-D81F-6F99-DB46-D3789CAD5C21}"/>
              </a:ext>
            </a:extLst>
          </p:cNvPr>
          <p:cNvSpPr/>
          <p:nvPr/>
        </p:nvSpPr>
        <p:spPr>
          <a:xfrm>
            <a:off x="7110412" y="1845001"/>
            <a:ext cx="1399774" cy="165484"/>
          </a:xfrm>
          <a:prstGeom prst="rect">
            <a:avLst/>
          </a:prstGeom>
          <a:noFill/>
          <a:ln/>
        </p:spPr>
        <p:txBody>
          <a:bodyPr wrap="square" lIns="0" tIns="0" rIns="0" bIns="0" rtlCol="0" anchor="t"/>
          <a:lstStyle/>
          <a:p>
            <a:pPr marL="0" indent="0" algn="l" rtl="0" eaLnBrk="1" latinLnBrk="0" hangingPunct="1">
              <a:buNone/>
            </a:pPr>
            <a:r>
              <a:rPr lang="es-ES_tradnl" sz="600" spc="20">
                <a:solidFill>
                  <a:srgbClr val="576A78">
                    <a:alpha val="99000"/>
                  </a:srgbClr>
                </a:solidFill>
                <a:effectLst/>
                <a:latin typeface="Bw Gradual" pitchFamily="2" charset="77"/>
                <a:ea typeface="Bw Gradual" pitchFamily="2" charset="77"/>
                <a:cs typeface="Bw Gradual" pitchFamily="2" charset="77"/>
              </a:rPr>
              <a:t>NUEVAS INCORPORACIONES </a:t>
            </a:r>
          </a:p>
          <a:p>
            <a:pPr marL="0" indent="0" algn="l" rtl="0" eaLnBrk="1" latinLnBrk="0" hangingPunct="1">
              <a:buNone/>
            </a:pPr>
            <a:r>
              <a:rPr lang="es-ES_tradnl" sz="600" spc="20">
                <a:solidFill>
                  <a:srgbClr val="576A78">
                    <a:alpha val="99000"/>
                  </a:srgbClr>
                </a:solidFill>
                <a:effectLst/>
                <a:latin typeface="Bw Gradual" pitchFamily="2" charset="77"/>
                <a:ea typeface="Bw Gradual" pitchFamily="2" charset="77"/>
                <a:cs typeface="Bw Gradual" pitchFamily="2" charset="77"/>
              </a:rPr>
              <a:t>INTERNS EN 2025</a:t>
            </a:r>
          </a:p>
          <a:p>
            <a:pPr marL="0" indent="0" algn="l" rtl="0" eaLnBrk="1" latinLnBrk="0" hangingPunct="1">
              <a:buNone/>
            </a:pPr>
            <a:endParaRPr lang="es-ES_tradnl" sz="600" spc="20">
              <a:solidFill>
                <a:srgbClr val="576A78">
                  <a:alpha val="99000"/>
                </a:srgbClr>
              </a:solidFill>
              <a:effectLst/>
              <a:latin typeface="Bw Gradual" pitchFamily="2" charset="77"/>
              <a:ea typeface="Bw Gradual" pitchFamily="2" charset="77"/>
              <a:cs typeface="Bw Gradual" pitchFamily="2" charset="77"/>
            </a:endParaRPr>
          </a:p>
        </p:txBody>
      </p:sp>
      <p:sp>
        <p:nvSpPr>
          <p:cNvPr id="36" name="Shape 0">
            <a:extLst>
              <a:ext uri="{FF2B5EF4-FFF2-40B4-BE49-F238E27FC236}">
                <a16:creationId xmlns:a16="http://schemas.microsoft.com/office/drawing/2014/main" id="{21B4BEC9-32D5-EE44-DA0E-C78AD39E4106}"/>
              </a:ext>
            </a:extLst>
          </p:cNvPr>
          <p:cNvSpPr/>
          <p:nvPr/>
        </p:nvSpPr>
        <p:spPr>
          <a:xfrm>
            <a:off x="4979745" y="2210239"/>
            <a:ext cx="1890713" cy="752477"/>
          </a:xfrm>
          <a:prstGeom prst="roundRect">
            <a:avLst>
              <a:gd name="adj" fmla="val 2248"/>
            </a:avLst>
          </a:prstGeom>
          <a:solidFill>
            <a:srgbClr val="BCC7CE"/>
          </a:solidFill>
          <a:ln/>
        </p:spPr>
        <p:txBody>
          <a:bodyPr/>
          <a:lstStyle/>
          <a:p>
            <a:endParaRPr lang="es-ES_tradnl" noProof="0"/>
          </a:p>
        </p:txBody>
      </p:sp>
      <p:sp>
        <p:nvSpPr>
          <p:cNvPr id="37" name="Text 1">
            <a:extLst>
              <a:ext uri="{FF2B5EF4-FFF2-40B4-BE49-F238E27FC236}">
                <a16:creationId xmlns:a16="http://schemas.microsoft.com/office/drawing/2014/main" id="{1A26EC58-6CB1-D91F-C6AD-B9046473A3BA}"/>
              </a:ext>
            </a:extLst>
          </p:cNvPr>
          <p:cNvSpPr/>
          <p:nvPr/>
        </p:nvSpPr>
        <p:spPr>
          <a:xfrm>
            <a:off x="5104423" y="2323722"/>
            <a:ext cx="1612862" cy="262754"/>
          </a:xfrm>
          <a:prstGeom prst="rect">
            <a:avLst/>
          </a:prstGeom>
          <a:noFill/>
          <a:ln/>
        </p:spPr>
        <p:txBody>
          <a:bodyPr wrap="square" lIns="0" tIns="0" rIns="0" bIns="0" rtlCol="0" anchor="t"/>
          <a:lstStyle/>
          <a:p>
            <a:pPr marL="0" indent="0" algn="l">
              <a:lnSpc>
                <a:spcPts val="1586"/>
              </a:lnSpc>
              <a:buNone/>
            </a:pPr>
            <a:r>
              <a:rPr lang="es-ES_tradnl" sz="1200" kern="0" spc="26" noProof="0">
                <a:solidFill>
                  <a:srgbClr val="132034">
                    <a:alpha val="99000"/>
                  </a:srgbClr>
                </a:solidFill>
                <a:latin typeface="Canela Light" pitchFamily="2" charset="77"/>
                <a:ea typeface="Canela" pitchFamily="34" charset="-122"/>
                <a:cs typeface="Canela" pitchFamily="34" charset="-120"/>
              </a:rPr>
              <a:t>60 horas/año</a:t>
            </a:r>
          </a:p>
          <a:p>
            <a:pPr marL="0" indent="0" algn="l">
              <a:lnSpc>
                <a:spcPts val="1586"/>
              </a:lnSpc>
              <a:buNone/>
            </a:pPr>
            <a:endParaRPr lang="es-ES_tradnl" sz="1200" kern="0" spc="26" noProof="0">
              <a:solidFill>
                <a:srgbClr val="132034">
                  <a:alpha val="99000"/>
                </a:srgbClr>
              </a:solidFill>
              <a:latin typeface="Canela Light" pitchFamily="2" charset="77"/>
              <a:ea typeface="Canela" pitchFamily="34" charset="-122"/>
              <a:cs typeface="Canela" pitchFamily="34" charset="-120"/>
            </a:endParaRPr>
          </a:p>
        </p:txBody>
      </p:sp>
      <p:sp>
        <p:nvSpPr>
          <p:cNvPr id="38" name="Text 2">
            <a:extLst>
              <a:ext uri="{FF2B5EF4-FFF2-40B4-BE49-F238E27FC236}">
                <a16:creationId xmlns:a16="http://schemas.microsoft.com/office/drawing/2014/main" id="{BCA23171-2AEA-664B-682B-326ABD38D92E}"/>
              </a:ext>
            </a:extLst>
          </p:cNvPr>
          <p:cNvSpPr/>
          <p:nvPr/>
        </p:nvSpPr>
        <p:spPr>
          <a:xfrm>
            <a:off x="5096523" y="2686292"/>
            <a:ext cx="1308318" cy="171043"/>
          </a:xfrm>
          <a:prstGeom prst="rect">
            <a:avLst/>
          </a:prstGeom>
          <a:noFill/>
          <a:ln/>
        </p:spPr>
        <p:txBody>
          <a:bodyPr wrap="square" lIns="0" tIns="0" rIns="0" bIns="0" rtlCol="0" anchor="t"/>
          <a:lstStyle/>
          <a:p>
            <a:pPr marL="0" indent="0" algn="l" rtl="0" eaLnBrk="1" latinLnBrk="0" hangingPunct="1">
              <a:buNone/>
            </a:pPr>
            <a:r>
              <a:rPr lang="es-ES_tradnl" sz="600" spc="20">
                <a:solidFill>
                  <a:srgbClr val="576A78">
                    <a:alpha val="99000"/>
                  </a:srgbClr>
                </a:solidFill>
                <a:effectLst/>
                <a:latin typeface="Bw Gradual" pitchFamily="2" charset="77"/>
                <a:ea typeface="Bw Gradual" pitchFamily="2" charset="77"/>
                <a:cs typeface="Bw Gradual" pitchFamily="2" charset="77"/>
              </a:rPr>
              <a:t>HORAS MEDIAS DE FORMACIÓN </a:t>
            </a:r>
          </a:p>
          <a:p>
            <a:pPr marL="0" indent="0" algn="l" rtl="0" eaLnBrk="1" latinLnBrk="0" hangingPunct="1">
              <a:buNone/>
            </a:pPr>
            <a:r>
              <a:rPr lang="es-ES_tradnl" sz="600" spc="20">
                <a:solidFill>
                  <a:srgbClr val="576A78">
                    <a:alpha val="99000"/>
                  </a:srgbClr>
                </a:solidFill>
                <a:effectLst/>
                <a:latin typeface="Bw Gradual" pitchFamily="2" charset="77"/>
                <a:ea typeface="Bw Gradual" pitchFamily="2" charset="77"/>
                <a:cs typeface="Bw Gradual" pitchFamily="2" charset="77"/>
              </a:rPr>
              <a:t>POR EMPLEADO</a:t>
            </a:r>
          </a:p>
          <a:p>
            <a:pPr marL="0" indent="0" algn="l" rtl="0" eaLnBrk="1" latinLnBrk="0" hangingPunct="1">
              <a:buNone/>
            </a:pPr>
            <a:endParaRPr lang="es-ES_tradnl" sz="600" spc="20">
              <a:solidFill>
                <a:srgbClr val="576A78">
                  <a:alpha val="99000"/>
                </a:srgbClr>
              </a:solidFill>
              <a:effectLst/>
              <a:latin typeface="Bw Gradual" pitchFamily="2" charset="77"/>
              <a:ea typeface="Bw Gradual" pitchFamily="2" charset="77"/>
              <a:cs typeface="Bw Gradual" pitchFamily="2" charset="77"/>
            </a:endParaRPr>
          </a:p>
        </p:txBody>
      </p:sp>
      <p:sp>
        <p:nvSpPr>
          <p:cNvPr id="39" name="Shape 0">
            <a:extLst>
              <a:ext uri="{FF2B5EF4-FFF2-40B4-BE49-F238E27FC236}">
                <a16:creationId xmlns:a16="http://schemas.microsoft.com/office/drawing/2014/main" id="{0E870FE9-E759-AE51-2B7C-5678A8B5765C}"/>
              </a:ext>
            </a:extLst>
          </p:cNvPr>
          <p:cNvSpPr/>
          <p:nvPr/>
        </p:nvSpPr>
        <p:spPr>
          <a:xfrm>
            <a:off x="6967537" y="2212906"/>
            <a:ext cx="1890713" cy="749810"/>
          </a:xfrm>
          <a:prstGeom prst="roundRect">
            <a:avLst>
              <a:gd name="adj" fmla="val 2248"/>
            </a:avLst>
          </a:prstGeom>
          <a:solidFill>
            <a:srgbClr val="BCC7CE"/>
          </a:solidFill>
          <a:ln/>
        </p:spPr>
        <p:txBody>
          <a:bodyPr/>
          <a:lstStyle/>
          <a:p>
            <a:endParaRPr lang="es-ES_tradnl" noProof="0"/>
          </a:p>
        </p:txBody>
      </p:sp>
      <p:sp>
        <p:nvSpPr>
          <p:cNvPr id="40" name="Text 1">
            <a:extLst>
              <a:ext uri="{FF2B5EF4-FFF2-40B4-BE49-F238E27FC236}">
                <a16:creationId xmlns:a16="http://schemas.microsoft.com/office/drawing/2014/main" id="{D97D38BF-31CA-37E6-F05A-1E44163875EA}"/>
              </a:ext>
            </a:extLst>
          </p:cNvPr>
          <p:cNvSpPr/>
          <p:nvPr/>
        </p:nvSpPr>
        <p:spPr>
          <a:xfrm>
            <a:off x="7110412" y="2332430"/>
            <a:ext cx="1633570" cy="210108"/>
          </a:xfrm>
          <a:prstGeom prst="rect">
            <a:avLst/>
          </a:prstGeom>
          <a:noFill/>
          <a:ln/>
        </p:spPr>
        <p:txBody>
          <a:bodyPr wrap="square" lIns="0" tIns="0" rIns="0" bIns="0" rtlCol="0" anchor="t"/>
          <a:lstStyle/>
          <a:p>
            <a:pPr marL="0" indent="0" algn="l">
              <a:lnSpc>
                <a:spcPts val="1200"/>
              </a:lnSpc>
              <a:buNone/>
            </a:pPr>
            <a:r>
              <a:rPr lang="es-ES_tradnl" sz="1200" kern="0" spc="26" noProof="0">
                <a:solidFill>
                  <a:srgbClr val="132034">
                    <a:alpha val="99000"/>
                  </a:srgbClr>
                </a:solidFill>
                <a:latin typeface="Canela Light" pitchFamily="2" charset="77"/>
                <a:ea typeface="Canela" pitchFamily="34" charset="-122"/>
                <a:cs typeface="Canela" pitchFamily="34" charset="-120"/>
              </a:rPr>
              <a:t>EMBA IESE,  CAIA I, LCCI, </a:t>
            </a:r>
            <a:r>
              <a:rPr lang="es-ES_tradnl" sz="1200" kern="0" spc="26" noProof="0" err="1">
                <a:solidFill>
                  <a:srgbClr val="132034">
                    <a:alpha val="99000"/>
                  </a:srgbClr>
                </a:solidFill>
                <a:latin typeface="Canela Light" pitchFamily="2" charset="77"/>
                <a:ea typeface="Canela" pitchFamily="34" charset="-122"/>
                <a:cs typeface="Canela" pitchFamily="34" charset="-120"/>
              </a:rPr>
              <a:t>Crockley</a:t>
            </a:r>
            <a:r>
              <a:rPr lang="es-ES_tradnl" sz="1200" kern="0" spc="26" noProof="0">
                <a:solidFill>
                  <a:srgbClr val="132034">
                    <a:alpha val="99000"/>
                  </a:srgbClr>
                </a:solidFill>
                <a:latin typeface="Canela Light" pitchFamily="2" charset="77"/>
                <a:ea typeface="Canela" pitchFamily="34" charset="-122"/>
                <a:cs typeface="Canela" pitchFamily="34" charset="-120"/>
              </a:rPr>
              <a:t> y CFA I </a:t>
            </a:r>
          </a:p>
          <a:p>
            <a:pPr marL="0" indent="0" algn="l">
              <a:lnSpc>
                <a:spcPts val="1200"/>
              </a:lnSpc>
              <a:buNone/>
            </a:pPr>
            <a:endParaRPr lang="es-ES_tradnl" sz="1200" kern="0" spc="26" noProof="0">
              <a:solidFill>
                <a:srgbClr val="132034">
                  <a:alpha val="99000"/>
                </a:srgbClr>
              </a:solidFill>
              <a:latin typeface="Canela Light" pitchFamily="2" charset="77"/>
              <a:ea typeface="Canela" pitchFamily="34" charset="-122"/>
              <a:cs typeface="Canela" pitchFamily="34" charset="-120"/>
            </a:endParaRPr>
          </a:p>
        </p:txBody>
      </p:sp>
      <p:sp>
        <p:nvSpPr>
          <p:cNvPr id="41" name="Text 2">
            <a:extLst>
              <a:ext uri="{FF2B5EF4-FFF2-40B4-BE49-F238E27FC236}">
                <a16:creationId xmlns:a16="http://schemas.microsoft.com/office/drawing/2014/main" id="{C6226792-DC13-DBE9-41F6-67A5FDD508EE}"/>
              </a:ext>
            </a:extLst>
          </p:cNvPr>
          <p:cNvSpPr/>
          <p:nvPr/>
        </p:nvSpPr>
        <p:spPr>
          <a:xfrm>
            <a:off x="7110412" y="2780959"/>
            <a:ext cx="1633571" cy="76376"/>
          </a:xfrm>
          <a:prstGeom prst="rect">
            <a:avLst/>
          </a:prstGeom>
          <a:noFill/>
          <a:ln/>
        </p:spPr>
        <p:txBody>
          <a:bodyPr wrap="square" lIns="0" tIns="0" rIns="0" bIns="0" rtlCol="0" anchor="t"/>
          <a:lstStyle/>
          <a:p>
            <a:pPr marL="0" indent="0" algn="l" rtl="0" eaLnBrk="1" latinLnBrk="0" hangingPunct="1">
              <a:buNone/>
            </a:pPr>
            <a:r>
              <a:rPr lang="es-ES_tradnl" sz="600" spc="20">
                <a:solidFill>
                  <a:srgbClr val="576A78">
                    <a:alpha val="99000"/>
                  </a:srgbClr>
                </a:solidFill>
                <a:effectLst/>
                <a:latin typeface="Bw Gradual" pitchFamily="2" charset="77"/>
                <a:ea typeface="Bw Gradual" pitchFamily="2" charset="77"/>
                <a:cs typeface="Bw Gradual" pitchFamily="2" charset="77"/>
              </a:rPr>
              <a:t>PROGRAMAS DE FORMACIÓN</a:t>
            </a:r>
          </a:p>
          <a:p>
            <a:pPr marL="0" indent="0" algn="l" rtl="0" eaLnBrk="1" latinLnBrk="0" hangingPunct="1">
              <a:buNone/>
            </a:pPr>
            <a:endParaRPr lang="es-ES_tradnl" sz="600" spc="20">
              <a:solidFill>
                <a:srgbClr val="576A78">
                  <a:alpha val="99000"/>
                </a:srgbClr>
              </a:solidFill>
              <a:effectLst/>
              <a:latin typeface="Bw Gradual" pitchFamily="2" charset="77"/>
              <a:ea typeface="Bw Gradual" pitchFamily="2" charset="77"/>
              <a:cs typeface="Bw Gradual" pitchFamily="2" charset="77"/>
            </a:endParaRPr>
          </a:p>
        </p:txBody>
      </p:sp>
      <p:sp>
        <p:nvSpPr>
          <p:cNvPr id="44" name="Shape 0">
            <a:extLst>
              <a:ext uri="{FF2B5EF4-FFF2-40B4-BE49-F238E27FC236}">
                <a16:creationId xmlns:a16="http://schemas.microsoft.com/office/drawing/2014/main" id="{6629C262-EF95-62D5-7919-9A20839CB76E}"/>
              </a:ext>
            </a:extLst>
          </p:cNvPr>
          <p:cNvSpPr/>
          <p:nvPr/>
        </p:nvSpPr>
        <p:spPr>
          <a:xfrm>
            <a:off x="4979745" y="3072099"/>
            <a:ext cx="1890713" cy="800918"/>
          </a:xfrm>
          <a:prstGeom prst="roundRect">
            <a:avLst>
              <a:gd name="adj" fmla="val 2248"/>
            </a:avLst>
          </a:prstGeom>
          <a:solidFill>
            <a:srgbClr val="BCC7CE"/>
          </a:solidFill>
          <a:ln/>
        </p:spPr>
        <p:txBody>
          <a:bodyPr/>
          <a:lstStyle/>
          <a:p>
            <a:endParaRPr lang="es-ES_tradnl" noProof="0"/>
          </a:p>
        </p:txBody>
      </p:sp>
      <p:sp>
        <p:nvSpPr>
          <p:cNvPr id="45" name="Text 1">
            <a:extLst>
              <a:ext uri="{FF2B5EF4-FFF2-40B4-BE49-F238E27FC236}">
                <a16:creationId xmlns:a16="http://schemas.microsoft.com/office/drawing/2014/main" id="{330BE36A-21A3-00E5-B096-35E4583B3032}"/>
              </a:ext>
            </a:extLst>
          </p:cNvPr>
          <p:cNvSpPr/>
          <p:nvPr/>
        </p:nvSpPr>
        <p:spPr>
          <a:xfrm>
            <a:off x="5104423" y="3206264"/>
            <a:ext cx="1226570" cy="249021"/>
          </a:xfrm>
          <a:prstGeom prst="rect">
            <a:avLst/>
          </a:prstGeom>
          <a:noFill/>
          <a:ln/>
        </p:spPr>
        <p:txBody>
          <a:bodyPr wrap="square" lIns="0" tIns="0" rIns="0" bIns="0" rtlCol="0" anchor="t"/>
          <a:lstStyle/>
          <a:p>
            <a:pPr marL="0" indent="0" algn="l">
              <a:lnSpc>
                <a:spcPts val="1586"/>
              </a:lnSpc>
              <a:buNone/>
            </a:pPr>
            <a:r>
              <a:rPr lang="es-ES_tradnl" sz="1200" kern="0" spc="26" noProof="0">
                <a:solidFill>
                  <a:srgbClr val="132034">
                    <a:alpha val="99000"/>
                  </a:srgbClr>
                </a:solidFill>
                <a:latin typeface="Canela Light" pitchFamily="2" charset="77"/>
                <a:ea typeface="Canela" pitchFamily="34" charset="-122"/>
                <a:cs typeface="Canela" pitchFamily="34" charset="-120"/>
              </a:rPr>
              <a:t>228 horas/año</a:t>
            </a:r>
          </a:p>
          <a:p>
            <a:pPr marL="0" indent="0" algn="l">
              <a:lnSpc>
                <a:spcPts val="1586"/>
              </a:lnSpc>
              <a:buNone/>
            </a:pPr>
            <a:endParaRPr lang="es-ES_tradnl" sz="1200" kern="0" spc="26" noProof="0">
              <a:solidFill>
                <a:srgbClr val="132034">
                  <a:alpha val="99000"/>
                </a:srgbClr>
              </a:solidFill>
              <a:latin typeface="Canela Light" pitchFamily="2" charset="77"/>
              <a:ea typeface="Canela" pitchFamily="34" charset="-122"/>
              <a:cs typeface="Canela" pitchFamily="34" charset="-120"/>
            </a:endParaRPr>
          </a:p>
        </p:txBody>
      </p:sp>
      <p:sp>
        <p:nvSpPr>
          <p:cNvPr id="46" name="Text 2">
            <a:extLst>
              <a:ext uri="{FF2B5EF4-FFF2-40B4-BE49-F238E27FC236}">
                <a16:creationId xmlns:a16="http://schemas.microsoft.com/office/drawing/2014/main" id="{0012B5E2-5BC1-21A2-2AE6-2F1F8B4177ED}"/>
              </a:ext>
            </a:extLst>
          </p:cNvPr>
          <p:cNvSpPr/>
          <p:nvPr/>
        </p:nvSpPr>
        <p:spPr>
          <a:xfrm>
            <a:off x="5096523" y="3706050"/>
            <a:ext cx="1620762" cy="89813"/>
          </a:xfrm>
          <a:prstGeom prst="rect">
            <a:avLst/>
          </a:prstGeom>
          <a:noFill/>
          <a:ln/>
        </p:spPr>
        <p:txBody>
          <a:bodyPr wrap="square" lIns="0" tIns="0" rIns="0" bIns="0" rtlCol="0" anchor="t"/>
          <a:lstStyle/>
          <a:p>
            <a:pPr marL="0" indent="0" algn="l" rtl="0" eaLnBrk="1" latinLnBrk="0" hangingPunct="1">
              <a:buNone/>
            </a:pPr>
            <a:r>
              <a:rPr lang="es-ES_tradnl" sz="600" spc="20">
                <a:solidFill>
                  <a:srgbClr val="576A78">
                    <a:alpha val="99000"/>
                  </a:srgbClr>
                </a:solidFill>
                <a:effectLst/>
                <a:latin typeface="Bw Gradual" pitchFamily="2" charset="77"/>
                <a:ea typeface="Bw Gradual" pitchFamily="2" charset="77"/>
                <a:cs typeface="Bw Gradual" pitchFamily="2" charset="77"/>
              </a:rPr>
              <a:t>MENTORIZACIÓN INTERNA 1:1</a:t>
            </a:r>
          </a:p>
          <a:p>
            <a:pPr marL="0" indent="0" algn="l" rtl="0" eaLnBrk="1" latinLnBrk="0" hangingPunct="1">
              <a:buNone/>
            </a:pPr>
            <a:endParaRPr lang="es-ES_tradnl" sz="600" spc="20">
              <a:solidFill>
                <a:srgbClr val="576A78">
                  <a:alpha val="99000"/>
                </a:srgbClr>
              </a:solidFill>
              <a:effectLst/>
              <a:latin typeface="Bw Gradual" pitchFamily="2" charset="77"/>
              <a:ea typeface="Bw Gradual" pitchFamily="2" charset="77"/>
              <a:cs typeface="Bw Gradual" pitchFamily="2" charset="77"/>
            </a:endParaRPr>
          </a:p>
        </p:txBody>
      </p:sp>
      <p:sp>
        <p:nvSpPr>
          <p:cNvPr id="47" name="Shape 0">
            <a:extLst>
              <a:ext uri="{FF2B5EF4-FFF2-40B4-BE49-F238E27FC236}">
                <a16:creationId xmlns:a16="http://schemas.microsoft.com/office/drawing/2014/main" id="{D976E431-9A22-89E2-C34C-2D5A6B7CDD64}"/>
              </a:ext>
            </a:extLst>
          </p:cNvPr>
          <p:cNvSpPr/>
          <p:nvPr/>
        </p:nvSpPr>
        <p:spPr>
          <a:xfrm>
            <a:off x="6967537" y="3072099"/>
            <a:ext cx="1890713" cy="800918"/>
          </a:xfrm>
          <a:prstGeom prst="roundRect">
            <a:avLst>
              <a:gd name="adj" fmla="val 2248"/>
            </a:avLst>
          </a:prstGeom>
          <a:solidFill>
            <a:srgbClr val="BCC7CE"/>
          </a:solidFill>
          <a:ln/>
        </p:spPr>
        <p:txBody>
          <a:bodyPr/>
          <a:lstStyle/>
          <a:p>
            <a:endParaRPr lang="es-ES_tradnl" noProof="0"/>
          </a:p>
        </p:txBody>
      </p:sp>
      <p:sp>
        <p:nvSpPr>
          <p:cNvPr id="48" name="Text 1">
            <a:extLst>
              <a:ext uri="{FF2B5EF4-FFF2-40B4-BE49-F238E27FC236}">
                <a16:creationId xmlns:a16="http://schemas.microsoft.com/office/drawing/2014/main" id="{C3F9911F-1FF1-C229-D2EB-E15F21F31EC0}"/>
              </a:ext>
            </a:extLst>
          </p:cNvPr>
          <p:cNvSpPr/>
          <p:nvPr/>
        </p:nvSpPr>
        <p:spPr>
          <a:xfrm>
            <a:off x="7110412" y="3214973"/>
            <a:ext cx="1111294" cy="224654"/>
          </a:xfrm>
          <a:prstGeom prst="rect">
            <a:avLst/>
          </a:prstGeom>
          <a:noFill/>
          <a:ln/>
        </p:spPr>
        <p:txBody>
          <a:bodyPr wrap="square" lIns="0" tIns="0" rIns="0" bIns="0" rtlCol="0" anchor="t"/>
          <a:lstStyle/>
          <a:p>
            <a:pPr marL="0" indent="0" algn="l">
              <a:lnSpc>
                <a:spcPts val="1586"/>
              </a:lnSpc>
              <a:buNone/>
            </a:pPr>
            <a:r>
              <a:rPr lang="es-ES_tradnl" sz="1200" kern="0" spc="26" noProof="0">
                <a:solidFill>
                  <a:srgbClr val="132034">
                    <a:alpha val="99000"/>
                  </a:srgbClr>
                </a:solidFill>
                <a:latin typeface="Canela Light" pitchFamily="2" charset="77"/>
                <a:ea typeface="Canela" pitchFamily="34" charset="-122"/>
                <a:cs typeface="Canela" pitchFamily="34" charset="-120"/>
              </a:rPr>
              <a:t>27%</a:t>
            </a:r>
          </a:p>
        </p:txBody>
      </p:sp>
      <p:sp>
        <p:nvSpPr>
          <p:cNvPr id="49" name="Text 2">
            <a:extLst>
              <a:ext uri="{FF2B5EF4-FFF2-40B4-BE49-F238E27FC236}">
                <a16:creationId xmlns:a16="http://schemas.microsoft.com/office/drawing/2014/main" id="{37CC4C04-F8CB-47E0-5266-C245CF19C531}"/>
              </a:ext>
            </a:extLst>
          </p:cNvPr>
          <p:cNvSpPr/>
          <p:nvPr/>
        </p:nvSpPr>
        <p:spPr>
          <a:xfrm>
            <a:off x="7110412" y="3627502"/>
            <a:ext cx="1399774" cy="165484"/>
          </a:xfrm>
          <a:prstGeom prst="rect">
            <a:avLst/>
          </a:prstGeom>
          <a:noFill/>
          <a:ln/>
        </p:spPr>
        <p:txBody>
          <a:bodyPr wrap="square" lIns="0" tIns="0" rIns="0" bIns="0" rtlCol="0" anchor="t"/>
          <a:lstStyle/>
          <a:p>
            <a:pPr marL="0" indent="0" algn="l" rtl="0" eaLnBrk="1" latinLnBrk="0" hangingPunct="1">
              <a:buNone/>
            </a:pPr>
            <a:r>
              <a:rPr lang="es-ES_tradnl" sz="600" spc="20">
                <a:solidFill>
                  <a:srgbClr val="576A78">
                    <a:alpha val="99000"/>
                  </a:srgbClr>
                </a:solidFill>
                <a:effectLst/>
                <a:latin typeface="Bw Gradual" pitchFamily="2" charset="77"/>
                <a:ea typeface="Bw Gradual" pitchFamily="2" charset="77"/>
                <a:cs typeface="Bw Gradual" pitchFamily="2" charset="77"/>
              </a:rPr>
              <a:t>TASA DE RETENCIÓN DEL </a:t>
            </a:r>
          </a:p>
          <a:p>
            <a:pPr marL="0" indent="0" algn="l" rtl="0" eaLnBrk="1" latinLnBrk="0" hangingPunct="1">
              <a:buNone/>
            </a:pPr>
            <a:r>
              <a:rPr lang="es-ES_tradnl" sz="600" spc="20">
                <a:solidFill>
                  <a:srgbClr val="576A78">
                    <a:alpha val="99000"/>
                  </a:srgbClr>
                </a:solidFill>
                <a:effectLst/>
                <a:latin typeface="Bw Gradual" pitchFamily="2" charset="77"/>
                <a:ea typeface="Bw Gradual" pitchFamily="2" charset="77"/>
                <a:cs typeface="Bw Gradual" pitchFamily="2" charset="77"/>
              </a:rPr>
              <a:t>TALENTO JOVEN</a:t>
            </a:r>
          </a:p>
          <a:p>
            <a:pPr marL="0" indent="0" algn="l" rtl="0" eaLnBrk="1" latinLnBrk="0" hangingPunct="1">
              <a:buNone/>
            </a:pPr>
            <a:endParaRPr lang="es-ES_tradnl" sz="600" spc="20">
              <a:solidFill>
                <a:srgbClr val="576A78">
                  <a:alpha val="99000"/>
                </a:srgbClr>
              </a:solidFill>
              <a:effectLst/>
              <a:latin typeface="Bw Gradual" pitchFamily="2" charset="77"/>
              <a:ea typeface="Bw Gradual" pitchFamily="2" charset="77"/>
              <a:cs typeface="Bw Gradual" pitchFamily="2" charset="77"/>
            </a:endParaRPr>
          </a:p>
        </p:txBody>
      </p:sp>
      <p:sp>
        <p:nvSpPr>
          <p:cNvPr id="56" name="Text 17">
            <a:extLst>
              <a:ext uri="{FF2B5EF4-FFF2-40B4-BE49-F238E27FC236}">
                <a16:creationId xmlns:a16="http://schemas.microsoft.com/office/drawing/2014/main" id="{1832FD3D-3671-B698-6248-2BBB59534E8E}"/>
              </a:ext>
            </a:extLst>
          </p:cNvPr>
          <p:cNvSpPr/>
          <p:nvPr/>
        </p:nvSpPr>
        <p:spPr>
          <a:xfrm>
            <a:off x="7164854" y="3995030"/>
            <a:ext cx="1640746" cy="226420"/>
          </a:xfrm>
          <a:prstGeom prst="rect">
            <a:avLst/>
          </a:prstGeom>
          <a:noFill/>
          <a:ln/>
        </p:spPr>
        <p:txBody>
          <a:bodyPr wrap="square" lIns="0" tIns="0" rIns="0" bIns="0" rtlCol="0" anchor="t"/>
          <a:lstStyle/>
          <a:p>
            <a:pPr marL="0" indent="0" algn="l">
              <a:buNone/>
            </a:pPr>
            <a:r>
              <a:rPr lang="es-ES_tradnl" sz="700" spc="20">
                <a:solidFill>
                  <a:srgbClr val="132034">
                    <a:alpha val="99000"/>
                  </a:srgbClr>
                </a:solidFill>
                <a:latin typeface="Bw Gradual" pitchFamily="2" charset="77"/>
                <a:ea typeface="Bw Gradual" pitchFamily="34" charset="-122"/>
                <a:cs typeface="Bw Gradual" pitchFamily="34" charset="-120"/>
              </a:rPr>
              <a:t>(Incluye tanto a los </a:t>
            </a:r>
            <a:r>
              <a:rPr lang="es-ES_tradnl" sz="700" spc="20" err="1">
                <a:solidFill>
                  <a:srgbClr val="132034">
                    <a:alpha val="99000"/>
                  </a:srgbClr>
                </a:solidFill>
                <a:latin typeface="Bw Gradual" pitchFamily="2" charset="77"/>
                <a:ea typeface="Bw Gradual" pitchFamily="34" charset="-122"/>
                <a:cs typeface="Bw Gradual" pitchFamily="34" charset="-120"/>
              </a:rPr>
              <a:t>interns</a:t>
            </a:r>
            <a:r>
              <a:rPr lang="es-ES_tradnl" sz="700" spc="20">
                <a:solidFill>
                  <a:srgbClr val="132034">
                    <a:alpha val="99000"/>
                  </a:srgbClr>
                </a:solidFill>
                <a:latin typeface="Bw Gradual" pitchFamily="2" charset="77"/>
                <a:ea typeface="Bw Gradual" pitchFamily="34" charset="-122"/>
                <a:cs typeface="Bw Gradual" pitchFamily="34" charset="-120"/>
              </a:rPr>
              <a:t> que han sido promocionados a posiciones full-time como a aquellos que han extendido su periodo de prácticas)</a:t>
            </a:r>
          </a:p>
          <a:p>
            <a:pPr marL="0" indent="0" algn="l">
              <a:buNone/>
            </a:pPr>
            <a:endParaRPr lang="es-ES_tradnl" sz="700" spc="20">
              <a:solidFill>
                <a:srgbClr val="132034">
                  <a:alpha val="99000"/>
                </a:srgbClr>
              </a:solidFill>
              <a:latin typeface="Bw Gradual" pitchFamily="2" charset="77"/>
              <a:ea typeface="Bw Gradual" pitchFamily="34" charset="-122"/>
              <a:cs typeface="Bw Gradual" pitchFamily="34" charset="-120"/>
            </a:endParaRPr>
          </a:p>
          <a:p>
            <a:pPr marL="0" indent="0" algn="l">
              <a:buNone/>
            </a:pPr>
            <a:endParaRPr lang="es-ES_tradnl" sz="700" spc="20">
              <a:solidFill>
                <a:srgbClr val="132034">
                  <a:alpha val="99000"/>
                </a:srgbClr>
              </a:solidFill>
              <a:latin typeface="Bw Gradual" pitchFamily="2" charset="77"/>
              <a:ea typeface="Bw Gradual" pitchFamily="34" charset="-122"/>
              <a:cs typeface="Bw Gradual" pitchFamily="34" charset="-120"/>
            </a:endParaRPr>
          </a:p>
          <a:p>
            <a:pPr marL="0" indent="0" algn="l">
              <a:buNone/>
            </a:pPr>
            <a:endParaRPr lang="es-ES_tradnl" sz="700" spc="20">
              <a:solidFill>
                <a:srgbClr val="132034">
                  <a:alpha val="99000"/>
                </a:srgbClr>
              </a:solidFill>
              <a:latin typeface="Bw Gradual" pitchFamily="2" charset="77"/>
              <a:ea typeface="Bw Gradual" pitchFamily="34" charset="-122"/>
              <a:cs typeface="Bw Gradual" pitchFamily="34" charset="-120"/>
            </a:endParaRPr>
          </a:p>
        </p:txBody>
      </p:sp>
      <p:cxnSp>
        <p:nvCxnSpPr>
          <p:cNvPr id="57" name="Conector recto 56">
            <a:extLst>
              <a:ext uri="{FF2B5EF4-FFF2-40B4-BE49-F238E27FC236}">
                <a16:creationId xmlns:a16="http://schemas.microsoft.com/office/drawing/2014/main" id="{EA5E84DE-CF15-9B70-2AE8-17CB3096CA21}"/>
              </a:ext>
            </a:extLst>
          </p:cNvPr>
          <p:cNvCxnSpPr>
            <a:cxnSpLocks/>
          </p:cNvCxnSpPr>
          <p:nvPr/>
        </p:nvCxnSpPr>
        <p:spPr>
          <a:xfrm>
            <a:off x="7110411" y="3873017"/>
            <a:ext cx="0" cy="339903"/>
          </a:xfrm>
          <a:prstGeom prst="line">
            <a:avLst/>
          </a:prstGeom>
          <a:ln>
            <a:solidFill>
              <a:srgbClr val="131F34"/>
            </a:solidFill>
          </a:ln>
        </p:spPr>
        <p:style>
          <a:lnRef idx="1">
            <a:schemeClr val="accent1"/>
          </a:lnRef>
          <a:fillRef idx="0">
            <a:schemeClr val="accent1"/>
          </a:fillRef>
          <a:effectRef idx="0">
            <a:schemeClr val="accent1"/>
          </a:effectRef>
          <a:fontRef idx="minor">
            <a:schemeClr val="tx1"/>
          </a:fontRef>
        </p:style>
      </p:cxnSp>
      <p:sp>
        <p:nvSpPr>
          <p:cNvPr id="8" name="Text 2">
            <a:extLst>
              <a:ext uri="{FF2B5EF4-FFF2-40B4-BE49-F238E27FC236}">
                <a16:creationId xmlns:a16="http://schemas.microsoft.com/office/drawing/2014/main" id="{90F46F06-C275-F8DF-0F57-AD67AAAC7BF5}"/>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pic>
        <p:nvPicPr>
          <p:cNvPr id="7" name="Imagen 6">
            <a:extLst>
              <a:ext uri="{FF2B5EF4-FFF2-40B4-BE49-F238E27FC236}">
                <a16:creationId xmlns:a16="http://schemas.microsoft.com/office/drawing/2014/main" id="{977A42B8-32CE-C040-AC8C-741987E85255}"/>
              </a:ext>
            </a:extLst>
          </p:cNvPr>
          <p:cNvPicPr>
            <a:picLocks noChangeAspect="1"/>
          </p:cNvPicPr>
          <p:nvPr/>
        </p:nvPicPr>
        <p:blipFill rotWithShape="1">
          <a:blip r:embed="rId3"/>
          <a:srcRect b="35978"/>
          <a:stretch/>
        </p:blipFill>
        <p:spPr>
          <a:xfrm>
            <a:off x="1002324" y="4915627"/>
            <a:ext cx="424228" cy="84998"/>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3">
    <p:bg>
      <p:bgPr>
        <a:solidFill>
          <a:srgbClr val="E3E5E8"/>
        </a:solidFill>
        <a:effectLst/>
      </p:bgPr>
    </p:bg>
    <p:spTree>
      <p:nvGrpSpPr>
        <p:cNvPr id="1" name=""/>
        <p:cNvGrpSpPr/>
        <p:nvPr/>
      </p:nvGrpSpPr>
      <p:grpSpPr>
        <a:xfrm>
          <a:off x="0" y="0"/>
          <a:ext cx="0" cy="0"/>
          <a:chOff x="0" y="0"/>
          <a:chExt cx="0" cy="0"/>
        </a:xfrm>
      </p:grpSpPr>
      <p:sp>
        <p:nvSpPr>
          <p:cNvPr id="2" name="Text 0"/>
          <p:cNvSpPr/>
          <p:nvPr/>
        </p:nvSpPr>
        <p:spPr>
          <a:xfrm>
            <a:off x="285751" y="481012"/>
            <a:ext cx="4404438" cy="819150"/>
          </a:xfrm>
          <a:prstGeom prst="rect">
            <a:avLst/>
          </a:prstGeom>
          <a:noFill/>
          <a:ln/>
        </p:spPr>
        <p:txBody>
          <a:bodyPr wrap="square" lIns="0" tIns="0" rIns="0" bIns="0" rtlCol="0" anchor="t"/>
          <a:lstStyle/>
          <a:p>
            <a:pPr marL="0" indent="0" algn="l">
              <a:lnSpc>
                <a:spcPts val="3078"/>
              </a:lnSpc>
              <a:buNone/>
            </a:pPr>
            <a:r>
              <a:rPr lang="es-ES_tradnl" sz="2800" noProof="0">
                <a:solidFill>
                  <a:srgbClr val="132034">
                    <a:alpha val="99000"/>
                  </a:srgbClr>
                </a:solidFill>
                <a:latin typeface="Canela Light" pitchFamily="2" charset="77"/>
                <a:ea typeface="Canela" pitchFamily="34" charset="-122"/>
                <a:cs typeface="Canela" pitchFamily="34" charset="-120"/>
              </a:rPr>
              <a:t>Crecimiento y transformación: Martí Sarri</a:t>
            </a:r>
            <a:endParaRPr lang="es-ES_tradnl" sz="2800" noProof="0"/>
          </a:p>
        </p:txBody>
      </p:sp>
      <p:sp>
        <p:nvSpPr>
          <p:cNvPr id="4" name="Text 2"/>
          <p:cNvSpPr/>
          <p:nvPr/>
        </p:nvSpPr>
        <p:spPr>
          <a:xfrm>
            <a:off x="285750" y="4943475"/>
            <a:ext cx="95250" cy="57150"/>
          </a:xfrm>
          <a:prstGeom prst="rect">
            <a:avLst/>
          </a:prstGeom>
          <a:noFill/>
          <a:ln/>
        </p:spPr>
        <p:txBody>
          <a:bodyPr wrap="square" lIns="0" tIns="0" rIns="0" bIns="0" rtlCol="0" anchor="ctr"/>
          <a:lstStyle/>
          <a:p>
            <a:pPr marL="0" indent="0" algn="ctr">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24</a:t>
            </a:r>
            <a:endParaRPr lang="es-ES_tradnl" sz="570" noProof="0"/>
          </a:p>
        </p:txBody>
      </p:sp>
      <p:sp>
        <p:nvSpPr>
          <p:cNvPr id="5" name="Text 3"/>
          <p:cNvSpPr/>
          <p:nvPr/>
        </p:nvSpPr>
        <p:spPr>
          <a:xfrm>
            <a:off x="1738313" y="142875"/>
            <a:ext cx="695325"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4. ÁMBITO SOCIAL</a:t>
            </a:r>
            <a:endParaRPr lang="es-ES_tradnl" sz="570" noProof="0"/>
          </a:p>
        </p:txBody>
      </p:sp>
      <p:sp>
        <p:nvSpPr>
          <p:cNvPr id="7" name="Text 5"/>
          <p:cNvSpPr/>
          <p:nvPr/>
        </p:nvSpPr>
        <p:spPr>
          <a:xfrm>
            <a:off x="285750" y="2214563"/>
            <a:ext cx="1686118" cy="290513"/>
          </a:xfrm>
          <a:prstGeom prst="rect">
            <a:avLst/>
          </a:prstGeom>
          <a:noFill/>
          <a:ln/>
        </p:spPr>
        <p:txBody>
          <a:bodyPr wrap="square" lIns="0" tIns="0" rIns="0" bIns="0" rtlCol="0" anchor="t"/>
          <a:lstStyle/>
          <a:p>
            <a:pPr marL="0" indent="0" algn="l">
              <a:lnSpc>
                <a:spcPts val="1200"/>
              </a:lnSpc>
              <a:buNone/>
            </a:pPr>
            <a:r>
              <a:rPr lang="es-ES_tradnl" sz="1200" spc="20" noProof="0">
                <a:solidFill>
                  <a:srgbClr val="132034">
                    <a:alpha val="99000"/>
                  </a:srgbClr>
                </a:solidFill>
                <a:latin typeface="Canela Light" pitchFamily="2" charset="77"/>
                <a:ea typeface="Canela" pitchFamily="34" charset="-122"/>
                <a:cs typeface="Canela" pitchFamily="34" charset="-120"/>
              </a:rPr>
              <a:t>Formación y especialización jurídica</a:t>
            </a:r>
            <a:endParaRPr lang="es-ES_tradnl" sz="1200" spc="20" noProof="0">
              <a:latin typeface="Canela Light" pitchFamily="2" charset="77"/>
            </a:endParaRPr>
          </a:p>
        </p:txBody>
      </p:sp>
      <p:sp>
        <p:nvSpPr>
          <p:cNvPr id="8" name="Shape 6"/>
          <p:cNvSpPr/>
          <p:nvPr/>
        </p:nvSpPr>
        <p:spPr>
          <a:xfrm rot="-5400000">
            <a:off x="1076179" y="3533921"/>
            <a:ext cx="2638717" cy="0"/>
          </a:xfrm>
          <a:prstGeom prst="line">
            <a:avLst/>
          </a:prstGeom>
          <a:noFill/>
          <a:ln w="6350">
            <a:solidFill>
              <a:srgbClr val="576A78"/>
            </a:solidFill>
            <a:prstDash val="solid"/>
          </a:ln>
        </p:spPr>
        <p:txBody>
          <a:bodyPr/>
          <a:lstStyle/>
          <a:p>
            <a:endParaRPr lang="es-ES_tradnl" noProof="0"/>
          </a:p>
        </p:txBody>
      </p:sp>
      <p:sp>
        <p:nvSpPr>
          <p:cNvPr id="9" name="Text 7"/>
          <p:cNvSpPr/>
          <p:nvPr/>
        </p:nvSpPr>
        <p:spPr>
          <a:xfrm>
            <a:off x="2533651" y="2214563"/>
            <a:ext cx="2033588" cy="276225"/>
          </a:xfrm>
          <a:prstGeom prst="rect">
            <a:avLst/>
          </a:prstGeom>
          <a:noFill/>
          <a:ln/>
        </p:spPr>
        <p:txBody>
          <a:bodyPr wrap="square" lIns="0" tIns="0" rIns="0" bIns="0" rtlCol="0" anchor="t"/>
          <a:lstStyle/>
          <a:p>
            <a:pPr>
              <a:lnSpc>
                <a:spcPts val="1200"/>
              </a:lnSpc>
            </a:pPr>
            <a:r>
              <a:rPr lang="es-ES_tradnl" sz="1200" spc="20">
                <a:solidFill>
                  <a:srgbClr val="132034">
                    <a:alpha val="99000"/>
                  </a:srgbClr>
                </a:solidFill>
                <a:latin typeface="Canela Light" pitchFamily="2" charset="77"/>
                <a:ea typeface="Canela" pitchFamily="34" charset="-122"/>
                <a:cs typeface="Canela" pitchFamily="34" charset="-120"/>
              </a:rPr>
              <a:t>Septiembre 2022: Incorporación </a:t>
            </a:r>
            <a:r>
              <a:rPr lang="es-ES_tradnl" sz="1200" spc="20" noProof="0">
                <a:solidFill>
                  <a:srgbClr val="132034">
                    <a:alpha val="99000"/>
                  </a:srgbClr>
                </a:solidFill>
                <a:latin typeface="Canela Light" pitchFamily="2" charset="77"/>
                <a:ea typeface="Canela" pitchFamily="34" charset="-122"/>
                <a:cs typeface="Canela" pitchFamily="34" charset="-120"/>
              </a:rPr>
              <a:t>a Crandon</a:t>
            </a:r>
            <a:endParaRPr lang="es-ES_tradnl" sz="1200" spc="20" noProof="0">
              <a:latin typeface="Canela Light" pitchFamily="2" charset="77"/>
            </a:endParaRPr>
          </a:p>
        </p:txBody>
      </p:sp>
      <p:sp>
        <p:nvSpPr>
          <p:cNvPr id="10" name="Shape 8"/>
          <p:cNvSpPr/>
          <p:nvPr/>
        </p:nvSpPr>
        <p:spPr>
          <a:xfrm rot="-5400000">
            <a:off x="3252641" y="3533921"/>
            <a:ext cx="2638718" cy="0"/>
          </a:xfrm>
          <a:prstGeom prst="line">
            <a:avLst/>
          </a:prstGeom>
          <a:noFill/>
          <a:ln w="6350">
            <a:solidFill>
              <a:srgbClr val="576A78"/>
            </a:solidFill>
            <a:prstDash val="solid"/>
          </a:ln>
        </p:spPr>
        <p:txBody>
          <a:bodyPr/>
          <a:lstStyle/>
          <a:p>
            <a:endParaRPr lang="es-ES_tradnl" noProof="0"/>
          </a:p>
        </p:txBody>
      </p:sp>
      <p:sp>
        <p:nvSpPr>
          <p:cNvPr id="11" name="Text 9"/>
          <p:cNvSpPr/>
          <p:nvPr/>
        </p:nvSpPr>
        <p:spPr>
          <a:xfrm>
            <a:off x="4690189" y="2214562"/>
            <a:ext cx="2038350" cy="442913"/>
          </a:xfrm>
          <a:prstGeom prst="rect">
            <a:avLst/>
          </a:prstGeom>
          <a:noFill/>
          <a:ln/>
        </p:spPr>
        <p:txBody>
          <a:bodyPr wrap="square" lIns="0" tIns="0" rIns="0" bIns="0" rtlCol="0" anchor="t"/>
          <a:lstStyle/>
          <a:p>
            <a:pPr>
              <a:lnSpc>
                <a:spcPts val="1200"/>
              </a:lnSpc>
            </a:pPr>
            <a:r>
              <a:rPr lang="es-ES_tradnl" sz="1200" spc="20" dirty="0">
                <a:solidFill>
                  <a:srgbClr val="132034">
                    <a:alpha val="99000"/>
                  </a:srgbClr>
                </a:solidFill>
                <a:latin typeface="Canela Light" pitchFamily="2" charset="77"/>
                <a:ea typeface="Canela" pitchFamily="34" charset="-122"/>
                <a:cs typeface="Canela" pitchFamily="34" charset="-120"/>
              </a:rPr>
              <a:t>Junio 2024: Evolución </a:t>
            </a:r>
            <a:r>
              <a:rPr lang="es-ES_tradnl" sz="1200" spc="20" noProof="0" dirty="0">
                <a:solidFill>
                  <a:srgbClr val="132034">
                    <a:alpha val="99000"/>
                  </a:srgbClr>
                </a:solidFill>
                <a:latin typeface="Canela Light" pitchFamily="2" charset="77"/>
                <a:ea typeface="Canela" pitchFamily="34" charset="-122"/>
                <a:cs typeface="Canela" pitchFamily="34" charset="-120"/>
              </a:rPr>
              <a:t>a Head </a:t>
            </a:r>
            <a:r>
              <a:rPr lang="es-ES_tradnl" sz="1200" spc="20" noProof="0" dirty="0" err="1">
                <a:solidFill>
                  <a:srgbClr val="132034">
                    <a:alpha val="99000"/>
                  </a:srgbClr>
                </a:solidFill>
                <a:latin typeface="Canela Light" pitchFamily="2" charset="77"/>
                <a:ea typeface="Canela" pitchFamily="34" charset="-122"/>
                <a:cs typeface="Canela" pitchFamily="34" charset="-120"/>
              </a:rPr>
              <a:t>of</a:t>
            </a:r>
            <a:r>
              <a:rPr lang="es-ES_tradnl" sz="1200" spc="20" dirty="0">
                <a:solidFill>
                  <a:srgbClr val="132034">
                    <a:alpha val="99000"/>
                  </a:srgbClr>
                </a:solidFill>
                <a:latin typeface="Canela Light" pitchFamily="2" charset="77"/>
                <a:ea typeface="Canela" pitchFamily="34" charset="-122"/>
                <a:cs typeface="Canela" pitchFamily="34" charset="-120"/>
              </a:rPr>
              <a:t> </a:t>
            </a:r>
            <a:r>
              <a:rPr lang="es-ES_tradnl" sz="1200" spc="20" noProof="0" dirty="0" err="1">
                <a:solidFill>
                  <a:srgbClr val="132034">
                    <a:alpha val="99000"/>
                  </a:srgbClr>
                </a:solidFill>
                <a:latin typeface="Canela Light" pitchFamily="2" charset="77"/>
                <a:ea typeface="Canela" pitchFamily="34" charset="-122"/>
                <a:cs typeface="Canela" pitchFamily="34" charset="-120"/>
              </a:rPr>
              <a:t>Operations</a:t>
            </a:r>
            <a:r>
              <a:rPr lang="es-ES_tradnl" sz="1200" spc="20" dirty="0">
                <a:solidFill>
                  <a:srgbClr val="132034">
                    <a:alpha val="99000"/>
                  </a:srgbClr>
                </a:solidFill>
                <a:latin typeface="Canela Light" pitchFamily="2" charset="77"/>
                <a:ea typeface="Canela" pitchFamily="34" charset="-122"/>
                <a:cs typeface="Canela" pitchFamily="34" charset="-120"/>
              </a:rPr>
              <a:t> </a:t>
            </a:r>
            <a:r>
              <a:rPr lang="es-ES_tradnl" sz="1200" spc="20" noProof="0" dirty="0">
                <a:solidFill>
                  <a:srgbClr val="132034">
                    <a:alpha val="99000"/>
                  </a:srgbClr>
                </a:solidFill>
                <a:latin typeface="Canela Light" pitchFamily="2" charset="77"/>
                <a:ea typeface="Canela" pitchFamily="34" charset="-122"/>
                <a:cs typeface="Canela" pitchFamily="34" charset="-120"/>
              </a:rPr>
              <a:t>&amp; Legal</a:t>
            </a:r>
            <a:endParaRPr lang="es-ES_tradnl" sz="1200" spc="20" noProof="0" dirty="0">
              <a:latin typeface="Canela Light" pitchFamily="2" charset="77"/>
            </a:endParaRPr>
          </a:p>
        </p:txBody>
      </p:sp>
      <p:sp>
        <p:nvSpPr>
          <p:cNvPr id="12" name="Shape 10"/>
          <p:cNvSpPr/>
          <p:nvPr/>
        </p:nvSpPr>
        <p:spPr>
          <a:xfrm rot="-5400000">
            <a:off x="5433866" y="3533921"/>
            <a:ext cx="2638718" cy="0"/>
          </a:xfrm>
          <a:prstGeom prst="line">
            <a:avLst/>
          </a:prstGeom>
          <a:noFill/>
          <a:ln w="6350">
            <a:solidFill>
              <a:srgbClr val="576A78"/>
            </a:solidFill>
            <a:prstDash val="solid"/>
          </a:ln>
        </p:spPr>
        <p:txBody>
          <a:bodyPr/>
          <a:lstStyle/>
          <a:p>
            <a:endParaRPr lang="es-ES_tradnl" noProof="0"/>
          </a:p>
        </p:txBody>
      </p:sp>
      <p:sp>
        <p:nvSpPr>
          <p:cNvPr id="13" name="Text 11"/>
          <p:cNvSpPr/>
          <p:nvPr/>
        </p:nvSpPr>
        <p:spPr>
          <a:xfrm>
            <a:off x="6882400" y="2214563"/>
            <a:ext cx="1705646" cy="276225"/>
          </a:xfrm>
          <a:prstGeom prst="rect">
            <a:avLst/>
          </a:prstGeom>
          <a:noFill/>
          <a:ln/>
        </p:spPr>
        <p:txBody>
          <a:bodyPr wrap="square" lIns="0" tIns="0" rIns="0" bIns="0" rtlCol="0" anchor="t"/>
          <a:lstStyle/>
          <a:p>
            <a:pPr>
              <a:lnSpc>
                <a:spcPts val="1200"/>
              </a:lnSpc>
            </a:pPr>
            <a:r>
              <a:rPr lang="es-ES_tradnl" sz="1200" spc="20">
                <a:solidFill>
                  <a:srgbClr val="132034">
                    <a:alpha val="99000"/>
                  </a:srgbClr>
                </a:solidFill>
                <a:latin typeface="Canela Light" pitchFamily="2" charset="77"/>
                <a:ea typeface="Canela" pitchFamily="34" charset="-122"/>
                <a:cs typeface="Canela" pitchFamily="34" charset="-120"/>
              </a:rPr>
              <a:t>2025 – actualidad: Executive Director</a:t>
            </a:r>
            <a:endParaRPr lang="es-ES_tradnl" sz="1200" spc="20" noProof="0">
              <a:latin typeface="Canela Light" pitchFamily="2" charset="77"/>
            </a:endParaRPr>
          </a:p>
        </p:txBody>
      </p:sp>
      <p:sp>
        <p:nvSpPr>
          <p:cNvPr id="14" name="Text 12"/>
          <p:cNvSpPr/>
          <p:nvPr/>
        </p:nvSpPr>
        <p:spPr>
          <a:xfrm>
            <a:off x="285750" y="2943225"/>
            <a:ext cx="1985375" cy="1314450"/>
          </a:xfrm>
          <a:prstGeom prst="rect">
            <a:avLst/>
          </a:prstGeom>
          <a:noFill/>
          <a:ln/>
        </p:spPr>
        <p:txBody>
          <a:bodyPr wrap="square" lIns="0" tIns="0" rIns="0" bIns="0" rtlCol="0" anchor="t"/>
          <a:lstStyle/>
          <a:p>
            <a:pPr marL="0" indent="0" algn="l">
              <a:buNone/>
            </a:pPr>
            <a:r>
              <a:rPr lang="es-ES_tradnl" sz="800" noProof="0">
                <a:solidFill>
                  <a:srgbClr val="576A78">
                    <a:alpha val="99000"/>
                  </a:srgbClr>
                </a:solidFill>
                <a:latin typeface="Bw Gradual" pitchFamily="2" charset="77"/>
                <a:ea typeface="Bw Gradual" pitchFamily="34" charset="-122"/>
                <a:cs typeface="Bw Gradual" pitchFamily="34" charset="-120"/>
              </a:rPr>
              <a:t>Graduado en Derecho por la </a:t>
            </a:r>
            <a:r>
              <a:rPr lang="es-ES_tradnl" sz="800" noProof="0" err="1">
                <a:solidFill>
                  <a:srgbClr val="576A78">
                    <a:alpha val="99000"/>
                  </a:srgbClr>
                </a:solidFill>
                <a:latin typeface="Bw Gradual" pitchFamily="2" charset="77"/>
                <a:ea typeface="Bw Gradual" pitchFamily="34" charset="-122"/>
                <a:cs typeface="Bw Gradual" pitchFamily="34" charset="-120"/>
              </a:rPr>
              <a:t>Universitat</a:t>
            </a:r>
            <a:r>
              <a:rPr lang="es-ES_tradnl" sz="800" noProof="0">
                <a:solidFill>
                  <a:srgbClr val="576A78">
                    <a:alpha val="99000"/>
                  </a:srgbClr>
                </a:solidFill>
                <a:latin typeface="Bw Gradual" pitchFamily="2" charset="77"/>
                <a:ea typeface="Bw Gradual" pitchFamily="34" charset="-122"/>
                <a:cs typeface="Bw Gradual" pitchFamily="34" charset="-120"/>
              </a:rPr>
              <a:t> Internacional de Catalunya y con un Doble Máster en Acceso a la Abogacía </a:t>
            </a:r>
            <a:endParaRPr lang="es-ES_tradnl" sz="800" noProof="0">
              <a:latin typeface="Bw Gradual" pitchFamily="2" charset="77"/>
            </a:endParaRPr>
          </a:p>
          <a:p>
            <a:pPr marL="0" indent="0" algn="l">
              <a:buNone/>
            </a:pPr>
            <a:r>
              <a:rPr lang="es-ES_tradnl" sz="800" noProof="0">
                <a:solidFill>
                  <a:srgbClr val="576A78">
                    <a:alpha val="99000"/>
                  </a:srgbClr>
                </a:solidFill>
                <a:latin typeface="Bw Gradual" pitchFamily="2" charset="77"/>
                <a:ea typeface="Bw Gradual" pitchFamily="34" charset="-122"/>
                <a:cs typeface="Bw Gradual" pitchFamily="34" charset="-120"/>
              </a:rPr>
              <a:t>y Derecho Internacional de los Negocios por ESADE Business &amp; Law School, Martí ha desarrollado una sólida especialización en derecho mercantil, financiero e inmobiliario. Su formación </a:t>
            </a:r>
            <a:endParaRPr lang="es-ES_tradnl" sz="800" noProof="0">
              <a:latin typeface="Bw Gradual" pitchFamily="2" charset="77"/>
            </a:endParaRPr>
          </a:p>
          <a:p>
            <a:pPr marL="0" indent="0" algn="l">
              <a:buNone/>
            </a:pPr>
            <a:r>
              <a:rPr lang="es-ES_tradnl" sz="800" noProof="0">
                <a:solidFill>
                  <a:srgbClr val="576A78">
                    <a:alpha val="99000"/>
                  </a:srgbClr>
                </a:solidFill>
                <a:latin typeface="Bw Gradual" pitchFamily="2" charset="77"/>
                <a:ea typeface="Bw Gradual" pitchFamily="34" charset="-122"/>
                <a:cs typeface="Bw Gradual" pitchFamily="34" charset="-120"/>
              </a:rPr>
              <a:t>le proporciona una base técnica rigurosa, orientada a entornos empresariales complejos y transaccionales.</a:t>
            </a:r>
            <a:endParaRPr lang="es-ES_tradnl" sz="800" noProof="0">
              <a:latin typeface="Bw Gradual" pitchFamily="2" charset="77"/>
            </a:endParaRPr>
          </a:p>
        </p:txBody>
      </p:sp>
      <p:sp>
        <p:nvSpPr>
          <p:cNvPr id="15" name="Text 13"/>
          <p:cNvSpPr/>
          <p:nvPr/>
        </p:nvSpPr>
        <p:spPr>
          <a:xfrm>
            <a:off x="2533650" y="2943225"/>
            <a:ext cx="1913939" cy="2057400"/>
          </a:xfrm>
          <a:prstGeom prst="rect">
            <a:avLst/>
          </a:prstGeom>
          <a:noFill/>
          <a:ln/>
        </p:spPr>
        <p:txBody>
          <a:bodyPr wrap="square" lIns="0" tIns="0" rIns="0" bIns="0" rtlCol="0" anchor="t"/>
          <a:lstStyle/>
          <a:p>
            <a:pPr marL="0" indent="0" algn="l">
              <a:buNone/>
            </a:pPr>
            <a:r>
              <a:rPr lang="es-ES_tradnl" sz="800" noProof="0">
                <a:solidFill>
                  <a:srgbClr val="576A78">
                    <a:alpha val="99000"/>
                  </a:srgbClr>
                </a:solidFill>
                <a:latin typeface="Bw Gradual" pitchFamily="2" charset="77"/>
                <a:ea typeface="Bw Gradual" pitchFamily="34" charset="-122"/>
                <a:cs typeface="Bw Gradual" pitchFamily="34" charset="-120"/>
              </a:rPr>
              <a:t>Se incorpora a Crandon como Head </a:t>
            </a:r>
            <a:endParaRPr lang="es-ES_tradnl" sz="800" noProof="0">
              <a:latin typeface="Bw Gradual" pitchFamily="2" charset="77"/>
            </a:endParaRPr>
          </a:p>
          <a:p>
            <a:pPr marL="0" indent="0" algn="l">
              <a:buNone/>
            </a:pPr>
            <a:r>
              <a:rPr lang="es-ES_tradnl" sz="800" noProof="0" err="1">
                <a:solidFill>
                  <a:srgbClr val="576A78">
                    <a:alpha val="99000"/>
                  </a:srgbClr>
                </a:solidFill>
                <a:latin typeface="Bw Gradual" pitchFamily="2" charset="77"/>
                <a:ea typeface="Bw Gradual" pitchFamily="34" charset="-122"/>
                <a:cs typeface="Bw Gradual" pitchFamily="34" charset="-120"/>
              </a:rPr>
              <a:t>of</a:t>
            </a:r>
            <a:r>
              <a:rPr lang="es-ES_tradnl" sz="800" noProof="0">
                <a:solidFill>
                  <a:srgbClr val="576A78">
                    <a:alpha val="99000"/>
                  </a:srgbClr>
                </a:solidFill>
                <a:latin typeface="Bw Gradual" pitchFamily="2" charset="77"/>
                <a:ea typeface="Bw Gradual" pitchFamily="34" charset="-122"/>
                <a:cs typeface="Bw Gradual" pitchFamily="34" charset="-120"/>
              </a:rPr>
              <a:t> Legal &amp; </a:t>
            </a:r>
            <a:r>
              <a:rPr lang="es-ES_tradnl" sz="800" noProof="0" err="1">
                <a:solidFill>
                  <a:srgbClr val="576A78">
                    <a:alpha val="99000"/>
                  </a:srgbClr>
                </a:solidFill>
                <a:latin typeface="Bw Gradual" pitchFamily="2" charset="77"/>
                <a:ea typeface="Bw Gradual" pitchFamily="34" charset="-122"/>
                <a:cs typeface="Bw Gradual" pitchFamily="34" charset="-120"/>
              </a:rPr>
              <a:t>Compliance</a:t>
            </a:r>
            <a:r>
              <a:rPr lang="es-ES_tradnl" sz="800" noProof="0">
                <a:solidFill>
                  <a:srgbClr val="576A78">
                    <a:alpha val="99000"/>
                  </a:srgbClr>
                </a:solidFill>
                <a:latin typeface="Bw Gradual" pitchFamily="2" charset="77"/>
                <a:ea typeface="Bw Gradual" pitchFamily="34" charset="-122"/>
                <a:cs typeface="Bw Gradual" pitchFamily="34" charset="-120"/>
              </a:rPr>
              <a:t>, una posición </a:t>
            </a:r>
            <a:endParaRPr lang="es-ES_tradnl" sz="800" noProof="0">
              <a:latin typeface="Bw Gradual" pitchFamily="2" charset="77"/>
            </a:endParaRPr>
          </a:p>
          <a:p>
            <a:pPr marL="0" indent="0" algn="l">
              <a:buNone/>
            </a:pPr>
            <a:r>
              <a:rPr lang="es-ES_tradnl" sz="800" noProof="0">
                <a:solidFill>
                  <a:srgbClr val="576A78">
                    <a:alpha val="99000"/>
                  </a:srgbClr>
                </a:solidFill>
                <a:latin typeface="Bw Gradual" pitchFamily="2" charset="77"/>
                <a:ea typeface="Bw Gradual" pitchFamily="34" charset="-122"/>
                <a:cs typeface="Bw Gradual" pitchFamily="34" charset="-120"/>
              </a:rPr>
              <a:t>de nueva creación alineada con el momento de madurez de la compañía. </a:t>
            </a:r>
            <a:endParaRPr lang="es-ES_tradnl" sz="800" noProof="0">
              <a:latin typeface="Bw Gradual" pitchFamily="2" charset="77"/>
            </a:endParaRPr>
          </a:p>
          <a:p>
            <a:pPr marL="0" indent="0" algn="l">
              <a:buNone/>
            </a:pPr>
            <a:r>
              <a:rPr lang="es-ES_tradnl" sz="800" noProof="0">
                <a:solidFill>
                  <a:srgbClr val="576A78">
                    <a:alpha val="99000"/>
                  </a:srgbClr>
                </a:solidFill>
                <a:latin typeface="Bw Gradual" pitchFamily="2" charset="77"/>
                <a:ea typeface="Bw Gradual" pitchFamily="34" charset="-122"/>
                <a:cs typeface="Bw Gradual" pitchFamily="34" charset="-120"/>
              </a:rPr>
              <a:t>Desde su llegada, asume la responsabilidad de estructurar y liderar </a:t>
            </a:r>
          </a:p>
          <a:p>
            <a:pPr marL="0" indent="0" algn="l">
              <a:buNone/>
            </a:pPr>
            <a:r>
              <a:rPr lang="es-ES_tradnl" sz="800" noProof="0">
                <a:solidFill>
                  <a:srgbClr val="576A78">
                    <a:alpha val="99000"/>
                  </a:srgbClr>
                </a:solidFill>
                <a:latin typeface="Bw Gradual" pitchFamily="2" charset="77"/>
                <a:ea typeface="Bw Gradual" pitchFamily="34" charset="-122"/>
                <a:cs typeface="Bw Gradual" pitchFamily="34" charset="-120"/>
              </a:rPr>
              <a:t>el área legal, implantando mejores prácticas basadas en su experiencia </a:t>
            </a:r>
          </a:p>
          <a:p>
            <a:pPr marL="0" indent="0" algn="l">
              <a:buNone/>
            </a:pPr>
            <a:r>
              <a:rPr lang="es-ES_tradnl" sz="800" noProof="0">
                <a:solidFill>
                  <a:srgbClr val="576A78">
                    <a:alpha val="99000"/>
                  </a:srgbClr>
                </a:solidFill>
                <a:latin typeface="Bw Gradual" pitchFamily="2" charset="77"/>
                <a:ea typeface="Bw Gradual" pitchFamily="34" charset="-122"/>
                <a:cs typeface="Bw Gradual" pitchFamily="34" charset="-120"/>
              </a:rPr>
              <a:t>previa y estableciendo un marco sólido </a:t>
            </a:r>
          </a:p>
          <a:p>
            <a:pPr marL="0" indent="0" algn="l">
              <a:buNone/>
            </a:pPr>
            <a:r>
              <a:rPr lang="es-ES_tradnl" sz="800" noProof="0">
                <a:solidFill>
                  <a:srgbClr val="576A78">
                    <a:alpha val="99000"/>
                  </a:srgbClr>
                </a:solidFill>
                <a:latin typeface="Bw Gradual" pitchFamily="2" charset="77"/>
                <a:ea typeface="Bw Gradual" pitchFamily="34" charset="-122"/>
                <a:cs typeface="Bw Gradual" pitchFamily="34" charset="-120"/>
              </a:rPr>
              <a:t>de control y gestión jurídica.</a:t>
            </a:r>
          </a:p>
          <a:p>
            <a:pPr marL="0" indent="0" algn="l">
              <a:buNone/>
            </a:pPr>
            <a:endParaRPr lang="es-ES_tradnl" sz="800" noProof="0">
              <a:latin typeface="Bw Gradual" pitchFamily="2" charset="77"/>
            </a:endParaRPr>
          </a:p>
          <a:p>
            <a:pPr marL="0" indent="0" algn="l">
              <a:buNone/>
            </a:pPr>
            <a:r>
              <a:rPr lang="es-ES_tradnl" sz="800" noProof="0">
                <a:solidFill>
                  <a:srgbClr val="576A78">
                    <a:alpha val="99000"/>
                  </a:srgbClr>
                </a:solidFill>
                <a:latin typeface="Bw Gradual" pitchFamily="2" charset="77"/>
                <a:ea typeface="Bw Gradual" pitchFamily="34" charset="-122"/>
                <a:cs typeface="Bw Gradual" pitchFamily="34" charset="-120"/>
              </a:rPr>
              <a:t>Su interés por la vertiente operativa </a:t>
            </a:r>
            <a:endParaRPr lang="es-ES_tradnl" sz="800" noProof="0">
              <a:latin typeface="Bw Gradual" pitchFamily="2" charset="77"/>
            </a:endParaRPr>
          </a:p>
          <a:p>
            <a:pPr marL="0" indent="0" algn="l">
              <a:buNone/>
            </a:pPr>
            <a:r>
              <a:rPr lang="es-ES_tradnl" sz="800" noProof="0">
                <a:solidFill>
                  <a:srgbClr val="576A78">
                    <a:alpha val="99000"/>
                  </a:srgbClr>
                </a:solidFill>
                <a:latin typeface="Bw Gradual" pitchFamily="2" charset="77"/>
                <a:ea typeface="Bw Gradual" pitchFamily="34" charset="-122"/>
                <a:cs typeface="Bw Gradual" pitchFamily="34" charset="-120"/>
              </a:rPr>
              <a:t>y transaccional del negocio impulsa una evolución progresiva de su rol, ampliando su alcance más allá del ámbito estrictamente legal.</a:t>
            </a:r>
            <a:endParaRPr lang="es-ES_tradnl" sz="800" noProof="0">
              <a:latin typeface="Bw Gradual" pitchFamily="2" charset="77"/>
            </a:endParaRPr>
          </a:p>
        </p:txBody>
      </p:sp>
      <p:sp>
        <p:nvSpPr>
          <p:cNvPr id="16" name="Text 14"/>
          <p:cNvSpPr/>
          <p:nvPr/>
        </p:nvSpPr>
        <p:spPr>
          <a:xfrm>
            <a:off x="4690189" y="2943225"/>
            <a:ext cx="1933862" cy="1314450"/>
          </a:xfrm>
          <a:prstGeom prst="rect">
            <a:avLst/>
          </a:prstGeom>
          <a:noFill/>
          <a:ln/>
        </p:spPr>
        <p:txBody>
          <a:bodyPr wrap="square" lIns="0" tIns="0" rIns="0" bIns="0" rtlCol="0" anchor="t"/>
          <a:lstStyle/>
          <a:p>
            <a:pPr marL="0" indent="0" algn="l">
              <a:buNone/>
            </a:pPr>
            <a:r>
              <a:rPr lang="es-ES_tradnl" sz="800" noProof="0" dirty="0">
                <a:solidFill>
                  <a:srgbClr val="576A78">
                    <a:alpha val="99000"/>
                  </a:srgbClr>
                </a:solidFill>
                <a:latin typeface="Bw Gradual" pitchFamily="2" charset="77"/>
                <a:ea typeface="Bw Gradual" pitchFamily="34" charset="-122"/>
                <a:cs typeface="Bw Gradual" pitchFamily="34" charset="-120"/>
              </a:rPr>
              <a:t>El reconocimiento a sus capacidades técnicas y de liderazgo le lleva a asumir </a:t>
            </a:r>
          </a:p>
          <a:p>
            <a:pPr marL="0" indent="0" algn="l">
              <a:buNone/>
            </a:pPr>
            <a:r>
              <a:rPr lang="es-ES_tradnl" sz="800" noProof="0" dirty="0">
                <a:solidFill>
                  <a:srgbClr val="576A78">
                    <a:alpha val="99000"/>
                  </a:srgbClr>
                </a:solidFill>
                <a:latin typeface="Bw Gradual" pitchFamily="2" charset="77"/>
                <a:ea typeface="Bw Gradual" pitchFamily="34" charset="-122"/>
                <a:cs typeface="Bw Gradual" pitchFamily="34" charset="-120"/>
              </a:rPr>
              <a:t>la posición de Head </a:t>
            </a:r>
            <a:r>
              <a:rPr lang="es-ES_tradnl" sz="800" noProof="0" dirty="0" err="1">
                <a:solidFill>
                  <a:srgbClr val="576A78">
                    <a:alpha val="99000"/>
                  </a:srgbClr>
                </a:solidFill>
                <a:latin typeface="Bw Gradual" pitchFamily="2" charset="77"/>
                <a:ea typeface="Bw Gradual" pitchFamily="34" charset="-122"/>
                <a:cs typeface="Bw Gradual" pitchFamily="34" charset="-120"/>
              </a:rPr>
              <a:t>of</a:t>
            </a:r>
            <a:r>
              <a:rPr lang="es-ES_tradnl" sz="800" noProof="0" dirty="0">
                <a:solidFill>
                  <a:srgbClr val="576A78">
                    <a:alpha val="99000"/>
                  </a:srgbClr>
                </a:solidFill>
                <a:latin typeface="Bw Gradual" pitchFamily="2" charset="77"/>
                <a:ea typeface="Bw Gradual" pitchFamily="34" charset="-122"/>
                <a:cs typeface="Bw Gradual" pitchFamily="34" charset="-120"/>
              </a:rPr>
              <a:t> </a:t>
            </a:r>
            <a:r>
              <a:rPr lang="es-ES_tradnl" sz="800" dirty="0" err="1">
                <a:solidFill>
                  <a:srgbClr val="576A78">
                    <a:alpha val="99000"/>
                  </a:srgbClr>
                </a:solidFill>
                <a:latin typeface="Bw Gradual" pitchFamily="2" charset="77"/>
              </a:rPr>
              <a:t>Operations</a:t>
            </a:r>
            <a:r>
              <a:rPr lang="es-ES_tradnl" sz="800" dirty="0">
                <a:solidFill>
                  <a:srgbClr val="576A78">
                    <a:alpha val="99000"/>
                  </a:srgbClr>
                </a:solidFill>
                <a:latin typeface="Bw Gradual" pitchFamily="2" charset="77"/>
              </a:rPr>
              <a:t> &amp; Legal. </a:t>
            </a:r>
          </a:p>
          <a:p>
            <a:pPr marL="0" indent="0" algn="l">
              <a:buNone/>
            </a:pPr>
            <a:endParaRPr lang="es-ES_tradnl" sz="800" noProof="0" dirty="0">
              <a:latin typeface="Bw Gradual" pitchFamily="2" charset="77"/>
            </a:endParaRPr>
          </a:p>
          <a:p>
            <a:pPr marL="0" indent="0" algn="l">
              <a:buNone/>
            </a:pPr>
            <a:r>
              <a:rPr lang="es-ES_tradnl" sz="800" noProof="0" dirty="0">
                <a:solidFill>
                  <a:srgbClr val="576A78">
                    <a:alpha val="99000"/>
                  </a:srgbClr>
                </a:solidFill>
                <a:latin typeface="Bw Gradual" pitchFamily="2" charset="77"/>
                <a:ea typeface="Bw Gradual" pitchFamily="34" charset="-122"/>
                <a:cs typeface="Bw Gradual" pitchFamily="34" charset="-120"/>
              </a:rPr>
              <a:t>En este rol, amplía significativamente </a:t>
            </a:r>
            <a:endParaRPr lang="es-ES_tradnl" sz="800" noProof="0" dirty="0">
              <a:latin typeface="Bw Gradual" pitchFamily="2" charset="77"/>
            </a:endParaRPr>
          </a:p>
          <a:p>
            <a:pPr marL="0" indent="0" algn="l">
              <a:buNone/>
            </a:pPr>
            <a:r>
              <a:rPr lang="es-ES_tradnl" sz="800" noProof="0" dirty="0">
                <a:solidFill>
                  <a:srgbClr val="576A78">
                    <a:alpha val="99000"/>
                  </a:srgbClr>
                </a:solidFill>
                <a:latin typeface="Bw Gradual" pitchFamily="2" charset="77"/>
                <a:ea typeface="Bw Gradual" pitchFamily="34" charset="-122"/>
                <a:cs typeface="Bw Gradual" pitchFamily="34" charset="-120"/>
              </a:rPr>
              <a:t>sus responsabilidades, integrando la supervisión operativa con la dirección legal, y consolidando su papel como figura clave en la ejecución y gestión </a:t>
            </a:r>
            <a:endParaRPr lang="es-ES_tradnl" sz="800" noProof="0" dirty="0">
              <a:latin typeface="Bw Gradual" pitchFamily="2" charset="77"/>
            </a:endParaRPr>
          </a:p>
          <a:p>
            <a:pPr marL="0" indent="0" algn="l">
              <a:buNone/>
            </a:pPr>
            <a:r>
              <a:rPr lang="es-ES_tradnl" sz="800" noProof="0" dirty="0">
                <a:solidFill>
                  <a:srgbClr val="576A78">
                    <a:alpha val="99000"/>
                  </a:srgbClr>
                </a:solidFill>
                <a:latin typeface="Bw Gradual" pitchFamily="2" charset="77"/>
                <a:ea typeface="Bw Gradual" pitchFamily="34" charset="-122"/>
                <a:cs typeface="Bw Gradual" pitchFamily="34" charset="-120"/>
              </a:rPr>
              <a:t>del negocio.</a:t>
            </a:r>
            <a:endParaRPr lang="es-ES_tradnl" sz="800" noProof="0" dirty="0">
              <a:latin typeface="Bw Gradual" pitchFamily="2" charset="77"/>
            </a:endParaRPr>
          </a:p>
        </p:txBody>
      </p:sp>
      <p:sp>
        <p:nvSpPr>
          <p:cNvPr id="17" name="Text 15"/>
          <p:cNvSpPr/>
          <p:nvPr/>
        </p:nvSpPr>
        <p:spPr>
          <a:xfrm>
            <a:off x="6882399" y="2943225"/>
            <a:ext cx="1975852" cy="1314450"/>
          </a:xfrm>
          <a:prstGeom prst="rect">
            <a:avLst/>
          </a:prstGeom>
          <a:noFill/>
          <a:ln/>
        </p:spPr>
        <p:txBody>
          <a:bodyPr wrap="square" lIns="0" tIns="0" rIns="0" bIns="0" rtlCol="0" anchor="t"/>
          <a:lstStyle/>
          <a:p>
            <a:pPr marL="0" indent="0" algn="l">
              <a:buNone/>
            </a:pPr>
            <a:r>
              <a:rPr lang="es-ES_tradnl" sz="800" noProof="0">
                <a:solidFill>
                  <a:srgbClr val="576A78">
                    <a:alpha val="99000"/>
                  </a:srgbClr>
                </a:solidFill>
                <a:latin typeface="Bw Gradual" pitchFamily="2" charset="77"/>
                <a:ea typeface="Bw Gradual" pitchFamily="34" charset="-122"/>
                <a:cs typeface="Bw Gradual" pitchFamily="34" charset="-120"/>
              </a:rPr>
              <a:t>A principios de 2025, Martí da un paso más en su trayectoria al asumir la codirección ejecutiva de la compañía junto a Nuria </a:t>
            </a:r>
            <a:r>
              <a:rPr lang="es-ES_tradnl" sz="800" noProof="0" err="1">
                <a:solidFill>
                  <a:srgbClr val="576A78">
                    <a:alpha val="99000"/>
                  </a:srgbClr>
                </a:solidFill>
                <a:latin typeface="Bw Gradual" pitchFamily="2" charset="77"/>
                <a:ea typeface="Bw Gradual" pitchFamily="34" charset="-122"/>
                <a:cs typeface="Bw Gradual" pitchFamily="34" charset="-120"/>
              </a:rPr>
              <a:t>Tutusaus</a:t>
            </a:r>
            <a:r>
              <a:rPr lang="es-ES_tradnl" sz="800" noProof="0">
                <a:solidFill>
                  <a:srgbClr val="576A78">
                    <a:alpha val="99000"/>
                  </a:srgbClr>
                </a:solidFill>
                <a:latin typeface="Bw Gradual" pitchFamily="2" charset="77"/>
                <a:ea typeface="Bw Gradual" pitchFamily="34" charset="-122"/>
                <a:cs typeface="Bw Gradual" pitchFamily="34" charset="-120"/>
              </a:rPr>
              <a:t>. </a:t>
            </a:r>
          </a:p>
          <a:p>
            <a:pPr marL="0" indent="0" algn="l">
              <a:buNone/>
            </a:pPr>
            <a:endParaRPr lang="es-ES_tradnl" sz="800">
              <a:solidFill>
                <a:srgbClr val="576A78">
                  <a:alpha val="99000"/>
                </a:srgbClr>
              </a:solidFill>
              <a:latin typeface="Bw Gradual" pitchFamily="2" charset="77"/>
              <a:ea typeface="Bw Gradual" pitchFamily="34" charset="-122"/>
              <a:cs typeface="Bw Gradual" pitchFamily="34" charset="-120"/>
            </a:endParaRPr>
          </a:p>
          <a:p>
            <a:pPr marL="0" indent="0" algn="l">
              <a:buNone/>
            </a:pPr>
            <a:r>
              <a:rPr lang="es-ES_tradnl" sz="800" noProof="0">
                <a:solidFill>
                  <a:srgbClr val="576A78">
                    <a:alpha val="99000"/>
                  </a:srgbClr>
                </a:solidFill>
                <a:latin typeface="Bw Gradual" pitchFamily="2" charset="77"/>
                <a:ea typeface="Bw Gradual" pitchFamily="34" charset="-122"/>
                <a:cs typeface="Bw Gradual" pitchFamily="34" charset="-120"/>
              </a:rPr>
              <a:t>Esta decisión se apoya en una fuerte complementariedad técnica y una sólida relación de confianza, que permite iniciar una nueva fase de crecimiento y consolidación para </a:t>
            </a:r>
            <a:r>
              <a:rPr lang="es-ES_tradnl" sz="800" noProof="0" err="1">
                <a:solidFill>
                  <a:srgbClr val="576A78">
                    <a:alpha val="99000"/>
                  </a:srgbClr>
                </a:solidFill>
                <a:latin typeface="Bw Gradual" pitchFamily="2" charset="77"/>
                <a:ea typeface="Bw Gradual" pitchFamily="34" charset="-122"/>
                <a:cs typeface="Bw Gradual" pitchFamily="34" charset="-120"/>
              </a:rPr>
              <a:t>Crandon</a:t>
            </a:r>
            <a:r>
              <a:rPr lang="es-ES_tradnl" sz="800" noProof="0">
                <a:solidFill>
                  <a:srgbClr val="576A78">
                    <a:alpha val="99000"/>
                  </a:srgbClr>
                </a:solidFill>
                <a:latin typeface="Bw Gradual" pitchFamily="2" charset="77"/>
                <a:ea typeface="Bw Gradual" pitchFamily="34" charset="-122"/>
                <a:cs typeface="Bw Gradual" pitchFamily="34" charset="-120"/>
              </a:rPr>
              <a:t>.</a:t>
            </a:r>
            <a:endParaRPr lang="es-ES_tradnl" sz="800" noProof="0">
              <a:latin typeface="Bw Gradual" pitchFamily="2" charset="77"/>
            </a:endParaRPr>
          </a:p>
        </p:txBody>
      </p:sp>
      <p:pic>
        <p:nvPicPr>
          <p:cNvPr id="19" name="Imagen 18">
            <a:extLst>
              <a:ext uri="{FF2B5EF4-FFF2-40B4-BE49-F238E27FC236}">
                <a16:creationId xmlns:a16="http://schemas.microsoft.com/office/drawing/2014/main" id="{4EAF4E11-21A6-DFD9-4B84-4BBD6CD4FECE}"/>
              </a:ext>
            </a:extLst>
          </p:cNvPr>
          <p:cNvPicPr>
            <a:picLocks noChangeAspect="1"/>
          </p:cNvPicPr>
          <p:nvPr/>
        </p:nvPicPr>
        <p:blipFill>
          <a:blip r:embed="rId3"/>
          <a:srcRect l="37562" t="5365" r="9594" b="49692"/>
          <a:stretch>
            <a:fillRect/>
          </a:stretch>
        </p:blipFill>
        <p:spPr>
          <a:xfrm>
            <a:off x="5719482" y="157207"/>
            <a:ext cx="3124576" cy="1771605"/>
          </a:xfrm>
          <a:prstGeom prst="roundRect">
            <a:avLst>
              <a:gd name="adj" fmla="val 1717"/>
            </a:avLst>
          </a:prstGeom>
        </p:spPr>
      </p:pic>
      <p:sp>
        <p:nvSpPr>
          <p:cNvPr id="18" name="Text 2">
            <a:extLst>
              <a:ext uri="{FF2B5EF4-FFF2-40B4-BE49-F238E27FC236}">
                <a16:creationId xmlns:a16="http://schemas.microsoft.com/office/drawing/2014/main" id="{2572C51B-DA3B-F611-E828-D54F2931786E}"/>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pic>
        <p:nvPicPr>
          <p:cNvPr id="6" name="Imagen 5">
            <a:extLst>
              <a:ext uri="{FF2B5EF4-FFF2-40B4-BE49-F238E27FC236}">
                <a16:creationId xmlns:a16="http://schemas.microsoft.com/office/drawing/2014/main" id="{1736030F-B5B2-9464-85FD-3600B4F5AC33}"/>
              </a:ext>
            </a:extLst>
          </p:cNvPr>
          <p:cNvPicPr>
            <a:picLocks noChangeAspect="1"/>
          </p:cNvPicPr>
          <p:nvPr/>
        </p:nvPicPr>
        <p:blipFill rotWithShape="1">
          <a:blip r:embed="rId4"/>
          <a:srcRect b="35978"/>
          <a:stretch/>
        </p:blipFill>
        <p:spPr>
          <a:xfrm>
            <a:off x="1002324" y="4915627"/>
            <a:ext cx="424228" cy="84998"/>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4">
    <p:bg>
      <p:bgPr>
        <a:solidFill>
          <a:srgbClr val="E3E5E8"/>
        </a:solidFill>
        <a:effectLst/>
      </p:bgPr>
    </p:bg>
    <p:spTree>
      <p:nvGrpSpPr>
        <p:cNvPr id="1" name=""/>
        <p:cNvGrpSpPr/>
        <p:nvPr/>
      </p:nvGrpSpPr>
      <p:grpSpPr>
        <a:xfrm>
          <a:off x="0" y="0"/>
          <a:ext cx="0" cy="0"/>
          <a:chOff x="0" y="0"/>
          <a:chExt cx="0" cy="0"/>
        </a:xfrm>
      </p:grpSpPr>
      <p:sp>
        <p:nvSpPr>
          <p:cNvPr id="2" name="Shape 0"/>
          <p:cNvSpPr/>
          <p:nvPr/>
        </p:nvSpPr>
        <p:spPr>
          <a:xfrm>
            <a:off x="4872038" y="2138363"/>
            <a:ext cx="866775" cy="866775"/>
          </a:xfrm>
          <a:prstGeom prst="ellipse">
            <a:avLst/>
          </a:prstGeom>
          <a:solidFill>
            <a:srgbClr val="132034"/>
          </a:solidFill>
          <a:ln/>
        </p:spPr>
        <p:txBody>
          <a:bodyPr/>
          <a:lstStyle/>
          <a:p>
            <a:endParaRPr lang="es-ES_tradnl" noProof="0"/>
          </a:p>
        </p:txBody>
      </p:sp>
      <p:sp>
        <p:nvSpPr>
          <p:cNvPr id="3" name="Shape 1"/>
          <p:cNvSpPr/>
          <p:nvPr/>
        </p:nvSpPr>
        <p:spPr>
          <a:xfrm>
            <a:off x="6324600" y="2138363"/>
            <a:ext cx="866775" cy="866775"/>
          </a:xfrm>
          <a:prstGeom prst="ellipse">
            <a:avLst/>
          </a:prstGeom>
          <a:solidFill>
            <a:srgbClr val="132034"/>
          </a:solidFill>
          <a:ln/>
        </p:spPr>
        <p:txBody>
          <a:bodyPr/>
          <a:lstStyle/>
          <a:p>
            <a:endParaRPr lang="es-ES_tradnl" noProof="0"/>
          </a:p>
        </p:txBody>
      </p:sp>
      <p:sp>
        <p:nvSpPr>
          <p:cNvPr id="4" name="Shape 2"/>
          <p:cNvSpPr/>
          <p:nvPr/>
        </p:nvSpPr>
        <p:spPr>
          <a:xfrm>
            <a:off x="7739062" y="2138363"/>
            <a:ext cx="866775" cy="866775"/>
          </a:xfrm>
          <a:prstGeom prst="ellipse">
            <a:avLst/>
          </a:prstGeom>
          <a:solidFill>
            <a:srgbClr val="132034"/>
          </a:solidFill>
          <a:ln/>
        </p:spPr>
        <p:txBody>
          <a:bodyPr/>
          <a:lstStyle/>
          <a:p>
            <a:endParaRPr lang="es-ES_tradnl" noProof="0"/>
          </a:p>
        </p:txBody>
      </p:sp>
      <p:sp>
        <p:nvSpPr>
          <p:cNvPr id="5" name="Text 3"/>
          <p:cNvSpPr/>
          <p:nvPr/>
        </p:nvSpPr>
        <p:spPr>
          <a:xfrm>
            <a:off x="285751" y="481012"/>
            <a:ext cx="4586288" cy="819150"/>
          </a:xfrm>
          <a:prstGeom prst="rect">
            <a:avLst/>
          </a:prstGeom>
          <a:noFill/>
          <a:ln/>
        </p:spPr>
        <p:txBody>
          <a:bodyPr wrap="square" lIns="0" tIns="0" rIns="0" bIns="0" rtlCol="0" anchor="t"/>
          <a:lstStyle/>
          <a:p>
            <a:pPr marL="0" indent="0" algn="l">
              <a:lnSpc>
                <a:spcPts val="3078"/>
              </a:lnSpc>
              <a:buNone/>
            </a:pPr>
            <a:r>
              <a:rPr lang="es-ES_tradnl" sz="2800" noProof="0">
                <a:solidFill>
                  <a:srgbClr val="132034">
                    <a:alpha val="99000"/>
                  </a:srgbClr>
                </a:solidFill>
                <a:latin typeface="Canela Light" pitchFamily="2" charset="77"/>
                <a:ea typeface="Canela" pitchFamily="34" charset="-122"/>
                <a:cs typeface="Canela" pitchFamily="34" charset="-120"/>
              </a:rPr>
              <a:t>Crecimiento y transformación: Martí Sarri</a:t>
            </a:r>
            <a:endParaRPr lang="es-ES_tradnl" sz="2800" noProof="0"/>
          </a:p>
        </p:txBody>
      </p:sp>
      <p:sp>
        <p:nvSpPr>
          <p:cNvPr id="7" name="Text 5"/>
          <p:cNvSpPr/>
          <p:nvPr/>
        </p:nvSpPr>
        <p:spPr>
          <a:xfrm>
            <a:off x="285750" y="4943475"/>
            <a:ext cx="95250" cy="57150"/>
          </a:xfrm>
          <a:prstGeom prst="rect">
            <a:avLst/>
          </a:prstGeom>
          <a:noFill/>
          <a:ln/>
        </p:spPr>
        <p:txBody>
          <a:bodyPr wrap="square" lIns="0" tIns="0" rIns="0" bIns="0" rtlCol="0" anchor="ctr"/>
          <a:lstStyle/>
          <a:p>
            <a:pPr marL="0" indent="0" algn="ctr">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25</a:t>
            </a:r>
            <a:endParaRPr lang="es-ES_tradnl" sz="570" noProof="0"/>
          </a:p>
        </p:txBody>
      </p:sp>
      <p:sp>
        <p:nvSpPr>
          <p:cNvPr id="8" name="Text 6"/>
          <p:cNvSpPr/>
          <p:nvPr/>
        </p:nvSpPr>
        <p:spPr>
          <a:xfrm>
            <a:off x="1738313" y="142875"/>
            <a:ext cx="695325"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4. ÁMBITO SOCIAL</a:t>
            </a:r>
            <a:endParaRPr lang="es-ES_tradnl" sz="570" noProof="0"/>
          </a:p>
        </p:txBody>
      </p:sp>
      <p:sp>
        <p:nvSpPr>
          <p:cNvPr id="10" name="Text 8"/>
          <p:cNvSpPr/>
          <p:nvPr/>
        </p:nvSpPr>
        <p:spPr>
          <a:xfrm>
            <a:off x="285750" y="1690687"/>
            <a:ext cx="2038350" cy="218977"/>
          </a:xfrm>
          <a:prstGeom prst="rect">
            <a:avLst/>
          </a:prstGeom>
          <a:noFill/>
          <a:ln/>
        </p:spPr>
        <p:txBody>
          <a:bodyPr wrap="square" lIns="0" tIns="0" rIns="0" bIns="0" rtlCol="0" anchor="t"/>
          <a:lstStyle/>
          <a:p>
            <a:pPr marL="0" indent="0" algn="l">
              <a:buNone/>
            </a:pPr>
            <a:r>
              <a:rPr lang="es-ES_tradnl" sz="1200" kern="0" spc="11" noProof="0">
                <a:solidFill>
                  <a:srgbClr val="132034">
                    <a:alpha val="99000"/>
                  </a:srgbClr>
                </a:solidFill>
                <a:latin typeface="Canela Light" pitchFamily="2" charset="77"/>
                <a:ea typeface="Canela" pitchFamily="34" charset="-122"/>
                <a:cs typeface="Canela" pitchFamily="34" charset="-120"/>
              </a:rPr>
              <a:t>Rol actual y visión estratégica</a:t>
            </a:r>
            <a:endParaRPr lang="es-ES_tradnl" sz="1200" noProof="0"/>
          </a:p>
        </p:txBody>
      </p:sp>
      <p:sp>
        <p:nvSpPr>
          <p:cNvPr id="11" name="Shape 9"/>
          <p:cNvSpPr/>
          <p:nvPr/>
        </p:nvSpPr>
        <p:spPr>
          <a:xfrm rot="-5400000">
            <a:off x="740569" y="3345656"/>
            <a:ext cx="3309938" cy="0"/>
          </a:xfrm>
          <a:prstGeom prst="line">
            <a:avLst/>
          </a:prstGeom>
          <a:noFill/>
          <a:ln w="6350">
            <a:solidFill>
              <a:srgbClr val="576A78"/>
            </a:solidFill>
            <a:prstDash val="solid"/>
          </a:ln>
        </p:spPr>
        <p:txBody>
          <a:bodyPr/>
          <a:lstStyle/>
          <a:p>
            <a:endParaRPr lang="es-ES_tradnl" noProof="0"/>
          </a:p>
        </p:txBody>
      </p:sp>
      <p:sp>
        <p:nvSpPr>
          <p:cNvPr id="12" name="Shape 10"/>
          <p:cNvSpPr/>
          <p:nvPr/>
        </p:nvSpPr>
        <p:spPr>
          <a:xfrm rot="-5400000">
            <a:off x="2917031" y="3345656"/>
            <a:ext cx="3309938" cy="0"/>
          </a:xfrm>
          <a:prstGeom prst="line">
            <a:avLst/>
          </a:prstGeom>
          <a:noFill/>
          <a:ln w="6350">
            <a:solidFill>
              <a:srgbClr val="576A78"/>
            </a:solidFill>
            <a:prstDash val="solid"/>
          </a:ln>
        </p:spPr>
        <p:txBody>
          <a:bodyPr/>
          <a:lstStyle/>
          <a:p>
            <a:endParaRPr lang="es-ES_tradnl" noProof="0"/>
          </a:p>
        </p:txBody>
      </p:sp>
      <p:sp>
        <p:nvSpPr>
          <p:cNvPr id="13" name="Text 11"/>
          <p:cNvSpPr/>
          <p:nvPr/>
        </p:nvSpPr>
        <p:spPr>
          <a:xfrm>
            <a:off x="2526511" y="1690687"/>
            <a:ext cx="1871660" cy="276225"/>
          </a:xfrm>
          <a:prstGeom prst="rect">
            <a:avLst/>
          </a:prstGeom>
          <a:noFill/>
          <a:ln/>
        </p:spPr>
        <p:txBody>
          <a:bodyPr wrap="square" lIns="0" tIns="0" rIns="0" bIns="0" rtlCol="0" anchor="t"/>
          <a:lstStyle/>
          <a:p>
            <a:pPr marL="0" indent="0" algn="l">
              <a:lnSpc>
                <a:spcPts val="1254"/>
              </a:lnSpc>
              <a:buNone/>
            </a:pPr>
            <a:r>
              <a:rPr lang="es-ES_tradnl" sz="1200" kern="0" spc="11" noProof="0">
                <a:solidFill>
                  <a:srgbClr val="132034">
                    <a:alpha val="99000"/>
                  </a:srgbClr>
                </a:solidFill>
                <a:latin typeface="Canela Light" pitchFamily="2" charset="77"/>
                <a:ea typeface="Canela" pitchFamily="34" charset="-122"/>
                <a:cs typeface="Canela" pitchFamily="34" charset="-120"/>
              </a:rPr>
              <a:t>Cultura, valores y contribución al equipo</a:t>
            </a:r>
            <a:endParaRPr lang="es-ES_tradnl" sz="1200" noProof="0"/>
          </a:p>
        </p:txBody>
      </p:sp>
      <p:sp>
        <p:nvSpPr>
          <p:cNvPr id="14" name="Text 12"/>
          <p:cNvSpPr/>
          <p:nvPr/>
        </p:nvSpPr>
        <p:spPr>
          <a:xfrm>
            <a:off x="4919662" y="2466975"/>
            <a:ext cx="771525" cy="209550"/>
          </a:xfrm>
          <a:prstGeom prst="rect">
            <a:avLst/>
          </a:prstGeom>
          <a:noFill/>
          <a:ln/>
        </p:spPr>
        <p:txBody>
          <a:bodyPr wrap="square" lIns="0" tIns="0" rIns="0" bIns="0" rtlCol="0" anchor="t"/>
          <a:lstStyle/>
          <a:p>
            <a:pPr marL="0" indent="0" algn="ctr">
              <a:lnSpc>
                <a:spcPts val="1041"/>
              </a:lnSpc>
              <a:buNone/>
            </a:pPr>
            <a:r>
              <a:rPr lang="es-ES_tradnl" sz="1000" kern="0" spc="9" noProof="0">
                <a:solidFill>
                  <a:srgbClr val="BCC7CE">
                    <a:alpha val="99000"/>
                  </a:srgbClr>
                </a:solidFill>
                <a:latin typeface="Canela Light" pitchFamily="2" charset="77"/>
                <a:ea typeface="Canela" pitchFamily="34" charset="-122"/>
                <a:cs typeface="Canela" pitchFamily="34" charset="-120"/>
              </a:rPr>
              <a:t>Head </a:t>
            </a:r>
            <a:r>
              <a:rPr lang="es-ES_tradnl" sz="1000" kern="0" spc="9" noProof="0" err="1">
                <a:solidFill>
                  <a:srgbClr val="BCC7CE">
                    <a:alpha val="99000"/>
                  </a:srgbClr>
                </a:solidFill>
                <a:latin typeface="Canela Light" pitchFamily="2" charset="77"/>
                <a:ea typeface="Canela" pitchFamily="34" charset="-122"/>
                <a:cs typeface="Canela" pitchFamily="34" charset="-120"/>
              </a:rPr>
              <a:t>of</a:t>
            </a:r>
            <a:r>
              <a:rPr lang="es-ES_tradnl" sz="1000" kern="0" spc="9" noProof="0">
                <a:solidFill>
                  <a:srgbClr val="BCC7CE">
                    <a:alpha val="99000"/>
                  </a:srgbClr>
                </a:solidFill>
                <a:latin typeface="Canela Light" pitchFamily="2" charset="77"/>
                <a:ea typeface="Canela" pitchFamily="34" charset="-122"/>
                <a:cs typeface="Canela" pitchFamily="34" charset="-120"/>
              </a:rPr>
              <a:t> Legal </a:t>
            </a:r>
            <a:endParaRPr lang="es-ES_tradnl" sz="1000" noProof="0">
              <a:latin typeface="Canela Light" pitchFamily="2" charset="77"/>
            </a:endParaRPr>
          </a:p>
          <a:p>
            <a:pPr marL="0" indent="0" algn="ctr">
              <a:lnSpc>
                <a:spcPts val="1041"/>
              </a:lnSpc>
              <a:buNone/>
            </a:pPr>
            <a:r>
              <a:rPr lang="es-ES_tradnl" sz="1000" kern="0" spc="9" noProof="0">
                <a:solidFill>
                  <a:srgbClr val="BCC7CE">
                    <a:alpha val="99000"/>
                  </a:srgbClr>
                </a:solidFill>
                <a:latin typeface="Canela Light" pitchFamily="2" charset="77"/>
                <a:ea typeface="Canela" pitchFamily="34" charset="-122"/>
                <a:cs typeface="Canela" pitchFamily="34" charset="-120"/>
              </a:rPr>
              <a:t>&amp; </a:t>
            </a:r>
            <a:r>
              <a:rPr lang="es-ES_tradnl" sz="1000" kern="0" spc="9" noProof="0" err="1">
                <a:solidFill>
                  <a:srgbClr val="BCC7CE">
                    <a:alpha val="99000"/>
                  </a:srgbClr>
                </a:solidFill>
                <a:latin typeface="Canela Light" pitchFamily="2" charset="77"/>
                <a:ea typeface="Canela" pitchFamily="34" charset="-122"/>
                <a:cs typeface="Canela" pitchFamily="34" charset="-120"/>
              </a:rPr>
              <a:t>Compliance</a:t>
            </a:r>
            <a:endParaRPr lang="es-ES_tradnl" sz="1000" noProof="0">
              <a:latin typeface="Canela Light" pitchFamily="2" charset="77"/>
            </a:endParaRPr>
          </a:p>
        </p:txBody>
      </p:sp>
      <p:sp>
        <p:nvSpPr>
          <p:cNvPr id="15" name="Text 13"/>
          <p:cNvSpPr/>
          <p:nvPr/>
        </p:nvSpPr>
        <p:spPr>
          <a:xfrm>
            <a:off x="4638675" y="4543424"/>
            <a:ext cx="1309688" cy="57150"/>
          </a:xfrm>
          <a:prstGeom prst="rect">
            <a:avLst/>
          </a:prstGeom>
          <a:noFill/>
          <a:ln/>
        </p:spPr>
        <p:txBody>
          <a:bodyPr wrap="square" lIns="0" tIns="0" rIns="0" bIns="0" rtlCol="0" anchor="t"/>
          <a:lstStyle/>
          <a:p>
            <a:pPr marL="0" indent="0" algn="ctr">
              <a:lnSpc>
                <a:spcPts val="627"/>
              </a:lnSpc>
              <a:buNone/>
            </a:pPr>
            <a:r>
              <a:rPr lang="es-ES_tradnl" sz="600" kern="0" spc="6" noProof="0" dirty="0">
                <a:solidFill>
                  <a:srgbClr val="132034">
                    <a:alpha val="99000"/>
                  </a:srgbClr>
                </a:solidFill>
                <a:latin typeface="Bw Gradual" pitchFamily="34" charset="0"/>
                <a:ea typeface="Bw Gradual" pitchFamily="34" charset="-122"/>
                <a:cs typeface="Bw Gradual" pitchFamily="34" charset="-120"/>
              </a:rPr>
              <a:t>2022</a:t>
            </a:r>
            <a:endParaRPr lang="es-ES_tradnl" sz="600" noProof="0" dirty="0"/>
          </a:p>
        </p:txBody>
      </p:sp>
      <p:sp>
        <p:nvSpPr>
          <p:cNvPr id="16" name="Text 14"/>
          <p:cNvSpPr/>
          <p:nvPr/>
        </p:nvSpPr>
        <p:spPr>
          <a:xfrm>
            <a:off x="6096000" y="4552951"/>
            <a:ext cx="1309688" cy="57150"/>
          </a:xfrm>
          <a:prstGeom prst="rect">
            <a:avLst/>
          </a:prstGeom>
          <a:noFill/>
          <a:ln/>
        </p:spPr>
        <p:txBody>
          <a:bodyPr wrap="square" lIns="0" tIns="0" rIns="0" bIns="0" rtlCol="0" anchor="t"/>
          <a:lstStyle/>
          <a:p>
            <a:pPr marL="0" indent="0" algn="ctr">
              <a:lnSpc>
                <a:spcPts val="627"/>
              </a:lnSpc>
              <a:buNone/>
            </a:pPr>
            <a:r>
              <a:rPr lang="es-ES_tradnl" sz="600" kern="0" spc="6" noProof="0">
                <a:solidFill>
                  <a:srgbClr val="132034">
                    <a:alpha val="99000"/>
                  </a:srgbClr>
                </a:solidFill>
                <a:latin typeface="Bw Gradual" pitchFamily="34" charset="0"/>
                <a:ea typeface="Bw Gradual" pitchFamily="34" charset="-122"/>
                <a:cs typeface="Bw Gradual" pitchFamily="34" charset="-120"/>
              </a:rPr>
              <a:t>2024</a:t>
            </a:r>
            <a:endParaRPr lang="es-ES_tradnl" sz="600" noProof="0"/>
          </a:p>
        </p:txBody>
      </p:sp>
      <p:sp>
        <p:nvSpPr>
          <p:cNvPr id="17" name="Text 15"/>
          <p:cNvSpPr/>
          <p:nvPr/>
        </p:nvSpPr>
        <p:spPr>
          <a:xfrm>
            <a:off x="7548563" y="4548188"/>
            <a:ext cx="1309688" cy="57150"/>
          </a:xfrm>
          <a:prstGeom prst="rect">
            <a:avLst/>
          </a:prstGeom>
          <a:noFill/>
          <a:ln/>
        </p:spPr>
        <p:txBody>
          <a:bodyPr wrap="square" lIns="0" tIns="0" rIns="0" bIns="0" rtlCol="0" anchor="t"/>
          <a:lstStyle/>
          <a:p>
            <a:pPr marL="0" indent="0" algn="ctr">
              <a:lnSpc>
                <a:spcPts val="627"/>
              </a:lnSpc>
              <a:buNone/>
            </a:pPr>
            <a:r>
              <a:rPr lang="es-ES_tradnl" sz="600" kern="0" spc="6" noProof="0">
                <a:solidFill>
                  <a:srgbClr val="132034">
                    <a:alpha val="99000"/>
                  </a:srgbClr>
                </a:solidFill>
                <a:latin typeface="Bw Gradual" pitchFamily="34" charset="0"/>
                <a:ea typeface="Bw Gradual" pitchFamily="34" charset="-122"/>
                <a:cs typeface="Bw Gradual" pitchFamily="34" charset="-120"/>
              </a:rPr>
              <a:t>2025</a:t>
            </a:r>
            <a:endParaRPr lang="es-ES_tradnl" sz="600" noProof="0"/>
          </a:p>
        </p:txBody>
      </p:sp>
      <p:sp>
        <p:nvSpPr>
          <p:cNvPr id="18" name="Text 16"/>
          <p:cNvSpPr/>
          <p:nvPr/>
        </p:nvSpPr>
        <p:spPr>
          <a:xfrm>
            <a:off x="6434138" y="2405063"/>
            <a:ext cx="642938" cy="333375"/>
          </a:xfrm>
          <a:prstGeom prst="rect">
            <a:avLst/>
          </a:prstGeom>
          <a:noFill/>
          <a:ln/>
        </p:spPr>
        <p:txBody>
          <a:bodyPr wrap="square" lIns="0" tIns="0" rIns="0" bIns="0" rtlCol="0" anchor="t"/>
          <a:lstStyle/>
          <a:p>
            <a:pPr marL="0" indent="0" algn="ctr">
              <a:lnSpc>
                <a:spcPts val="1041"/>
              </a:lnSpc>
              <a:buNone/>
            </a:pPr>
            <a:r>
              <a:rPr lang="es-ES_tradnl" sz="1000" kern="0" spc="9" noProof="0" dirty="0">
                <a:solidFill>
                  <a:srgbClr val="BCC7CE">
                    <a:alpha val="99000"/>
                  </a:srgbClr>
                </a:solidFill>
                <a:latin typeface="Canela Light" pitchFamily="2" charset="77"/>
                <a:ea typeface="Canela" pitchFamily="34" charset="-122"/>
                <a:cs typeface="Canela" pitchFamily="34" charset="-120"/>
              </a:rPr>
              <a:t>Head </a:t>
            </a:r>
            <a:r>
              <a:rPr lang="es-ES_tradnl" sz="1000" kern="0" spc="9" noProof="0" dirty="0" err="1">
                <a:solidFill>
                  <a:srgbClr val="BCC7CE">
                    <a:alpha val="99000"/>
                  </a:srgbClr>
                </a:solidFill>
                <a:latin typeface="Canela Light" pitchFamily="2" charset="77"/>
                <a:ea typeface="Canela" pitchFamily="34" charset="-122"/>
                <a:cs typeface="Canela" pitchFamily="34" charset="-120"/>
              </a:rPr>
              <a:t>of</a:t>
            </a:r>
            <a:r>
              <a:rPr lang="es-ES_tradnl" sz="1000" kern="0" spc="9" noProof="0" dirty="0">
                <a:solidFill>
                  <a:srgbClr val="BCC7CE">
                    <a:alpha val="99000"/>
                  </a:srgbClr>
                </a:solidFill>
                <a:latin typeface="Canela Light" pitchFamily="2" charset="77"/>
                <a:ea typeface="Canela" pitchFamily="34" charset="-122"/>
                <a:cs typeface="Canela" pitchFamily="34" charset="-120"/>
              </a:rPr>
              <a:t> </a:t>
            </a:r>
            <a:endParaRPr lang="es-ES_tradnl" sz="1000" noProof="0" dirty="0">
              <a:latin typeface="Canela Light" pitchFamily="2" charset="77"/>
            </a:endParaRPr>
          </a:p>
          <a:p>
            <a:pPr marL="0" indent="0" algn="ctr">
              <a:lnSpc>
                <a:spcPts val="1041"/>
              </a:lnSpc>
              <a:buNone/>
            </a:pPr>
            <a:r>
              <a:rPr lang="es-ES_tradnl" sz="1000" kern="0" spc="9" noProof="0" dirty="0" err="1">
                <a:solidFill>
                  <a:srgbClr val="BCC7CE">
                    <a:alpha val="99000"/>
                  </a:srgbClr>
                </a:solidFill>
                <a:latin typeface="Canela Light" pitchFamily="2" charset="77"/>
                <a:ea typeface="Canela" pitchFamily="34" charset="-122"/>
                <a:cs typeface="Canela" pitchFamily="34" charset="-120"/>
              </a:rPr>
              <a:t>Operations</a:t>
            </a:r>
            <a:r>
              <a:rPr lang="es-ES_tradnl" sz="1000" kern="0" spc="9" noProof="0" dirty="0">
                <a:solidFill>
                  <a:srgbClr val="BCC7CE">
                    <a:alpha val="99000"/>
                  </a:srgbClr>
                </a:solidFill>
                <a:latin typeface="Canela Light" pitchFamily="2" charset="77"/>
                <a:ea typeface="Canela" pitchFamily="34" charset="-122"/>
                <a:cs typeface="Canela" pitchFamily="34" charset="-120"/>
              </a:rPr>
              <a:t> </a:t>
            </a:r>
            <a:endParaRPr lang="es-ES_tradnl" sz="1000" noProof="0" dirty="0">
              <a:latin typeface="Canela Light" pitchFamily="2" charset="77"/>
            </a:endParaRPr>
          </a:p>
          <a:p>
            <a:pPr marL="0" indent="0" algn="ctr">
              <a:lnSpc>
                <a:spcPts val="1041"/>
              </a:lnSpc>
              <a:buNone/>
            </a:pPr>
            <a:r>
              <a:rPr lang="es-ES_tradnl" sz="1000" kern="0" spc="9" noProof="0" dirty="0">
                <a:solidFill>
                  <a:srgbClr val="BCC7CE">
                    <a:alpha val="99000"/>
                  </a:srgbClr>
                </a:solidFill>
                <a:latin typeface="Canela Light" pitchFamily="2" charset="77"/>
                <a:ea typeface="Canela" pitchFamily="34" charset="-122"/>
                <a:cs typeface="Canela" pitchFamily="34" charset="-120"/>
              </a:rPr>
              <a:t>&amp; Legal</a:t>
            </a:r>
            <a:endParaRPr lang="es-ES_tradnl" sz="1000" noProof="0" dirty="0">
              <a:latin typeface="Canela Light" pitchFamily="2" charset="77"/>
            </a:endParaRPr>
          </a:p>
        </p:txBody>
      </p:sp>
      <p:sp>
        <p:nvSpPr>
          <p:cNvPr id="19" name="Text 17"/>
          <p:cNvSpPr/>
          <p:nvPr/>
        </p:nvSpPr>
        <p:spPr>
          <a:xfrm>
            <a:off x="7815262" y="2473098"/>
            <a:ext cx="752475" cy="197304"/>
          </a:xfrm>
          <a:prstGeom prst="rect">
            <a:avLst/>
          </a:prstGeom>
          <a:noFill/>
          <a:ln/>
        </p:spPr>
        <p:txBody>
          <a:bodyPr wrap="square" lIns="0" tIns="0" rIns="0" bIns="0" rtlCol="0" anchor="t"/>
          <a:lstStyle/>
          <a:p>
            <a:pPr marL="0" indent="0" algn="ctr">
              <a:lnSpc>
                <a:spcPts val="1041"/>
              </a:lnSpc>
              <a:buNone/>
            </a:pPr>
            <a:r>
              <a:rPr lang="es-ES_tradnl" sz="1000" kern="0" spc="9" noProof="0">
                <a:solidFill>
                  <a:srgbClr val="BCC7CE">
                    <a:alpha val="99000"/>
                  </a:srgbClr>
                </a:solidFill>
                <a:latin typeface="Canela Light" pitchFamily="2" charset="77"/>
                <a:ea typeface="Canela" pitchFamily="34" charset="-122"/>
                <a:cs typeface="Canela" pitchFamily="34" charset="-120"/>
              </a:rPr>
              <a:t>Executive Director</a:t>
            </a:r>
            <a:endParaRPr lang="es-ES_tradnl" sz="1000" noProof="0">
              <a:latin typeface="Canela Light" pitchFamily="2" charset="77"/>
            </a:endParaRPr>
          </a:p>
        </p:txBody>
      </p:sp>
      <p:sp>
        <p:nvSpPr>
          <p:cNvPr id="20" name="Text 18"/>
          <p:cNvSpPr/>
          <p:nvPr/>
        </p:nvSpPr>
        <p:spPr>
          <a:xfrm>
            <a:off x="285750" y="2419350"/>
            <a:ext cx="1966912" cy="2310912"/>
          </a:xfrm>
          <a:prstGeom prst="rect">
            <a:avLst/>
          </a:prstGeom>
          <a:noFill/>
          <a:ln/>
        </p:spPr>
        <p:txBody>
          <a:bodyPr wrap="square" lIns="0" tIns="0" rIns="0" bIns="0" rtlCol="0" anchor="t"/>
          <a:lstStyle/>
          <a:p>
            <a:pPr marL="0" indent="0" algn="l">
              <a:buNone/>
            </a:pPr>
            <a:r>
              <a:rPr lang="es-ES_tradnl" sz="800">
                <a:solidFill>
                  <a:srgbClr val="576A78">
                    <a:alpha val="99000"/>
                  </a:srgbClr>
                </a:solidFill>
                <a:latin typeface="Bw Gradual" pitchFamily="34" charset="0"/>
              </a:rPr>
              <a:t>En su posición actual, Martí </a:t>
            </a:r>
            <a:r>
              <a:rPr lang="es-ES_tradnl" sz="800" err="1">
                <a:solidFill>
                  <a:srgbClr val="576A78">
                    <a:alpha val="99000"/>
                  </a:srgbClr>
                </a:solidFill>
                <a:latin typeface="Bw Gradual" pitchFamily="34" charset="0"/>
              </a:rPr>
              <a:t>co</a:t>
            </a:r>
            <a:r>
              <a:rPr lang="es-ES_tradnl" sz="800">
                <a:solidFill>
                  <a:srgbClr val="576A78">
                    <a:alpha val="99000"/>
                  </a:srgbClr>
                </a:solidFill>
                <a:latin typeface="Bw Gradual" pitchFamily="34" charset="0"/>
              </a:rPr>
              <a:t>-lidera </a:t>
            </a:r>
          </a:p>
          <a:p>
            <a:pPr marL="0" indent="0" algn="l">
              <a:buNone/>
            </a:pPr>
            <a:r>
              <a:rPr lang="es-ES_tradnl" sz="800">
                <a:solidFill>
                  <a:srgbClr val="576A78">
                    <a:alpha val="99000"/>
                  </a:srgbClr>
                </a:solidFill>
                <a:latin typeface="Bw Gradual" pitchFamily="34" charset="0"/>
              </a:rPr>
              <a:t>de forma integral el proceso de inversión, abarcando desde el análisis y estructuración de operaciones hasta </a:t>
            </a:r>
          </a:p>
          <a:p>
            <a:pPr marL="0" indent="0" algn="l">
              <a:buNone/>
            </a:pPr>
            <a:r>
              <a:rPr lang="es-ES_tradnl" sz="800">
                <a:solidFill>
                  <a:srgbClr val="576A78">
                    <a:alpha val="99000"/>
                  </a:srgbClr>
                </a:solidFill>
                <a:latin typeface="Bw Gradual" pitchFamily="34" charset="0"/>
              </a:rPr>
              <a:t>su formalización y posterior gestión hasta su resolución. </a:t>
            </a:r>
          </a:p>
          <a:p>
            <a:pPr marL="0" indent="0" algn="l">
              <a:buNone/>
            </a:pPr>
            <a:endParaRPr lang="es-ES_tradnl" sz="800">
              <a:solidFill>
                <a:srgbClr val="576A78">
                  <a:alpha val="99000"/>
                </a:srgbClr>
              </a:solidFill>
              <a:latin typeface="Bw Gradual" pitchFamily="34" charset="0"/>
            </a:endParaRPr>
          </a:p>
          <a:p>
            <a:pPr marL="0" indent="0" algn="l">
              <a:buNone/>
            </a:pPr>
            <a:r>
              <a:rPr lang="es-ES_tradnl" sz="800">
                <a:solidFill>
                  <a:srgbClr val="576A78">
                    <a:alpha val="99000"/>
                  </a:srgbClr>
                </a:solidFill>
                <a:latin typeface="Bw Gradual" pitchFamily="34" charset="0"/>
              </a:rPr>
              <a:t>Su rol combina un profundo conocimiento jurídico con una visión estratégica del negocio, lo que permite optimizar cada transacción y garantizar </a:t>
            </a:r>
          </a:p>
          <a:p>
            <a:pPr marL="0" indent="0" algn="l">
              <a:buNone/>
            </a:pPr>
            <a:r>
              <a:rPr lang="es-ES_tradnl" sz="800" noProof="0">
                <a:solidFill>
                  <a:srgbClr val="576A78">
                    <a:alpha val="99000"/>
                  </a:srgbClr>
                </a:solidFill>
                <a:latin typeface="Bw Gradual" pitchFamily="34" charset="0"/>
                <a:ea typeface="Bw Gradual" pitchFamily="34" charset="-122"/>
                <a:cs typeface="Bw Gradual" pitchFamily="34" charset="-120"/>
              </a:rPr>
              <a:t>su correcta ejecución.</a:t>
            </a:r>
          </a:p>
          <a:p>
            <a:pPr marL="0" indent="0" algn="l">
              <a:buNone/>
            </a:pPr>
            <a:endParaRPr lang="es-ES_tradnl" sz="800" noProof="0"/>
          </a:p>
          <a:p>
            <a:pPr marL="0" indent="0" algn="l">
              <a:buNone/>
            </a:pPr>
            <a:r>
              <a:rPr lang="es-ES_tradnl" sz="800" noProof="0">
                <a:solidFill>
                  <a:srgbClr val="576A78">
                    <a:alpha val="99000"/>
                  </a:srgbClr>
                </a:solidFill>
                <a:latin typeface="Bw Gradual" pitchFamily="34" charset="0"/>
                <a:ea typeface="Bw Gradual" pitchFamily="34" charset="-122"/>
                <a:cs typeface="Bw Gradual" pitchFamily="34" charset="-120"/>
              </a:rPr>
              <a:t>Aporta una perspectiva clave en el ámbito regulatorio y estructural del sector inmobiliario, contribuyendo a </a:t>
            </a:r>
            <a:endParaRPr lang="es-ES_tradnl" sz="800" noProof="0"/>
          </a:p>
          <a:p>
            <a:pPr marL="0" indent="0" algn="l">
              <a:buNone/>
            </a:pPr>
            <a:r>
              <a:rPr lang="es-ES_tradnl" sz="800" noProof="0">
                <a:solidFill>
                  <a:srgbClr val="576A78">
                    <a:alpha val="99000"/>
                  </a:srgbClr>
                </a:solidFill>
                <a:latin typeface="Bw Gradual" pitchFamily="34" charset="0"/>
                <a:ea typeface="Bw Gradual" pitchFamily="34" charset="-122"/>
                <a:cs typeface="Bw Gradual" pitchFamily="34" charset="-120"/>
              </a:rPr>
              <a:t>que cada proyecto se desarrolle con rigor, solidez y alineación con los objetivos de creación de valor de la firma.</a:t>
            </a:r>
            <a:endParaRPr lang="es-ES_tradnl" sz="800" noProof="0"/>
          </a:p>
        </p:txBody>
      </p:sp>
      <p:sp>
        <p:nvSpPr>
          <p:cNvPr id="21" name="Text 19"/>
          <p:cNvSpPr/>
          <p:nvPr/>
        </p:nvSpPr>
        <p:spPr>
          <a:xfrm>
            <a:off x="2538413" y="2419350"/>
            <a:ext cx="1833562" cy="1438275"/>
          </a:xfrm>
          <a:prstGeom prst="rect">
            <a:avLst/>
          </a:prstGeom>
          <a:noFill/>
          <a:ln/>
        </p:spPr>
        <p:txBody>
          <a:bodyPr wrap="square" lIns="0" tIns="0" rIns="0" bIns="0" rtlCol="0" anchor="t"/>
          <a:lstStyle/>
          <a:p>
            <a:pPr marL="0" indent="0" algn="l">
              <a:buNone/>
            </a:pPr>
            <a:r>
              <a:rPr lang="es-ES_tradnl" sz="800" noProof="0">
                <a:solidFill>
                  <a:srgbClr val="576A78">
                    <a:alpha val="99000"/>
                  </a:srgbClr>
                </a:solidFill>
                <a:latin typeface="Bw Gradual" pitchFamily="34" charset="0"/>
                <a:ea typeface="Bw Gradual" pitchFamily="34" charset="-122"/>
                <a:cs typeface="Bw Gradual" pitchFamily="34" charset="-120"/>
              </a:rPr>
              <a:t>Su trayectoria refleja una integración natural entre crecimiento profesional </a:t>
            </a:r>
            <a:endParaRPr lang="es-ES_tradnl" sz="800" noProof="0"/>
          </a:p>
          <a:p>
            <a:pPr marL="0" indent="0" algn="l">
              <a:buNone/>
            </a:pPr>
            <a:r>
              <a:rPr lang="es-ES_tradnl" sz="800" noProof="0">
                <a:solidFill>
                  <a:srgbClr val="576A78">
                    <a:alpha val="99000"/>
                  </a:srgbClr>
                </a:solidFill>
                <a:latin typeface="Bw Gradual" pitchFamily="34" charset="0"/>
                <a:ea typeface="Bw Gradual" pitchFamily="34" charset="-122"/>
                <a:cs typeface="Bw Gradual" pitchFamily="34" charset="-120"/>
              </a:rPr>
              <a:t>y madurez personal, en línea con los valores de la compañía. </a:t>
            </a:r>
          </a:p>
          <a:p>
            <a:pPr marL="0" indent="0" algn="l">
              <a:buNone/>
            </a:pPr>
            <a:endParaRPr lang="es-ES_tradnl" sz="800" noProof="0"/>
          </a:p>
          <a:p>
            <a:pPr marL="0" indent="0" algn="l">
              <a:buNone/>
            </a:pPr>
            <a:r>
              <a:rPr lang="es-ES_tradnl" sz="800" noProof="0">
                <a:solidFill>
                  <a:srgbClr val="576A78">
                    <a:alpha val="99000"/>
                  </a:srgbClr>
                </a:solidFill>
                <a:latin typeface="Bw Gradual" pitchFamily="34" charset="0"/>
                <a:ea typeface="Bw Gradual" pitchFamily="34" charset="-122"/>
                <a:cs typeface="Bw Gradual" pitchFamily="34" charset="-120"/>
              </a:rPr>
              <a:t>La confianza depositada en Martí  se traduce en un impacto positivo tanto </a:t>
            </a:r>
          </a:p>
          <a:p>
            <a:pPr marL="0" indent="0" algn="l">
              <a:buNone/>
            </a:pPr>
            <a:r>
              <a:rPr lang="es-ES_tradnl" sz="800" noProof="0">
                <a:solidFill>
                  <a:srgbClr val="576A78">
                    <a:alpha val="99000"/>
                  </a:srgbClr>
                </a:solidFill>
                <a:latin typeface="Bw Gradual" pitchFamily="34" charset="0"/>
                <a:ea typeface="Bw Gradual" pitchFamily="34" charset="-122"/>
                <a:cs typeface="Bw Gradual" pitchFamily="34" charset="-120"/>
              </a:rPr>
              <a:t>en el entorno profesional como en el personal, destacando su capacidad de liderazgo, transmisión de conocimiento y compromiso con el desarrollo del equipo.</a:t>
            </a:r>
            <a:endParaRPr lang="es-ES_tradnl" sz="800" noProof="0"/>
          </a:p>
        </p:txBody>
      </p:sp>
      <p:sp>
        <p:nvSpPr>
          <p:cNvPr id="22" name="Text 20"/>
          <p:cNvSpPr/>
          <p:nvPr/>
        </p:nvSpPr>
        <p:spPr>
          <a:xfrm>
            <a:off x="4643438" y="3250589"/>
            <a:ext cx="1309688" cy="147638"/>
          </a:xfrm>
          <a:prstGeom prst="rect">
            <a:avLst/>
          </a:prstGeom>
          <a:noFill/>
          <a:ln/>
        </p:spPr>
        <p:txBody>
          <a:bodyPr wrap="square" lIns="0" tIns="0" rIns="0" bIns="0" rtlCol="0" anchor="t"/>
          <a:lstStyle/>
          <a:p>
            <a:pPr marL="0" indent="0" algn="ctr">
              <a:buNone/>
            </a:pPr>
            <a:r>
              <a:rPr lang="es-ES_tradnl" sz="600" noProof="0">
                <a:solidFill>
                  <a:srgbClr val="576A78">
                    <a:alpha val="99000"/>
                  </a:srgbClr>
                </a:solidFill>
                <a:latin typeface="Bw Gradual" pitchFamily="2" charset="77"/>
                <a:ea typeface="Bw Gradual" pitchFamily="34" charset="-122"/>
                <a:cs typeface="Bw Gradual" pitchFamily="34" charset="-120"/>
              </a:rPr>
              <a:t>Liderar el área legal </a:t>
            </a:r>
            <a:endParaRPr lang="es-ES_tradnl" sz="600" noProof="0">
              <a:latin typeface="Bw Gradual" pitchFamily="2" charset="77"/>
            </a:endParaRPr>
          </a:p>
          <a:p>
            <a:pPr marL="0" indent="0" algn="ctr">
              <a:buNone/>
            </a:pPr>
            <a:r>
              <a:rPr lang="es-ES_tradnl" sz="600" noProof="0">
                <a:solidFill>
                  <a:srgbClr val="576A78">
                    <a:alpha val="99000"/>
                  </a:srgbClr>
                </a:solidFill>
                <a:latin typeface="Bw Gradual" pitchFamily="2" charset="77"/>
                <a:ea typeface="Bw Gradual" pitchFamily="34" charset="-122"/>
                <a:cs typeface="Bw Gradual" pitchFamily="34" charset="-120"/>
              </a:rPr>
              <a:t>y de cumplimiento</a:t>
            </a:r>
            <a:endParaRPr lang="es-ES_tradnl" sz="600" noProof="0">
              <a:latin typeface="Bw Gradual" pitchFamily="2" charset="77"/>
            </a:endParaRPr>
          </a:p>
        </p:txBody>
      </p:sp>
      <p:sp>
        <p:nvSpPr>
          <p:cNvPr id="23" name="Text 21"/>
          <p:cNvSpPr/>
          <p:nvPr/>
        </p:nvSpPr>
        <p:spPr>
          <a:xfrm>
            <a:off x="6096000" y="3250589"/>
            <a:ext cx="1309688" cy="147638"/>
          </a:xfrm>
          <a:prstGeom prst="rect">
            <a:avLst/>
          </a:prstGeom>
          <a:noFill/>
          <a:ln/>
        </p:spPr>
        <p:txBody>
          <a:bodyPr wrap="square" lIns="0" tIns="0" rIns="0" bIns="0" rtlCol="0" anchor="t"/>
          <a:lstStyle/>
          <a:p>
            <a:pPr marL="0" indent="0" algn="ctr">
              <a:buNone/>
            </a:pPr>
            <a:r>
              <a:rPr lang="es-ES_tradnl" sz="600" noProof="0">
                <a:solidFill>
                  <a:srgbClr val="576A78">
                    <a:alpha val="99000"/>
                  </a:srgbClr>
                </a:solidFill>
                <a:latin typeface="Bw Gradual" pitchFamily="2" charset="77"/>
                <a:ea typeface="Bw Gradual" pitchFamily="34" charset="-122"/>
                <a:cs typeface="Bw Gradual" pitchFamily="34" charset="-120"/>
              </a:rPr>
              <a:t>Integrar legal y operaciones </a:t>
            </a:r>
            <a:endParaRPr lang="es-ES_tradnl" sz="600" noProof="0">
              <a:latin typeface="Bw Gradual" pitchFamily="2" charset="77"/>
            </a:endParaRPr>
          </a:p>
          <a:p>
            <a:pPr marL="0" indent="0" algn="ctr">
              <a:buNone/>
            </a:pPr>
            <a:r>
              <a:rPr lang="es-ES_tradnl" sz="600" noProof="0">
                <a:solidFill>
                  <a:srgbClr val="576A78">
                    <a:alpha val="99000"/>
                  </a:srgbClr>
                </a:solidFill>
                <a:latin typeface="Bw Gradual" pitchFamily="2" charset="77"/>
                <a:ea typeface="Bw Gradual" pitchFamily="34" charset="-122"/>
                <a:cs typeface="Bw Gradual" pitchFamily="34" charset="-120"/>
              </a:rPr>
              <a:t>en la gestión diaria</a:t>
            </a:r>
            <a:endParaRPr lang="es-ES_tradnl" sz="600" noProof="0">
              <a:latin typeface="Bw Gradual" pitchFamily="2" charset="77"/>
            </a:endParaRPr>
          </a:p>
        </p:txBody>
      </p:sp>
      <p:sp>
        <p:nvSpPr>
          <p:cNvPr id="24" name="Text 22"/>
          <p:cNvSpPr/>
          <p:nvPr/>
        </p:nvSpPr>
        <p:spPr>
          <a:xfrm>
            <a:off x="7548563" y="3250589"/>
            <a:ext cx="1309688" cy="147638"/>
          </a:xfrm>
          <a:prstGeom prst="rect">
            <a:avLst/>
          </a:prstGeom>
          <a:noFill/>
          <a:ln/>
        </p:spPr>
        <p:txBody>
          <a:bodyPr wrap="square" lIns="0" tIns="0" rIns="0" bIns="0" rtlCol="0" anchor="t"/>
          <a:lstStyle/>
          <a:p>
            <a:pPr marL="0" indent="0" algn="ctr">
              <a:buNone/>
            </a:pPr>
            <a:r>
              <a:rPr lang="es-ES_tradnl" sz="600" noProof="0">
                <a:solidFill>
                  <a:srgbClr val="576A78">
                    <a:alpha val="99000"/>
                  </a:srgbClr>
                </a:solidFill>
                <a:latin typeface="Bw Gradual" pitchFamily="2" charset="77"/>
                <a:ea typeface="Bw Gradual" pitchFamily="34" charset="-122"/>
                <a:cs typeface="Bw Gradual" pitchFamily="34" charset="-120"/>
              </a:rPr>
              <a:t>Definir y ejecutar la estrategia </a:t>
            </a:r>
            <a:endParaRPr lang="es-ES_tradnl" sz="600" noProof="0">
              <a:latin typeface="Bw Gradual" pitchFamily="2" charset="77"/>
            </a:endParaRPr>
          </a:p>
          <a:p>
            <a:pPr marL="0" indent="0" algn="ctr">
              <a:buNone/>
            </a:pPr>
            <a:r>
              <a:rPr lang="es-ES_tradnl" sz="600" noProof="0">
                <a:solidFill>
                  <a:srgbClr val="576A78">
                    <a:alpha val="99000"/>
                  </a:srgbClr>
                </a:solidFill>
                <a:latin typeface="Bw Gradual" pitchFamily="2" charset="77"/>
                <a:ea typeface="Bw Gradual" pitchFamily="34" charset="-122"/>
                <a:cs typeface="Bw Gradual" pitchFamily="34" charset="-120"/>
              </a:rPr>
              <a:t>de la compañía</a:t>
            </a:r>
            <a:endParaRPr lang="es-ES_tradnl" sz="600" noProof="0">
              <a:latin typeface="Bw Gradual" pitchFamily="2" charset="77"/>
            </a:endParaRPr>
          </a:p>
        </p:txBody>
      </p:sp>
      <p:sp>
        <p:nvSpPr>
          <p:cNvPr id="25" name="Text 23"/>
          <p:cNvSpPr/>
          <p:nvPr/>
        </p:nvSpPr>
        <p:spPr>
          <a:xfrm>
            <a:off x="4643438" y="3569676"/>
            <a:ext cx="1309688" cy="147638"/>
          </a:xfrm>
          <a:prstGeom prst="rect">
            <a:avLst/>
          </a:prstGeom>
          <a:noFill/>
          <a:ln/>
        </p:spPr>
        <p:txBody>
          <a:bodyPr wrap="square" lIns="0" tIns="0" rIns="0" bIns="0" rtlCol="0" anchor="t"/>
          <a:lstStyle/>
          <a:p>
            <a:pPr marL="0" indent="0" algn="ctr">
              <a:buNone/>
            </a:pPr>
            <a:r>
              <a:rPr lang="es-ES_tradnl" sz="600" noProof="0">
                <a:solidFill>
                  <a:srgbClr val="576A78">
                    <a:alpha val="99000"/>
                  </a:srgbClr>
                </a:solidFill>
                <a:latin typeface="Bw Gradual" pitchFamily="2" charset="77"/>
                <a:ea typeface="Bw Gradual" pitchFamily="34" charset="-122"/>
                <a:cs typeface="Bw Gradual" pitchFamily="34" charset="-120"/>
              </a:rPr>
              <a:t>Supervisar contratos y estructura legal de operaciones</a:t>
            </a:r>
            <a:endParaRPr lang="es-ES_tradnl" sz="600" noProof="0">
              <a:latin typeface="Bw Gradual" pitchFamily="2" charset="77"/>
            </a:endParaRPr>
          </a:p>
        </p:txBody>
      </p:sp>
      <p:sp>
        <p:nvSpPr>
          <p:cNvPr id="26" name="Text 24"/>
          <p:cNvSpPr/>
          <p:nvPr/>
        </p:nvSpPr>
        <p:spPr>
          <a:xfrm>
            <a:off x="6096000" y="3569676"/>
            <a:ext cx="1309688" cy="147638"/>
          </a:xfrm>
          <a:prstGeom prst="rect">
            <a:avLst/>
          </a:prstGeom>
          <a:noFill/>
          <a:ln/>
        </p:spPr>
        <p:txBody>
          <a:bodyPr wrap="square" lIns="0" tIns="0" rIns="0" bIns="0" rtlCol="0" anchor="t"/>
          <a:lstStyle/>
          <a:p>
            <a:pPr marL="0" indent="0" algn="ctr">
              <a:buNone/>
            </a:pPr>
            <a:r>
              <a:rPr lang="es-ES_tradnl" sz="600" noProof="0">
                <a:solidFill>
                  <a:srgbClr val="576A78">
                    <a:alpha val="99000"/>
                  </a:srgbClr>
                </a:solidFill>
                <a:latin typeface="Bw Gradual" pitchFamily="2" charset="77"/>
                <a:ea typeface="Bw Gradual" pitchFamily="34" charset="-122"/>
                <a:cs typeface="Bw Gradual" pitchFamily="34" charset="-120"/>
              </a:rPr>
              <a:t>Optimizar procesos y ejecución</a:t>
            </a:r>
            <a:endParaRPr lang="es-ES_tradnl" sz="600" noProof="0">
              <a:latin typeface="Bw Gradual" pitchFamily="2" charset="77"/>
            </a:endParaRPr>
          </a:p>
          <a:p>
            <a:pPr marL="0" indent="0" algn="ctr">
              <a:buNone/>
            </a:pPr>
            <a:r>
              <a:rPr lang="es-ES_tradnl" sz="600" noProof="0">
                <a:solidFill>
                  <a:srgbClr val="576A78">
                    <a:alpha val="99000"/>
                  </a:srgbClr>
                </a:solidFill>
                <a:latin typeface="Bw Gradual" pitchFamily="2" charset="77"/>
                <a:ea typeface="Bw Gradual" pitchFamily="34" charset="-122"/>
                <a:cs typeface="Bw Gradual" pitchFamily="34" charset="-120"/>
              </a:rPr>
              <a:t>de operaciones</a:t>
            </a:r>
            <a:endParaRPr lang="es-ES_tradnl" sz="600" noProof="0">
              <a:latin typeface="Bw Gradual" pitchFamily="2" charset="77"/>
            </a:endParaRPr>
          </a:p>
        </p:txBody>
      </p:sp>
      <p:sp>
        <p:nvSpPr>
          <p:cNvPr id="27" name="Text 25"/>
          <p:cNvSpPr/>
          <p:nvPr/>
        </p:nvSpPr>
        <p:spPr>
          <a:xfrm>
            <a:off x="7548563" y="3569676"/>
            <a:ext cx="1309688" cy="147638"/>
          </a:xfrm>
          <a:prstGeom prst="rect">
            <a:avLst/>
          </a:prstGeom>
          <a:noFill/>
          <a:ln/>
        </p:spPr>
        <p:txBody>
          <a:bodyPr wrap="square" lIns="0" tIns="0" rIns="0" bIns="0" rtlCol="0" anchor="t"/>
          <a:lstStyle/>
          <a:p>
            <a:pPr marL="0" indent="0" algn="ctr">
              <a:buNone/>
            </a:pPr>
            <a:r>
              <a:rPr lang="es-ES_tradnl" sz="600" noProof="0">
                <a:solidFill>
                  <a:srgbClr val="576A78">
                    <a:alpha val="99000"/>
                  </a:srgbClr>
                </a:solidFill>
                <a:latin typeface="Bw Gradual" pitchFamily="2" charset="77"/>
                <a:ea typeface="Bw Gradual" pitchFamily="34" charset="-122"/>
                <a:cs typeface="Bw Gradual" pitchFamily="34" charset="-120"/>
              </a:rPr>
              <a:t>Liderar el proceso completo</a:t>
            </a:r>
            <a:endParaRPr lang="es-ES_tradnl" sz="600" noProof="0">
              <a:latin typeface="Bw Gradual" pitchFamily="2" charset="77"/>
            </a:endParaRPr>
          </a:p>
          <a:p>
            <a:pPr marL="0" indent="0" algn="ctr">
              <a:buNone/>
            </a:pPr>
            <a:r>
              <a:rPr lang="es-ES_tradnl" sz="600" noProof="0">
                <a:solidFill>
                  <a:srgbClr val="576A78">
                    <a:alpha val="99000"/>
                  </a:srgbClr>
                </a:solidFill>
                <a:latin typeface="Bw Gradual" pitchFamily="2" charset="77"/>
                <a:ea typeface="Bw Gradual" pitchFamily="34" charset="-122"/>
                <a:cs typeface="Bw Gradual" pitchFamily="34" charset="-120"/>
              </a:rPr>
              <a:t> de inversión</a:t>
            </a:r>
            <a:endParaRPr lang="es-ES_tradnl" sz="600" noProof="0">
              <a:latin typeface="Bw Gradual" pitchFamily="2" charset="77"/>
            </a:endParaRPr>
          </a:p>
        </p:txBody>
      </p:sp>
      <p:sp>
        <p:nvSpPr>
          <p:cNvPr id="28" name="Text 26"/>
          <p:cNvSpPr/>
          <p:nvPr/>
        </p:nvSpPr>
        <p:spPr>
          <a:xfrm>
            <a:off x="4643438" y="3888764"/>
            <a:ext cx="1309688" cy="147638"/>
          </a:xfrm>
          <a:prstGeom prst="rect">
            <a:avLst/>
          </a:prstGeom>
          <a:noFill/>
          <a:ln/>
        </p:spPr>
        <p:txBody>
          <a:bodyPr wrap="square" lIns="0" tIns="0" rIns="0" bIns="0" rtlCol="0" anchor="t"/>
          <a:lstStyle/>
          <a:p>
            <a:pPr marL="0" indent="0" algn="ctr">
              <a:buNone/>
            </a:pPr>
            <a:r>
              <a:rPr lang="es-ES_tradnl" sz="600" noProof="0">
                <a:solidFill>
                  <a:srgbClr val="576A78">
                    <a:alpha val="99000"/>
                  </a:srgbClr>
                </a:solidFill>
                <a:latin typeface="Bw Gradual" pitchFamily="2" charset="77"/>
                <a:ea typeface="Bw Gradual" pitchFamily="34" charset="-122"/>
                <a:cs typeface="Bw Gradual" pitchFamily="34" charset="-120"/>
              </a:rPr>
              <a:t>Implementar buenas prácticas regulatorias</a:t>
            </a:r>
            <a:endParaRPr lang="es-ES_tradnl" sz="600" noProof="0">
              <a:latin typeface="Bw Gradual" pitchFamily="2" charset="77"/>
            </a:endParaRPr>
          </a:p>
        </p:txBody>
      </p:sp>
      <p:sp>
        <p:nvSpPr>
          <p:cNvPr id="29" name="Text 27"/>
          <p:cNvSpPr/>
          <p:nvPr/>
        </p:nvSpPr>
        <p:spPr>
          <a:xfrm>
            <a:off x="6096000" y="3888764"/>
            <a:ext cx="1309688" cy="147638"/>
          </a:xfrm>
          <a:prstGeom prst="rect">
            <a:avLst/>
          </a:prstGeom>
          <a:noFill/>
          <a:ln/>
        </p:spPr>
        <p:txBody>
          <a:bodyPr wrap="square" lIns="0" tIns="0" rIns="0" bIns="0" rtlCol="0" anchor="t"/>
          <a:lstStyle/>
          <a:p>
            <a:pPr marL="0" indent="0" algn="ctr">
              <a:buNone/>
            </a:pPr>
            <a:r>
              <a:rPr lang="es-ES_tradnl" sz="600" noProof="0">
                <a:solidFill>
                  <a:srgbClr val="576A78">
                    <a:alpha val="99000"/>
                  </a:srgbClr>
                </a:solidFill>
                <a:latin typeface="Bw Gradual" pitchFamily="2" charset="77"/>
                <a:ea typeface="Bw Gradual" pitchFamily="34" charset="-122"/>
                <a:cs typeface="Bw Gradual" pitchFamily="34" charset="-120"/>
              </a:rPr>
              <a:t>Apoyar decisiones estratégicas</a:t>
            </a:r>
            <a:endParaRPr lang="es-ES_tradnl" sz="600" noProof="0">
              <a:latin typeface="Bw Gradual" pitchFamily="2" charset="77"/>
            </a:endParaRPr>
          </a:p>
          <a:p>
            <a:pPr marL="0" indent="0" algn="ctr">
              <a:buNone/>
            </a:pPr>
            <a:r>
              <a:rPr lang="es-ES_tradnl" sz="600" noProof="0">
                <a:solidFill>
                  <a:srgbClr val="576A78">
                    <a:alpha val="99000"/>
                  </a:srgbClr>
                </a:solidFill>
                <a:latin typeface="Bw Gradual" pitchFamily="2" charset="77"/>
                <a:ea typeface="Bw Gradual" pitchFamily="34" charset="-122"/>
                <a:cs typeface="Bw Gradual" pitchFamily="34" charset="-120"/>
              </a:rPr>
              <a:t> del negocio</a:t>
            </a:r>
            <a:endParaRPr lang="es-ES_tradnl" sz="600" noProof="0">
              <a:latin typeface="Bw Gradual" pitchFamily="2" charset="77"/>
            </a:endParaRPr>
          </a:p>
        </p:txBody>
      </p:sp>
      <p:sp>
        <p:nvSpPr>
          <p:cNvPr id="30" name="Text 28"/>
          <p:cNvSpPr/>
          <p:nvPr/>
        </p:nvSpPr>
        <p:spPr>
          <a:xfrm>
            <a:off x="7548563" y="3888764"/>
            <a:ext cx="1309688" cy="147638"/>
          </a:xfrm>
          <a:prstGeom prst="rect">
            <a:avLst/>
          </a:prstGeom>
          <a:noFill/>
          <a:ln/>
        </p:spPr>
        <p:txBody>
          <a:bodyPr wrap="square" lIns="0" tIns="0" rIns="0" bIns="0" rtlCol="0" anchor="t"/>
          <a:lstStyle/>
          <a:p>
            <a:pPr marL="0" indent="0" algn="ctr">
              <a:buNone/>
            </a:pPr>
            <a:r>
              <a:rPr lang="es-ES_tradnl" sz="600" noProof="0">
                <a:solidFill>
                  <a:srgbClr val="576A78">
                    <a:alpha val="99000"/>
                  </a:srgbClr>
                </a:solidFill>
                <a:latin typeface="Bw Gradual" pitchFamily="2" charset="77"/>
                <a:ea typeface="Bw Gradual" pitchFamily="34" charset="-122"/>
                <a:cs typeface="Bw Gradual" pitchFamily="34" charset="-120"/>
              </a:rPr>
              <a:t>Impulsar crecimiento con enfoque financiero y social</a:t>
            </a:r>
            <a:endParaRPr lang="es-ES_tradnl" sz="600" noProof="0">
              <a:latin typeface="Bw Gradual" pitchFamily="2" charset="77"/>
            </a:endParaRPr>
          </a:p>
        </p:txBody>
      </p:sp>
      <p:sp>
        <p:nvSpPr>
          <p:cNvPr id="31" name="Shape 29"/>
          <p:cNvSpPr/>
          <p:nvPr/>
        </p:nvSpPr>
        <p:spPr>
          <a:xfrm>
            <a:off x="4626769" y="3176588"/>
            <a:ext cx="1309688" cy="0"/>
          </a:xfrm>
          <a:prstGeom prst="line">
            <a:avLst/>
          </a:prstGeom>
          <a:noFill/>
          <a:ln w="6350">
            <a:solidFill>
              <a:srgbClr val="576A78"/>
            </a:solidFill>
            <a:prstDash val="solid"/>
          </a:ln>
        </p:spPr>
        <p:txBody>
          <a:bodyPr/>
          <a:lstStyle/>
          <a:p>
            <a:endParaRPr lang="es-ES_tradnl" noProof="0"/>
          </a:p>
        </p:txBody>
      </p:sp>
      <p:sp>
        <p:nvSpPr>
          <p:cNvPr id="32" name="Shape 30"/>
          <p:cNvSpPr/>
          <p:nvPr/>
        </p:nvSpPr>
        <p:spPr>
          <a:xfrm>
            <a:off x="6079331" y="3176587"/>
            <a:ext cx="1309688" cy="0"/>
          </a:xfrm>
          <a:prstGeom prst="line">
            <a:avLst/>
          </a:prstGeom>
          <a:noFill/>
          <a:ln w="6350">
            <a:solidFill>
              <a:srgbClr val="576A78"/>
            </a:solidFill>
            <a:prstDash val="solid"/>
          </a:ln>
        </p:spPr>
        <p:txBody>
          <a:bodyPr/>
          <a:lstStyle/>
          <a:p>
            <a:endParaRPr lang="es-ES_tradnl" noProof="0"/>
          </a:p>
        </p:txBody>
      </p:sp>
      <p:sp>
        <p:nvSpPr>
          <p:cNvPr id="33" name="Shape 31"/>
          <p:cNvSpPr/>
          <p:nvPr/>
        </p:nvSpPr>
        <p:spPr>
          <a:xfrm>
            <a:off x="7531894" y="3176588"/>
            <a:ext cx="1309688" cy="0"/>
          </a:xfrm>
          <a:prstGeom prst="line">
            <a:avLst/>
          </a:prstGeom>
          <a:noFill/>
          <a:ln w="6350">
            <a:solidFill>
              <a:srgbClr val="576A78"/>
            </a:solidFill>
            <a:prstDash val="solid"/>
          </a:ln>
        </p:spPr>
        <p:txBody>
          <a:bodyPr/>
          <a:lstStyle/>
          <a:p>
            <a:endParaRPr lang="es-ES_tradnl" noProof="0"/>
          </a:p>
        </p:txBody>
      </p:sp>
      <p:sp>
        <p:nvSpPr>
          <p:cNvPr id="34" name="Shape 32"/>
          <p:cNvSpPr/>
          <p:nvPr/>
        </p:nvSpPr>
        <p:spPr>
          <a:xfrm>
            <a:off x="4643438" y="3495675"/>
            <a:ext cx="1309688" cy="0"/>
          </a:xfrm>
          <a:prstGeom prst="line">
            <a:avLst/>
          </a:prstGeom>
          <a:noFill/>
          <a:ln w="6350">
            <a:solidFill>
              <a:srgbClr val="576A78"/>
            </a:solidFill>
            <a:prstDash val="solid"/>
          </a:ln>
        </p:spPr>
        <p:txBody>
          <a:bodyPr/>
          <a:lstStyle/>
          <a:p>
            <a:endParaRPr lang="es-ES_tradnl" noProof="0"/>
          </a:p>
        </p:txBody>
      </p:sp>
      <p:sp>
        <p:nvSpPr>
          <p:cNvPr id="35" name="Shape 33"/>
          <p:cNvSpPr/>
          <p:nvPr/>
        </p:nvSpPr>
        <p:spPr>
          <a:xfrm>
            <a:off x="6096000" y="3495675"/>
            <a:ext cx="1309688" cy="0"/>
          </a:xfrm>
          <a:prstGeom prst="line">
            <a:avLst/>
          </a:prstGeom>
          <a:noFill/>
          <a:ln w="6350">
            <a:solidFill>
              <a:srgbClr val="576A78"/>
            </a:solidFill>
            <a:prstDash val="solid"/>
          </a:ln>
        </p:spPr>
        <p:txBody>
          <a:bodyPr/>
          <a:lstStyle/>
          <a:p>
            <a:endParaRPr lang="es-ES_tradnl" noProof="0"/>
          </a:p>
        </p:txBody>
      </p:sp>
      <p:sp>
        <p:nvSpPr>
          <p:cNvPr id="36" name="Shape 34"/>
          <p:cNvSpPr/>
          <p:nvPr/>
        </p:nvSpPr>
        <p:spPr>
          <a:xfrm>
            <a:off x="7531894" y="3495675"/>
            <a:ext cx="1309688" cy="0"/>
          </a:xfrm>
          <a:prstGeom prst="line">
            <a:avLst/>
          </a:prstGeom>
          <a:noFill/>
          <a:ln w="6350">
            <a:solidFill>
              <a:srgbClr val="576A78"/>
            </a:solidFill>
            <a:prstDash val="solid"/>
          </a:ln>
        </p:spPr>
        <p:txBody>
          <a:bodyPr/>
          <a:lstStyle/>
          <a:p>
            <a:endParaRPr lang="es-ES_tradnl" noProof="0"/>
          </a:p>
        </p:txBody>
      </p:sp>
      <p:sp>
        <p:nvSpPr>
          <p:cNvPr id="37" name="Shape 35"/>
          <p:cNvSpPr/>
          <p:nvPr/>
        </p:nvSpPr>
        <p:spPr>
          <a:xfrm>
            <a:off x="4643438" y="3814763"/>
            <a:ext cx="1309688" cy="0"/>
          </a:xfrm>
          <a:prstGeom prst="line">
            <a:avLst/>
          </a:prstGeom>
          <a:noFill/>
          <a:ln w="6350">
            <a:solidFill>
              <a:srgbClr val="576A78"/>
            </a:solidFill>
            <a:prstDash val="solid"/>
          </a:ln>
        </p:spPr>
        <p:txBody>
          <a:bodyPr/>
          <a:lstStyle/>
          <a:p>
            <a:endParaRPr lang="es-ES_tradnl" noProof="0"/>
          </a:p>
        </p:txBody>
      </p:sp>
      <p:sp>
        <p:nvSpPr>
          <p:cNvPr id="38" name="Shape 36"/>
          <p:cNvSpPr/>
          <p:nvPr/>
        </p:nvSpPr>
        <p:spPr>
          <a:xfrm>
            <a:off x="6096000" y="3814762"/>
            <a:ext cx="1309688" cy="0"/>
          </a:xfrm>
          <a:prstGeom prst="line">
            <a:avLst/>
          </a:prstGeom>
          <a:noFill/>
          <a:ln w="6350">
            <a:solidFill>
              <a:srgbClr val="576A78"/>
            </a:solidFill>
            <a:prstDash val="solid"/>
          </a:ln>
        </p:spPr>
        <p:txBody>
          <a:bodyPr/>
          <a:lstStyle/>
          <a:p>
            <a:endParaRPr lang="es-ES_tradnl" noProof="0"/>
          </a:p>
        </p:txBody>
      </p:sp>
      <p:sp>
        <p:nvSpPr>
          <p:cNvPr id="39" name="Shape 37"/>
          <p:cNvSpPr/>
          <p:nvPr/>
        </p:nvSpPr>
        <p:spPr>
          <a:xfrm>
            <a:off x="7548563" y="3814763"/>
            <a:ext cx="1309688" cy="0"/>
          </a:xfrm>
          <a:prstGeom prst="line">
            <a:avLst/>
          </a:prstGeom>
          <a:noFill/>
          <a:ln w="6350">
            <a:solidFill>
              <a:srgbClr val="576A78"/>
            </a:solidFill>
            <a:prstDash val="solid"/>
          </a:ln>
        </p:spPr>
        <p:txBody>
          <a:bodyPr/>
          <a:lstStyle/>
          <a:p>
            <a:endParaRPr lang="es-ES_tradnl" noProof="0"/>
          </a:p>
        </p:txBody>
      </p:sp>
      <p:sp>
        <p:nvSpPr>
          <p:cNvPr id="41" name="Shape 39"/>
          <p:cNvSpPr/>
          <p:nvPr/>
        </p:nvSpPr>
        <p:spPr>
          <a:xfrm rot="10800000">
            <a:off x="5372100" y="4467225"/>
            <a:ext cx="1309688" cy="0"/>
          </a:xfrm>
          <a:prstGeom prst="line">
            <a:avLst/>
          </a:prstGeom>
          <a:noFill/>
          <a:ln w="6350">
            <a:solidFill>
              <a:srgbClr val="576A78"/>
            </a:solidFill>
            <a:prstDash val="solid"/>
          </a:ln>
        </p:spPr>
        <p:txBody>
          <a:bodyPr/>
          <a:lstStyle/>
          <a:p>
            <a:endParaRPr lang="es-ES_tradnl" noProof="0"/>
          </a:p>
        </p:txBody>
      </p:sp>
      <p:sp>
        <p:nvSpPr>
          <p:cNvPr id="42" name="Shape 40"/>
          <p:cNvSpPr/>
          <p:nvPr/>
        </p:nvSpPr>
        <p:spPr>
          <a:xfrm rot="10800000">
            <a:off x="5791200" y="2571750"/>
            <a:ext cx="476250" cy="0"/>
          </a:xfrm>
          <a:prstGeom prst="line">
            <a:avLst/>
          </a:prstGeom>
          <a:noFill/>
          <a:ln w="6350">
            <a:solidFill>
              <a:srgbClr val="576A78"/>
            </a:solidFill>
            <a:prstDash val="solid"/>
          </a:ln>
        </p:spPr>
        <p:txBody>
          <a:bodyPr/>
          <a:lstStyle/>
          <a:p>
            <a:endParaRPr lang="es-ES_tradnl" noProof="0"/>
          </a:p>
        </p:txBody>
      </p:sp>
      <p:sp>
        <p:nvSpPr>
          <p:cNvPr id="43" name="Shape 41"/>
          <p:cNvSpPr/>
          <p:nvPr/>
        </p:nvSpPr>
        <p:spPr>
          <a:xfrm rot="10800000">
            <a:off x="7229475" y="2571750"/>
            <a:ext cx="476250" cy="0"/>
          </a:xfrm>
          <a:prstGeom prst="line">
            <a:avLst/>
          </a:prstGeom>
          <a:noFill/>
          <a:ln w="6350">
            <a:solidFill>
              <a:srgbClr val="576A78"/>
            </a:solidFill>
            <a:prstDash val="solid"/>
          </a:ln>
        </p:spPr>
        <p:txBody>
          <a:bodyPr/>
          <a:lstStyle/>
          <a:p>
            <a:endParaRPr lang="es-ES_tradnl" noProof="0"/>
          </a:p>
        </p:txBody>
      </p:sp>
      <p:sp>
        <p:nvSpPr>
          <p:cNvPr id="44" name="Shape 42"/>
          <p:cNvSpPr/>
          <p:nvPr/>
        </p:nvSpPr>
        <p:spPr>
          <a:xfrm rot="10800000">
            <a:off x="6824663" y="4467225"/>
            <a:ext cx="1309688" cy="0"/>
          </a:xfrm>
          <a:prstGeom prst="line">
            <a:avLst/>
          </a:prstGeom>
          <a:noFill/>
          <a:ln w="6350">
            <a:solidFill>
              <a:srgbClr val="576A78"/>
            </a:solidFill>
            <a:prstDash val="solid"/>
          </a:ln>
        </p:spPr>
        <p:txBody>
          <a:bodyPr/>
          <a:lstStyle/>
          <a:p>
            <a:endParaRPr lang="es-ES_tradnl" noProof="0"/>
          </a:p>
        </p:txBody>
      </p:sp>
      <p:sp>
        <p:nvSpPr>
          <p:cNvPr id="45" name="Shape 43"/>
          <p:cNvSpPr/>
          <p:nvPr/>
        </p:nvSpPr>
        <p:spPr>
          <a:xfrm rot="5400000">
            <a:off x="6641306" y="4300540"/>
            <a:ext cx="219076" cy="0"/>
          </a:xfrm>
          <a:prstGeom prst="line">
            <a:avLst/>
          </a:prstGeom>
          <a:noFill/>
          <a:ln w="6350">
            <a:solidFill>
              <a:srgbClr val="000000"/>
            </a:solidFill>
            <a:prstDash val="solid"/>
          </a:ln>
        </p:spPr>
        <p:txBody>
          <a:bodyPr/>
          <a:lstStyle/>
          <a:p>
            <a:endParaRPr lang="es-ES_tradnl" noProof="0"/>
          </a:p>
        </p:txBody>
      </p:sp>
      <p:sp>
        <p:nvSpPr>
          <p:cNvPr id="47" name="Shape 45"/>
          <p:cNvSpPr/>
          <p:nvPr/>
        </p:nvSpPr>
        <p:spPr>
          <a:xfrm>
            <a:off x="5281613" y="4462463"/>
            <a:ext cx="33338" cy="33338"/>
          </a:xfrm>
          <a:prstGeom prst="ellipse">
            <a:avLst/>
          </a:prstGeom>
          <a:solidFill>
            <a:srgbClr val="132034"/>
          </a:solidFill>
          <a:ln/>
        </p:spPr>
        <p:txBody>
          <a:bodyPr/>
          <a:lstStyle/>
          <a:p>
            <a:endParaRPr lang="es-ES_tradnl" noProof="0"/>
          </a:p>
        </p:txBody>
      </p:sp>
      <p:sp>
        <p:nvSpPr>
          <p:cNvPr id="48" name="Shape 46"/>
          <p:cNvSpPr/>
          <p:nvPr/>
        </p:nvSpPr>
        <p:spPr>
          <a:xfrm>
            <a:off x="6734175" y="4457700"/>
            <a:ext cx="33338" cy="33338"/>
          </a:xfrm>
          <a:prstGeom prst="ellipse">
            <a:avLst/>
          </a:prstGeom>
          <a:solidFill>
            <a:srgbClr val="132034"/>
          </a:solidFill>
          <a:ln/>
        </p:spPr>
        <p:txBody>
          <a:bodyPr/>
          <a:lstStyle/>
          <a:p>
            <a:endParaRPr lang="es-ES_tradnl" noProof="0"/>
          </a:p>
        </p:txBody>
      </p:sp>
      <p:sp>
        <p:nvSpPr>
          <p:cNvPr id="49" name="Shape 47"/>
          <p:cNvSpPr/>
          <p:nvPr/>
        </p:nvSpPr>
        <p:spPr>
          <a:xfrm>
            <a:off x="8186738" y="4452938"/>
            <a:ext cx="33338" cy="33338"/>
          </a:xfrm>
          <a:prstGeom prst="ellipse">
            <a:avLst/>
          </a:prstGeom>
          <a:solidFill>
            <a:srgbClr val="132034"/>
          </a:solidFill>
          <a:ln/>
        </p:spPr>
        <p:txBody>
          <a:bodyPr/>
          <a:lstStyle/>
          <a:p>
            <a:endParaRPr lang="es-ES_tradnl" noProof="0"/>
          </a:p>
        </p:txBody>
      </p:sp>
      <p:sp>
        <p:nvSpPr>
          <p:cNvPr id="52" name="Shape 43">
            <a:extLst>
              <a:ext uri="{FF2B5EF4-FFF2-40B4-BE49-F238E27FC236}">
                <a16:creationId xmlns:a16="http://schemas.microsoft.com/office/drawing/2014/main" id="{7518C654-08C1-2F72-414F-A3CCFC5213B1}"/>
              </a:ext>
            </a:extLst>
          </p:cNvPr>
          <p:cNvSpPr/>
          <p:nvPr/>
        </p:nvSpPr>
        <p:spPr>
          <a:xfrm rot="5400000">
            <a:off x="5183982" y="4300539"/>
            <a:ext cx="219074" cy="0"/>
          </a:xfrm>
          <a:prstGeom prst="line">
            <a:avLst/>
          </a:prstGeom>
          <a:noFill/>
          <a:ln w="6350">
            <a:solidFill>
              <a:srgbClr val="000000"/>
            </a:solidFill>
            <a:prstDash val="solid"/>
          </a:ln>
        </p:spPr>
        <p:txBody>
          <a:bodyPr/>
          <a:lstStyle/>
          <a:p>
            <a:endParaRPr lang="es-ES_tradnl" noProof="0"/>
          </a:p>
        </p:txBody>
      </p:sp>
      <p:sp>
        <p:nvSpPr>
          <p:cNvPr id="53" name="Shape 43">
            <a:extLst>
              <a:ext uri="{FF2B5EF4-FFF2-40B4-BE49-F238E27FC236}">
                <a16:creationId xmlns:a16="http://schemas.microsoft.com/office/drawing/2014/main" id="{6065950B-398F-1DAE-A5EF-E71E134ACB9E}"/>
              </a:ext>
            </a:extLst>
          </p:cNvPr>
          <p:cNvSpPr/>
          <p:nvPr/>
        </p:nvSpPr>
        <p:spPr>
          <a:xfrm rot="5400000">
            <a:off x="8082756" y="4291015"/>
            <a:ext cx="238126" cy="0"/>
          </a:xfrm>
          <a:prstGeom prst="line">
            <a:avLst/>
          </a:prstGeom>
          <a:noFill/>
          <a:ln w="6350">
            <a:solidFill>
              <a:srgbClr val="000000"/>
            </a:solidFill>
            <a:prstDash val="solid"/>
          </a:ln>
        </p:spPr>
        <p:txBody>
          <a:bodyPr/>
          <a:lstStyle/>
          <a:p>
            <a:endParaRPr lang="es-ES_tradnl" noProof="0"/>
          </a:p>
        </p:txBody>
      </p:sp>
      <p:sp>
        <p:nvSpPr>
          <p:cNvPr id="40" name="Text 2">
            <a:extLst>
              <a:ext uri="{FF2B5EF4-FFF2-40B4-BE49-F238E27FC236}">
                <a16:creationId xmlns:a16="http://schemas.microsoft.com/office/drawing/2014/main" id="{224B6BCD-07DB-14D8-9E02-D0DCC793B272}"/>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pic>
        <p:nvPicPr>
          <p:cNvPr id="9" name="Imagen 8">
            <a:extLst>
              <a:ext uri="{FF2B5EF4-FFF2-40B4-BE49-F238E27FC236}">
                <a16:creationId xmlns:a16="http://schemas.microsoft.com/office/drawing/2014/main" id="{BC5A3723-62C7-C1B9-354F-72275CAB7F1F}"/>
              </a:ext>
            </a:extLst>
          </p:cNvPr>
          <p:cNvPicPr>
            <a:picLocks noChangeAspect="1"/>
          </p:cNvPicPr>
          <p:nvPr/>
        </p:nvPicPr>
        <p:blipFill rotWithShape="1">
          <a:blip r:embed="rId3"/>
          <a:srcRect b="35978"/>
          <a:stretch/>
        </p:blipFill>
        <p:spPr>
          <a:xfrm>
            <a:off x="1002324" y="4915627"/>
            <a:ext cx="424228" cy="84998"/>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5">
    <p:bg>
      <p:bgPr>
        <a:solidFill>
          <a:srgbClr val="E3E5E8"/>
        </a:solidFill>
        <a:effectLst/>
      </p:bgPr>
    </p:bg>
    <p:spTree>
      <p:nvGrpSpPr>
        <p:cNvPr id="1" name=""/>
        <p:cNvGrpSpPr/>
        <p:nvPr/>
      </p:nvGrpSpPr>
      <p:grpSpPr>
        <a:xfrm>
          <a:off x="0" y="0"/>
          <a:ext cx="0" cy="0"/>
          <a:chOff x="0" y="0"/>
          <a:chExt cx="0" cy="0"/>
        </a:xfrm>
      </p:grpSpPr>
      <p:sp>
        <p:nvSpPr>
          <p:cNvPr id="2" name="Text 0"/>
          <p:cNvSpPr/>
          <p:nvPr/>
        </p:nvSpPr>
        <p:spPr>
          <a:xfrm>
            <a:off x="285751" y="481012"/>
            <a:ext cx="2147888" cy="409575"/>
          </a:xfrm>
          <a:prstGeom prst="rect">
            <a:avLst/>
          </a:prstGeom>
          <a:noFill/>
          <a:ln/>
        </p:spPr>
        <p:txBody>
          <a:bodyPr wrap="square" lIns="0" tIns="0" rIns="0" bIns="0" rtlCol="0" anchor="t"/>
          <a:lstStyle/>
          <a:p>
            <a:pPr marL="0" indent="0" algn="l">
              <a:lnSpc>
                <a:spcPts val="3078"/>
              </a:lnSpc>
              <a:buNone/>
            </a:pPr>
            <a:r>
              <a:rPr lang="es-ES_tradnl" sz="2800" noProof="0">
                <a:solidFill>
                  <a:srgbClr val="132034">
                    <a:alpha val="99000"/>
                  </a:srgbClr>
                </a:solidFill>
                <a:latin typeface="Canela Light" pitchFamily="2" charset="77"/>
                <a:ea typeface="Canela" pitchFamily="34" charset="-122"/>
                <a:cs typeface="Canela" pitchFamily="34" charset="-120"/>
              </a:rPr>
              <a:t>Client </a:t>
            </a:r>
            <a:r>
              <a:rPr lang="es-ES_tradnl" sz="2800" noProof="0" err="1">
                <a:solidFill>
                  <a:srgbClr val="132034">
                    <a:alpha val="99000"/>
                  </a:srgbClr>
                </a:solidFill>
                <a:latin typeface="Canela Light" pitchFamily="2" charset="77"/>
                <a:ea typeface="Canela" pitchFamily="34" charset="-122"/>
                <a:cs typeface="Canela" pitchFamily="34" charset="-120"/>
              </a:rPr>
              <a:t>centric</a:t>
            </a:r>
            <a:endParaRPr lang="es-ES_tradnl" sz="2800" noProof="0"/>
          </a:p>
        </p:txBody>
      </p:sp>
      <p:sp>
        <p:nvSpPr>
          <p:cNvPr id="4" name="Text 2"/>
          <p:cNvSpPr/>
          <p:nvPr/>
        </p:nvSpPr>
        <p:spPr>
          <a:xfrm>
            <a:off x="285750" y="4943475"/>
            <a:ext cx="95250" cy="57150"/>
          </a:xfrm>
          <a:prstGeom prst="rect">
            <a:avLst/>
          </a:prstGeom>
          <a:noFill/>
          <a:ln/>
        </p:spPr>
        <p:txBody>
          <a:bodyPr wrap="square" lIns="0" tIns="0" rIns="0" bIns="0" rtlCol="0" anchor="ctr"/>
          <a:lstStyle/>
          <a:p>
            <a:pPr marL="0" indent="0" algn="ctr">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26</a:t>
            </a:r>
            <a:endParaRPr lang="es-ES_tradnl" sz="570" noProof="0"/>
          </a:p>
        </p:txBody>
      </p:sp>
      <p:sp>
        <p:nvSpPr>
          <p:cNvPr id="5" name="Text 3"/>
          <p:cNvSpPr/>
          <p:nvPr/>
        </p:nvSpPr>
        <p:spPr>
          <a:xfrm>
            <a:off x="1738313" y="142875"/>
            <a:ext cx="695325"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4. ÁMBITO SOCIAL</a:t>
            </a:r>
            <a:endParaRPr lang="es-ES_tradnl" sz="570" noProof="0"/>
          </a:p>
        </p:txBody>
      </p:sp>
      <p:sp>
        <p:nvSpPr>
          <p:cNvPr id="7" name="Text 5"/>
          <p:cNvSpPr/>
          <p:nvPr/>
        </p:nvSpPr>
        <p:spPr>
          <a:xfrm>
            <a:off x="285749" y="2201863"/>
            <a:ext cx="3194051" cy="2460625"/>
          </a:xfrm>
          <a:prstGeom prst="rect">
            <a:avLst/>
          </a:prstGeom>
          <a:noFill/>
          <a:ln/>
        </p:spPr>
        <p:txBody>
          <a:bodyPr wrap="square" lIns="0" tIns="0" rIns="0" bIns="0" rtlCol="0" anchor="t"/>
          <a:lstStyle/>
          <a:p>
            <a:pPr marL="0" indent="0" algn="l">
              <a:buNone/>
            </a:pPr>
            <a:r>
              <a:rPr lang="es-ES_tradnl" sz="900" spc="20" noProof="0">
                <a:solidFill>
                  <a:srgbClr val="132034">
                    <a:alpha val="99000"/>
                  </a:srgbClr>
                </a:solidFill>
                <a:latin typeface="Bw Gradual" pitchFamily="2" charset="77"/>
                <a:ea typeface="Bw Gradual" pitchFamily="34" charset="-122"/>
                <a:cs typeface="Bw Gradual" pitchFamily="34" charset="-120"/>
              </a:rPr>
              <a:t>La relación con el cliente constituye uno de los ejes centrales de la propuesta de valor de Crandon. Nuestro enfoque combina rigor </a:t>
            </a:r>
            <a:r>
              <a:rPr lang="es-ES_tradnl" sz="900" spc="20">
                <a:solidFill>
                  <a:srgbClr val="132034">
                    <a:alpha val="99000"/>
                  </a:srgbClr>
                </a:solidFill>
                <a:latin typeface="Bw Gradual" pitchFamily="2" charset="77"/>
              </a:rPr>
              <a:t>técnico, cercanía, flexibilidad y vocación de servicio. Tratamos al cliente como un socio estratégico con el que construimos relaciones de largo plazo, sustentadas en la confianza, la transparencia y la calidad de la interlocución.</a:t>
            </a:r>
          </a:p>
          <a:p>
            <a:pPr marL="0" indent="0" algn="l">
              <a:buNone/>
            </a:pPr>
            <a:r>
              <a:rPr lang="es-ES_tradnl" sz="900" spc="20">
                <a:solidFill>
                  <a:srgbClr val="132034">
                    <a:alpha val="99000"/>
                  </a:srgbClr>
                </a:solidFill>
                <a:latin typeface="Bw Gradual" pitchFamily="2" charset="77"/>
              </a:rPr>
              <a:t> </a:t>
            </a:r>
          </a:p>
          <a:p>
            <a:pPr marL="0" indent="0" algn="l">
              <a:buNone/>
            </a:pPr>
            <a:r>
              <a:rPr lang="es-ES_tradnl" sz="900" spc="20">
                <a:solidFill>
                  <a:srgbClr val="132034">
                    <a:alpha val="99000"/>
                  </a:srgbClr>
                </a:solidFill>
                <a:latin typeface="Bw Gradual" pitchFamily="2" charset="77"/>
              </a:rPr>
              <a:t>Esta forma de trabajar se concreta en una comunicación clara, en soluciones adaptadas a las particularidades de cada mandato y en una atención continuada a las necesidades de cada cliente. </a:t>
            </a:r>
          </a:p>
          <a:p>
            <a:pPr marL="0" indent="0" algn="l">
              <a:buNone/>
            </a:pPr>
            <a:r>
              <a:rPr lang="es-ES_tradnl" sz="900" spc="20">
                <a:solidFill>
                  <a:srgbClr val="132034">
                    <a:alpha val="99000"/>
                  </a:srgbClr>
                </a:solidFill>
                <a:latin typeface="Bw Gradual" pitchFamily="2" charset="77"/>
              </a:rPr>
              <a:t> </a:t>
            </a:r>
          </a:p>
          <a:p>
            <a:pPr marL="0" indent="0" algn="l">
              <a:buNone/>
            </a:pPr>
            <a:r>
              <a:rPr lang="es-ES_tradnl" sz="900" spc="20">
                <a:solidFill>
                  <a:srgbClr val="132034">
                    <a:alpha val="99000"/>
                  </a:srgbClr>
                </a:solidFill>
                <a:latin typeface="Bw Gradual" pitchFamily="2" charset="77"/>
              </a:rPr>
              <a:t>La obtención de la certificación ISO 9001:2015 durante 2025 refuerza esta orientación, al acreditar la implantación de un sistema de gestión de la calidad </a:t>
            </a:r>
            <a:r>
              <a:rPr lang="es-ES_tradnl" sz="900" spc="20" noProof="0">
                <a:solidFill>
                  <a:srgbClr val="132034">
                    <a:alpha val="99000"/>
                  </a:srgbClr>
                </a:solidFill>
                <a:latin typeface="Bw Gradual" pitchFamily="2" charset="77"/>
                <a:ea typeface="Bw Gradual" pitchFamily="34" charset="-122"/>
                <a:cs typeface="Bw Gradual" pitchFamily="34" charset="-120"/>
              </a:rPr>
              <a:t>alineado con la mejora continua y la excelencia en el servicio.</a:t>
            </a:r>
            <a:endParaRPr lang="es-ES_tradnl" sz="900" spc="20" noProof="0">
              <a:latin typeface="Bw Gradual" pitchFamily="2" charset="77"/>
            </a:endParaRPr>
          </a:p>
        </p:txBody>
      </p:sp>
      <p:sp>
        <p:nvSpPr>
          <p:cNvPr id="9" name="Text 7"/>
          <p:cNvSpPr/>
          <p:nvPr/>
        </p:nvSpPr>
        <p:spPr>
          <a:xfrm>
            <a:off x="6648450" y="2533650"/>
            <a:ext cx="209550" cy="76200"/>
          </a:xfrm>
          <a:prstGeom prst="rect">
            <a:avLst/>
          </a:prstGeom>
          <a:noFill/>
          <a:ln/>
        </p:spPr>
        <p:txBody>
          <a:bodyPr wrap="square" lIns="0" tIns="0" rIns="0" bIns="0" rtlCol="0" anchor="t"/>
          <a:lstStyle/>
          <a:p>
            <a:pPr marL="0" indent="0" algn="l">
              <a:lnSpc>
                <a:spcPts val="941"/>
              </a:lnSpc>
              <a:buNone/>
            </a:pPr>
            <a:r>
              <a:rPr lang="es-ES_tradnl" sz="784" noProof="0">
                <a:solidFill>
                  <a:srgbClr val="132034">
                    <a:alpha val="99000"/>
                  </a:srgbClr>
                </a:solidFill>
                <a:latin typeface="Bw Gradual" pitchFamily="34" charset="0"/>
                <a:ea typeface="Bw Gradual" pitchFamily="34" charset="-122"/>
                <a:cs typeface="Bw Gradual" pitchFamily="34" charset="-120"/>
              </a:rPr>
              <a:t>TBC</a:t>
            </a:r>
            <a:endParaRPr lang="es-ES_tradnl" sz="784" noProof="0"/>
          </a:p>
        </p:txBody>
      </p:sp>
      <p:sp>
        <p:nvSpPr>
          <p:cNvPr id="11" name="Text 2">
            <a:extLst>
              <a:ext uri="{FF2B5EF4-FFF2-40B4-BE49-F238E27FC236}">
                <a16:creationId xmlns:a16="http://schemas.microsoft.com/office/drawing/2014/main" id="{F9D8AE27-E9A7-4619-E1A9-9E133C7440ED}"/>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pic>
        <p:nvPicPr>
          <p:cNvPr id="6" name="Imagen 5">
            <a:extLst>
              <a:ext uri="{FF2B5EF4-FFF2-40B4-BE49-F238E27FC236}">
                <a16:creationId xmlns:a16="http://schemas.microsoft.com/office/drawing/2014/main" id="{16C7F43C-7A97-CBB8-8EEB-59AAD688CB43}"/>
              </a:ext>
            </a:extLst>
          </p:cNvPr>
          <p:cNvPicPr>
            <a:picLocks noChangeAspect="1"/>
          </p:cNvPicPr>
          <p:nvPr/>
        </p:nvPicPr>
        <p:blipFill rotWithShape="1">
          <a:blip r:embed="rId3"/>
          <a:srcRect b="35978"/>
          <a:stretch/>
        </p:blipFill>
        <p:spPr>
          <a:xfrm>
            <a:off x="1002324" y="4915627"/>
            <a:ext cx="424228" cy="84998"/>
          </a:xfrm>
          <a:prstGeom prst="rect">
            <a:avLst/>
          </a:prstGeom>
        </p:spPr>
      </p:pic>
      <p:pic>
        <p:nvPicPr>
          <p:cNvPr id="15" name="Imagen 14">
            <a:extLst>
              <a:ext uri="{FF2B5EF4-FFF2-40B4-BE49-F238E27FC236}">
                <a16:creationId xmlns:a16="http://schemas.microsoft.com/office/drawing/2014/main" id="{5841C3C9-F207-A134-1554-9136841C0926}"/>
              </a:ext>
            </a:extLst>
          </p:cNvPr>
          <p:cNvPicPr>
            <a:picLocks noChangeAspect="1"/>
          </p:cNvPicPr>
          <p:nvPr/>
        </p:nvPicPr>
        <p:blipFill>
          <a:blip r:embed="rId4"/>
          <a:srcRect l="1393" r="25027"/>
          <a:stretch>
            <a:fillRect/>
          </a:stretch>
        </p:blipFill>
        <p:spPr>
          <a:xfrm>
            <a:off x="4101124" y="114300"/>
            <a:ext cx="4764932" cy="4857750"/>
          </a:xfrm>
          <a:prstGeom prst="roundRect">
            <a:avLst>
              <a:gd name="adj" fmla="val 1717"/>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E3E5E8"/>
        </a:solidFill>
        <a:effectLst/>
      </p:bgPr>
    </p:bg>
    <p:spTree>
      <p:nvGrpSpPr>
        <p:cNvPr id="1" name="">
          <a:extLst>
            <a:ext uri="{FF2B5EF4-FFF2-40B4-BE49-F238E27FC236}">
              <a16:creationId xmlns:a16="http://schemas.microsoft.com/office/drawing/2014/main" id="{7E511DBC-D405-B401-0F1D-7EAA6F24E5D6}"/>
            </a:ext>
          </a:extLst>
        </p:cNvPr>
        <p:cNvGrpSpPr/>
        <p:nvPr/>
      </p:nvGrpSpPr>
      <p:grpSpPr>
        <a:xfrm>
          <a:off x="0" y="0"/>
          <a:ext cx="0" cy="0"/>
          <a:chOff x="0" y="0"/>
          <a:chExt cx="0" cy="0"/>
        </a:xfrm>
      </p:grpSpPr>
      <p:sp>
        <p:nvSpPr>
          <p:cNvPr id="3" name="Text 1">
            <a:extLst>
              <a:ext uri="{FF2B5EF4-FFF2-40B4-BE49-F238E27FC236}">
                <a16:creationId xmlns:a16="http://schemas.microsoft.com/office/drawing/2014/main" id="{D9D3ADA0-54A2-077E-383F-98D16F9A5A4C}"/>
              </a:ext>
            </a:extLst>
          </p:cNvPr>
          <p:cNvSpPr/>
          <p:nvPr/>
        </p:nvSpPr>
        <p:spPr>
          <a:xfrm>
            <a:off x="285750" y="4943475"/>
            <a:ext cx="100013" cy="57150"/>
          </a:xfrm>
          <a:prstGeom prst="rect">
            <a:avLst/>
          </a:prstGeom>
          <a:noFill/>
          <a:ln/>
        </p:spPr>
        <p:txBody>
          <a:bodyPr wrap="square" lIns="0" tIns="0" rIns="0" bIns="0" rtlCol="0" anchor="ctr"/>
          <a:lstStyle/>
          <a:p>
            <a:pPr marL="0" indent="0" algn="ctr">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27</a:t>
            </a:r>
            <a:endParaRPr lang="es-ES_tradnl" sz="570" noProof="0"/>
          </a:p>
        </p:txBody>
      </p:sp>
      <p:sp>
        <p:nvSpPr>
          <p:cNvPr id="4" name="Text 2">
            <a:extLst>
              <a:ext uri="{FF2B5EF4-FFF2-40B4-BE49-F238E27FC236}">
                <a16:creationId xmlns:a16="http://schemas.microsoft.com/office/drawing/2014/main" id="{7C5FAA9A-13BC-017D-F45E-918018F4C01A}"/>
              </a:ext>
            </a:extLst>
          </p:cNvPr>
          <p:cNvSpPr/>
          <p:nvPr/>
        </p:nvSpPr>
        <p:spPr>
          <a:xfrm>
            <a:off x="1738313" y="142875"/>
            <a:ext cx="695325"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4. ÁMBITO SOCIAL</a:t>
            </a:r>
            <a:endParaRPr lang="es-ES_tradnl" sz="570" noProof="0"/>
          </a:p>
        </p:txBody>
      </p:sp>
      <p:sp>
        <p:nvSpPr>
          <p:cNvPr id="9" name="Text 0">
            <a:extLst>
              <a:ext uri="{FF2B5EF4-FFF2-40B4-BE49-F238E27FC236}">
                <a16:creationId xmlns:a16="http://schemas.microsoft.com/office/drawing/2014/main" id="{09CD8018-2065-C2FC-0A75-94A7EE72457A}"/>
              </a:ext>
            </a:extLst>
          </p:cNvPr>
          <p:cNvSpPr/>
          <p:nvPr/>
        </p:nvSpPr>
        <p:spPr>
          <a:xfrm>
            <a:off x="285751" y="481012"/>
            <a:ext cx="3804112" cy="409575"/>
          </a:xfrm>
          <a:prstGeom prst="rect">
            <a:avLst/>
          </a:prstGeom>
          <a:noFill/>
          <a:ln/>
        </p:spPr>
        <p:txBody>
          <a:bodyPr wrap="square" lIns="0" tIns="0" rIns="0" bIns="0" rtlCol="0" anchor="t"/>
          <a:lstStyle/>
          <a:p>
            <a:pPr>
              <a:lnSpc>
                <a:spcPts val="2822"/>
              </a:lnSpc>
            </a:pPr>
            <a:r>
              <a:rPr lang="es-ES_tradnl" sz="2800" kern="0" spc="51">
                <a:solidFill>
                  <a:srgbClr val="132034">
                    <a:alpha val="99000"/>
                  </a:srgbClr>
                </a:solidFill>
                <a:latin typeface="Canela Light" pitchFamily="2" charset="77"/>
                <a:ea typeface="Canela" pitchFamily="34" charset="-122"/>
                <a:cs typeface="Canela" pitchFamily="34" charset="-120"/>
              </a:rPr>
              <a:t>Seguridad y protección de la información</a:t>
            </a:r>
            <a:endParaRPr lang="es-ES_tradnl" sz="2800"/>
          </a:p>
        </p:txBody>
      </p:sp>
      <p:sp>
        <p:nvSpPr>
          <p:cNvPr id="8" name="Text 2">
            <a:extLst>
              <a:ext uri="{FF2B5EF4-FFF2-40B4-BE49-F238E27FC236}">
                <a16:creationId xmlns:a16="http://schemas.microsoft.com/office/drawing/2014/main" id="{475CDE11-9FB7-6E4F-CE56-105CDD658504}"/>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pic>
        <p:nvPicPr>
          <p:cNvPr id="5" name="Imagen 4">
            <a:extLst>
              <a:ext uri="{FF2B5EF4-FFF2-40B4-BE49-F238E27FC236}">
                <a16:creationId xmlns:a16="http://schemas.microsoft.com/office/drawing/2014/main" id="{4E13EE14-A6E9-8E2A-7857-007E1E642BE0}"/>
              </a:ext>
            </a:extLst>
          </p:cNvPr>
          <p:cNvPicPr>
            <a:picLocks noChangeAspect="1"/>
          </p:cNvPicPr>
          <p:nvPr/>
        </p:nvPicPr>
        <p:blipFill rotWithShape="1">
          <a:blip r:embed="rId3"/>
          <a:srcRect b="35978"/>
          <a:stretch/>
        </p:blipFill>
        <p:spPr>
          <a:xfrm>
            <a:off x="1002324" y="4915627"/>
            <a:ext cx="424228" cy="84998"/>
          </a:xfrm>
          <a:prstGeom prst="rect">
            <a:avLst/>
          </a:prstGeom>
        </p:spPr>
      </p:pic>
      <p:sp>
        <p:nvSpPr>
          <p:cNvPr id="10" name="CuadroTexto 9">
            <a:extLst>
              <a:ext uri="{FF2B5EF4-FFF2-40B4-BE49-F238E27FC236}">
                <a16:creationId xmlns:a16="http://schemas.microsoft.com/office/drawing/2014/main" id="{3CF3075C-F81E-7430-B756-6AEA2E675463}"/>
              </a:ext>
            </a:extLst>
          </p:cNvPr>
          <p:cNvSpPr txBox="1"/>
          <p:nvPr/>
        </p:nvSpPr>
        <p:spPr>
          <a:xfrm>
            <a:off x="184405" y="2052727"/>
            <a:ext cx="3144202" cy="646331"/>
          </a:xfrm>
          <a:prstGeom prst="rect">
            <a:avLst/>
          </a:prstGeom>
          <a:noFill/>
        </p:spPr>
        <p:txBody>
          <a:bodyPr wrap="square">
            <a:spAutoFit/>
          </a:bodyPr>
          <a:lstStyle/>
          <a:p>
            <a:r>
              <a:rPr lang="es-ES_tradnl" sz="1200" spc="10" noProof="0">
                <a:solidFill>
                  <a:srgbClr val="132034">
                    <a:alpha val="99000"/>
                  </a:srgbClr>
                </a:solidFill>
                <a:latin typeface="Canela Light" pitchFamily="2" charset="77"/>
                <a:ea typeface="Bw Gradual" pitchFamily="34" charset="-122"/>
                <a:cs typeface="Bw Gradual" pitchFamily="34" charset="-120"/>
              </a:rPr>
              <a:t>La seguridad de la información constituye una prioridad operativa y reputacional para </a:t>
            </a:r>
            <a:r>
              <a:rPr lang="es-ES_tradnl" sz="1200" spc="10" noProof="0" err="1">
                <a:solidFill>
                  <a:srgbClr val="132034">
                    <a:alpha val="99000"/>
                  </a:srgbClr>
                </a:solidFill>
                <a:latin typeface="Canela Light" pitchFamily="2" charset="77"/>
                <a:ea typeface="Bw Gradual" pitchFamily="34" charset="-122"/>
                <a:cs typeface="Bw Gradual" pitchFamily="34" charset="-120"/>
              </a:rPr>
              <a:t>Crandon</a:t>
            </a:r>
            <a:r>
              <a:rPr lang="es-ES_tradnl" sz="1200" spc="10" noProof="0">
                <a:solidFill>
                  <a:srgbClr val="132034">
                    <a:alpha val="99000"/>
                  </a:srgbClr>
                </a:solidFill>
                <a:latin typeface="Canela Light" pitchFamily="2" charset="77"/>
                <a:ea typeface="Bw Gradual" pitchFamily="34" charset="-122"/>
                <a:cs typeface="Bw Gradual" pitchFamily="34" charset="-120"/>
              </a:rPr>
              <a:t>. </a:t>
            </a:r>
            <a:endParaRPr lang="es-ES" sz="1200">
              <a:latin typeface="Canela Light" pitchFamily="2" charset="77"/>
            </a:endParaRPr>
          </a:p>
        </p:txBody>
      </p:sp>
      <p:sp>
        <p:nvSpPr>
          <p:cNvPr id="12" name="Shape 0">
            <a:extLst>
              <a:ext uri="{FF2B5EF4-FFF2-40B4-BE49-F238E27FC236}">
                <a16:creationId xmlns:a16="http://schemas.microsoft.com/office/drawing/2014/main" id="{75699606-2346-E8FD-805C-AC62540C27EE}"/>
              </a:ext>
            </a:extLst>
          </p:cNvPr>
          <p:cNvSpPr/>
          <p:nvPr/>
        </p:nvSpPr>
        <p:spPr>
          <a:xfrm>
            <a:off x="1426552" y="2944647"/>
            <a:ext cx="3715778" cy="800918"/>
          </a:xfrm>
          <a:prstGeom prst="roundRect">
            <a:avLst>
              <a:gd name="adj" fmla="val 2248"/>
            </a:avLst>
          </a:prstGeom>
          <a:solidFill>
            <a:srgbClr val="BCC7CE"/>
          </a:solidFill>
          <a:ln/>
        </p:spPr>
        <p:txBody>
          <a:bodyPr/>
          <a:lstStyle/>
          <a:p>
            <a:endParaRPr lang="es-ES_tradnl" noProof="0"/>
          </a:p>
        </p:txBody>
      </p:sp>
      <p:sp>
        <p:nvSpPr>
          <p:cNvPr id="13" name="Shape 0">
            <a:extLst>
              <a:ext uri="{FF2B5EF4-FFF2-40B4-BE49-F238E27FC236}">
                <a16:creationId xmlns:a16="http://schemas.microsoft.com/office/drawing/2014/main" id="{D7B3F1AB-8823-86D8-89B0-677BF23C7711}"/>
              </a:ext>
            </a:extLst>
          </p:cNvPr>
          <p:cNvSpPr/>
          <p:nvPr/>
        </p:nvSpPr>
        <p:spPr>
          <a:xfrm>
            <a:off x="1426552" y="3869120"/>
            <a:ext cx="3715778" cy="800918"/>
          </a:xfrm>
          <a:prstGeom prst="roundRect">
            <a:avLst>
              <a:gd name="adj" fmla="val 2248"/>
            </a:avLst>
          </a:prstGeom>
          <a:solidFill>
            <a:srgbClr val="BCC7CE"/>
          </a:solidFill>
          <a:ln/>
        </p:spPr>
        <p:txBody>
          <a:bodyPr/>
          <a:lstStyle/>
          <a:p>
            <a:endParaRPr lang="es-ES_tradnl" noProof="0"/>
          </a:p>
        </p:txBody>
      </p:sp>
      <p:sp>
        <p:nvSpPr>
          <p:cNvPr id="14" name="Shape 0">
            <a:extLst>
              <a:ext uri="{FF2B5EF4-FFF2-40B4-BE49-F238E27FC236}">
                <a16:creationId xmlns:a16="http://schemas.microsoft.com/office/drawing/2014/main" id="{C59A7598-FE05-1EB6-7C14-EAE09EFE73BA}"/>
              </a:ext>
            </a:extLst>
          </p:cNvPr>
          <p:cNvSpPr/>
          <p:nvPr/>
        </p:nvSpPr>
        <p:spPr>
          <a:xfrm>
            <a:off x="5254762" y="2944647"/>
            <a:ext cx="3715778" cy="800918"/>
          </a:xfrm>
          <a:prstGeom prst="roundRect">
            <a:avLst>
              <a:gd name="adj" fmla="val 2248"/>
            </a:avLst>
          </a:prstGeom>
          <a:solidFill>
            <a:srgbClr val="BCC7CE"/>
          </a:solidFill>
          <a:ln/>
        </p:spPr>
        <p:txBody>
          <a:bodyPr/>
          <a:lstStyle/>
          <a:p>
            <a:endParaRPr lang="es-ES_tradnl" noProof="0"/>
          </a:p>
        </p:txBody>
      </p:sp>
      <p:sp>
        <p:nvSpPr>
          <p:cNvPr id="15" name="Shape 0">
            <a:extLst>
              <a:ext uri="{FF2B5EF4-FFF2-40B4-BE49-F238E27FC236}">
                <a16:creationId xmlns:a16="http://schemas.microsoft.com/office/drawing/2014/main" id="{D3877180-F770-7439-7C59-FA0DE4069611}"/>
              </a:ext>
            </a:extLst>
          </p:cNvPr>
          <p:cNvSpPr/>
          <p:nvPr/>
        </p:nvSpPr>
        <p:spPr>
          <a:xfrm>
            <a:off x="5254762" y="3869120"/>
            <a:ext cx="3715778" cy="800918"/>
          </a:xfrm>
          <a:prstGeom prst="roundRect">
            <a:avLst>
              <a:gd name="adj" fmla="val 2248"/>
            </a:avLst>
          </a:prstGeom>
          <a:solidFill>
            <a:srgbClr val="BCC7CE"/>
          </a:solidFill>
          <a:ln/>
        </p:spPr>
        <p:txBody>
          <a:bodyPr/>
          <a:lstStyle/>
          <a:p>
            <a:endParaRPr lang="es-ES_tradnl" noProof="0"/>
          </a:p>
        </p:txBody>
      </p:sp>
      <p:sp>
        <p:nvSpPr>
          <p:cNvPr id="17" name="Text 4">
            <a:extLst>
              <a:ext uri="{FF2B5EF4-FFF2-40B4-BE49-F238E27FC236}">
                <a16:creationId xmlns:a16="http://schemas.microsoft.com/office/drawing/2014/main" id="{57860E87-7EF8-B71D-441F-62B2B0C86CD1}"/>
              </a:ext>
            </a:extLst>
          </p:cNvPr>
          <p:cNvSpPr/>
          <p:nvPr/>
        </p:nvSpPr>
        <p:spPr>
          <a:xfrm>
            <a:off x="1538984" y="3073949"/>
            <a:ext cx="3490914" cy="800918"/>
          </a:xfrm>
          <a:prstGeom prst="rect">
            <a:avLst/>
          </a:prstGeom>
          <a:noFill/>
          <a:ln/>
        </p:spPr>
        <p:txBody>
          <a:bodyPr wrap="square" lIns="0" tIns="0" rIns="0" bIns="0" rtlCol="0" anchor="t"/>
          <a:lstStyle/>
          <a:p>
            <a:pPr marL="0" indent="0" algn="l">
              <a:buNone/>
            </a:pPr>
            <a:r>
              <a:rPr lang="es-ES_tradnl" sz="900" spc="10" noProof="0">
                <a:solidFill>
                  <a:srgbClr val="132034">
                    <a:alpha val="99000"/>
                  </a:srgbClr>
                </a:solidFill>
                <a:latin typeface="Bw Gradual" pitchFamily="2" charset="77"/>
                <a:ea typeface="Bw Gradual" pitchFamily="34" charset="-122"/>
                <a:cs typeface="Bw Gradual" pitchFamily="34" charset="-120"/>
              </a:rPr>
              <a:t>La firma ha reforzado sus medidas de protección de datos y ciberseguridad mediante un sistema de gestión orientado a preservar la confidencialidad, la integridad y la disponibilidad de la información.</a:t>
            </a:r>
          </a:p>
        </p:txBody>
      </p:sp>
      <p:sp>
        <p:nvSpPr>
          <p:cNvPr id="18" name="Text 4">
            <a:extLst>
              <a:ext uri="{FF2B5EF4-FFF2-40B4-BE49-F238E27FC236}">
                <a16:creationId xmlns:a16="http://schemas.microsoft.com/office/drawing/2014/main" id="{0DA08B06-5E5F-97FB-0F5D-566A37E1A6F8}"/>
              </a:ext>
            </a:extLst>
          </p:cNvPr>
          <p:cNvSpPr/>
          <p:nvPr/>
        </p:nvSpPr>
        <p:spPr>
          <a:xfrm>
            <a:off x="1538984" y="3973620"/>
            <a:ext cx="3490914" cy="608447"/>
          </a:xfrm>
          <a:prstGeom prst="rect">
            <a:avLst/>
          </a:prstGeom>
          <a:noFill/>
          <a:ln/>
        </p:spPr>
        <p:txBody>
          <a:bodyPr wrap="square" lIns="0" tIns="0" rIns="0" bIns="0" rtlCol="0" anchor="t"/>
          <a:lstStyle/>
          <a:p>
            <a:pPr marL="0" indent="0" algn="l">
              <a:buNone/>
            </a:pPr>
            <a:r>
              <a:rPr lang="es-ES_tradnl" sz="900" spc="10" noProof="0">
                <a:solidFill>
                  <a:srgbClr val="132034">
                    <a:alpha val="99000"/>
                  </a:srgbClr>
                </a:solidFill>
                <a:latin typeface="Bw Gradual" pitchFamily="2" charset="77"/>
                <a:ea typeface="Bw Gradual" pitchFamily="34" charset="-122"/>
                <a:cs typeface="Bw Gradual" pitchFamily="34" charset="-120"/>
              </a:rPr>
              <a:t>Este enfoque incluye análisis periódicos de riesgo, formación continua, control de incidentes, revisión de medidas técnicas </a:t>
            </a:r>
          </a:p>
          <a:p>
            <a:pPr marL="0" indent="0" algn="l">
              <a:buNone/>
            </a:pPr>
            <a:r>
              <a:rPr lang="es-ES_tradnl" sz="900" spc="10" noProof="0">
                <a:solidFill>
                  <a:srgbClr val="132034">
                    <a:alpha val="99000"/>
                  </a:srgbClr>
                </a:solidFill>
                <a:latin typeface="Bw Gradual" pitchFamily="2" charset="77"/>
                <a:ea typeface="Bw Gradual" pitchFamily="34" charset="-122"/>
                <a:cs typeface="Bw Gradual" pitchFamily="34" charset="-120"/>
              </a:rPr>
              <a:t>y exigencia de estándares adecuados a empleados, proveedores y colaboradores. </a:t>
            </a:r>
            <a:endParaRPr lang="es-ES_tradnl" sz="900" spc="10" noProof="0">
              <a:latin typeface="Bw Gradual" pitchFamily="2" charset="77"/>
            </a:endParaRPr>
          </a:p>
        </p:txBody>
      </p:sp>
      <p:sp>
        <p:nvSpPr>
          <p:cNvPr id="19" name="Text 5">
            <a:extLst>
              <a:ext uri="{FF2B5EF4-FFF2-40B4-BE49-F238E27FC236}">
                <a16:creationId xmlns:a16="http://schemas.microsoft.com/office/drawing/2014/main" id="{30FFCD27-0619-078B-B4A5-ABD60B3047CD}"/>
              </a:ext>
            </a:extLst>
          </p:cNvPr>
          <p:cNvSpPr/>
          <p:nvPr/>
        </p:nvSpPr>
        <p:spPr>
          <a:xfrm>
            <a:off x="5437462" y="3094898"/>
            <a:ext cx="3350378" cy="471488"/>
          </a:xfrm>
          <a:prstGeom prst="rect">
            <a:avLst/>
          </a:prstGeom>
          <a:noFill/>
          <a:ln/>
        </p:spPr>
        <p:txBody>
          <a:bodyPr wrap="square" lIns="0" tIns="0" rIns="0" bIns="0" rtlCol="0" anchor="t"/>
          <a:lstStyle/>
          <a:p>
            <a:pPr marL="0" indent="0" algn="l">
              <a:buNone/>
            </a:pPr>
            <a:r>
              <a:rPr lang="es-ES_tradnl" sz="900" spc="10" noProof="0">
                <a:solidFill>
                  <a:srgbClr val="132034">
                    <a:alpha val="99000"/>
                  </a:srgbClr>
                </a:solidFill>
                <a:latin typeface="Bw Gradual" pitchFamily="2" charset="77"/>
                <a:ea typeface="Bw Gradual" pitchFamily="34" charset="-122"/>
                <a:cs typeface="Bw Gradual" pitchFamily="34" charset="-120"/>
              </a:rPr>
              <a:t>Al cierre de 2025 no se ha registrado ninguna incidencia </a:t>
            </a:r>
          </a:p>
          <a:p>
            <a:pPr marL="0" indent="0" algn="l">
              <a:buNone/>
            </a:pPr>
            <a:r>
              <a:rPr lang="es-ES_tradnl" sz="900" spc="10" noProof="0">
                <a:solidFill>
                  <a:srgbClr val="132034">
                    <a:alpha val="99000"/>
                  </a:srgbClr>
                </a:solidFill>
                <a:latin typeface="Bw Gradual" pitchFamily="2" charset="77"/>
                <a:ea typeface="Bw Gradual" pitchFamily="34" charset="-122"/>
                <a:cs typeface="Bw Gradual" pitchFamily="34" charset="-120"/>
              </a:rPr>
              <a:t>que hubiera comprometido los datos de clientes o inversores </a:t>
            </a:r>
          </a:p>
          <a:p>
            <a:pPr marL="0" indent="0" algn="l">
              <a:buNone/>
            </a:pPr>
            <a:r>
              <a:rPr lang="es-ES_tradnl" sz="900" spc="10" noProof="0">
                <a:solidFill>
                  <a:srgbClr val="132034">
                    <a:alpha val="99000"/>
                  </a:srgbClr>
                </a:solidFill>
                <a:latin typeface="Bw Gradual" pitchFamily="2" charset="77"/>
                <a:ea typeface="Bw Gradual" pitchFamily="34" charset="-122"/>
                <a:cs typeface="Bw Gradual" pitchFamily="34" charset="-120"/>
              </a:rPr>
              <a:t>ni afectado al desarrollo normal de la actividad.</a:t>
            </a:r>
            <a:endParaRPr lang="es-ES_tradnl" sz="900" spc="10" noProof="0">
              <a:latin typeface="Bw Gradual" pitchFamily="2" charset="77"/>
            </a:endParaRPr>
          </a:p>
        </p:txBody>
      </p:sp>
      <p:sp>
        <p:nvSpPr>
          <p:cNvPr id="20" name="Text 5">
            <a:extLst>
              <a:ext uri="{FF2B5EF4-FFF2-40B4-BE49-F238E27FC236}">
                <a16:creationId xmlns:a16="http://schemas.microsoft.com/office/drawing/2014/main" id="{E1D75982-9C6D-BD85-C783-DA50AF6EF08F}"/>
              </a:ext>
            </a:extLst>
          </p:cNvPr>
          <p:cNvSpPr/>
          <p:nvPr/>
        </p:nvSpPr>
        <p:spPr>
          <a:xfrm>
            <a:off x="5437462" y="3973620"/>
            <a:ext cx="3350378" cy="561373"/>
          </a:xfrm>
          <a:prstGeom prst="rect">
            <a:avLst/>
          </a:prstGeom>
          <a:noFill/>
          <a:ln/>
        </p:spPr>
        <p:txBody>
          <a:bodyPr wrap="square" lIns="0" tIns="0" rIns="0" bIns="0" rtlCol="0" anchor="t"/>
          <a:lstStyle/>
          <a:p>
            <a:pPr marL="0" indent="0" algn="l">
              <a:buNone/>
            </a:pPr>
            <a:r>
              <a:rPr lang="es-ES_tradnl" sz="900" spc="10" noProof="0">
                <a:solidFill>
                  <a:srgbClr val="132034">
                    <a:alpha val="99000"/>
                  </a:srgbClr>
                </a:solidFill>
                <a:latin typeface="Bw Gradual" pitchFamily="2" charset="77"/>
                <a:ea typeface="Bw Gradual" pitchFamily="34" charset="-122"/>
                <a:cs typeface="Bw Gradual" pitchFamily="34" charset="-120"/>
              </a:rPr>
              <a:t>La obtención de la certificación ISO/IEC 27001 durante </a:t>
            </a:r>
            <a:endParaRPr lang="es-ES_tradnl" sz="900" spc="10">
              <a:solidFill>
                <a:srgbClr val="132034">
                  <a:alpha val="99000"/>
                </a:srgbClr>
              </a:solidFill>
              <a:latin typeface="Bw Gradual" pitchFamily="2" charset="77"/>
              <a:ea typeface="Bw Gradual" pitchFamily="34" charset="-122"/>
              <a:cs typeface="Bw Gradual" pitchFamily="34" charset="-120"/>
            </a:endParaRPr>
          </a:p>
          <a:p>
            <a:pPr marL="0" indent="0" algn="l">
              <a:buNone/>
            </a:pPr>
            <a:r>
              <a:rPr lang="es-ES_tradnl" sz="900" spc="10" noProof="0">
                <a:solidFill>
                  <a:srgbClr val="132034">
                    <a:alpha val="99000"/>
                  </a:srgbClr>
                </a:solidFill>
                <a:latin typeface="Bw Gradual" pitchFamily="2" charset="77"/>
                <a:ea typeface="Bw Gradual" pitchFamily="34" charset="-122"/>
                <a:cs typeface="Bw Gradual" pitchFamily="34" charset="-120"/>
              </a:rPr>
              <a:t>el ejercicio representa un hito relevante en este ámbito </a:t>
            </a:r>
            <a:endParaRPr lang="es-ES_tradnl" sz="900" spc="10">
              <a:solidFill>
                <a:srgbClr val="132034">
                  <a:alpha val="99000"/>
                </a:srgbClr>
              </a:solidFill>
              <a:latin typeface="Bw Gradual" pitchFamily="2" charset="77"/>
              <a:ea typeface="Bw Gradual" pitchFamily="34" charset="-122"/>
              <a:cs typeface="Bw Gradual" pitchFamily="34" charset="-120"/>
            </a:endParaRPr>
          </a:p>
          <a:p>
            <a:pPr marL="0" indent="0" algn="l">
              <a:buNone/>
            </a:pPr>
            <a:r>
              <a:rPr lang="es-ES_tradnl" sz="900" spc="10" noProof="0">
                <a:solidFill>
                  <a:srgbClr val="132034">
                    <a:alpha val="99000"/>
                  </a:srgbClr>
                </a:solidFill>
                <a:latin typeface="Bw Gradual" pitchFamily="2" charset="77"/>
                <a:ea typeface="Bw Gradual" pitchFamily="34" charset="-122"/>
                <a:cs typeface="Bw Gradual" pitchFamily="34" charset="-120"/>
              </a:rPr>
              <a:t>y consolida la evolución de la firma hacia un entorno de </a:t>
            </a:r>
          </a:p>
          <a:p>
            <a:pPr marL="0" indent="0" algn="l">
              <a:buNone/>
            </a:pPr>
            <a:r>
              <a:rPr lang="es-ES_tradnl" sz="900" spc="10" noProof="0">
                <a:solidFill>
                  <a:srgbClr val="132034">
                    <a:alpha val="99000"/>
                  </a:srgbClr>
                </a:solidFill>
                <a:latin typeface="Bw Gradual" pitchFamily="2" charset="77"/>
                <a:ea typeface="Bw Gradual" pitchFamily="34" charset="-122"/>
                <a:cs typeface="Bw Gradual" pitchFamily="34" charset="-120"/>
              </a:rPr>
              <a:t>trabajo más robusto y seguro.</a:t>
            </a:r>
            <a:endParaRPr lang="es-ES_tradnl" sz="900" spc="10" noProof="0">
              <a:latin typeface="Bw Gradual" pitchFamily="2" charset="77"/>
            </a:endParaRPr>
          </a:p>
        </p:txBody>
      </p:sp>
    </p:spTree>
    <p:extLst>
      <p:ext uri="{BB962C8B-B14F-4D97-AF65-F5344CB8AC3E}">
        <p14:creationId xmlns:p14="http://schemas.microsoft.com/office/powerpoint/2010/main" val="2203275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7">
    <p:bg>
      <p:bgPr>
        <a:solidFill>
          <a:srgbClr val="132034"/>
        </a:solidFill>
        <a:effectLst/>
      </p:bgPr>
    </p:bg>
    <p:spTree>
      <p:nvGrpSpPr>
        <p:cNvPr id="1" name=""/>
        <p:cNvGrpSpPr/>
        <p:nvPr/>
      </p:nvGrpSpPr>
      <p:grpSpPr>
        <a:xfrm>
          <a:off x="0" y="0"/>
          <a:ext cx="0" cy="0"/>
          <a:chOff x="0" y="0"/>
          <a:chExt cx="0" cy="0"/>
        </a:xfrm>
      </p:grpSpPr>
      <p:sp>
        <p:nvSpPr>
          <p:cNvPr id="3" name="Text 1"/>
          <p:cNvSpPr/>
          <p:nvPr/>
        </p:nvSpPr>
        <p:spPr>
          <a:xfrm>
            <a:off x="4643438" y="2571750"/>
            <a:ext cx="4214813" cy="804863"/>
          </a:xfrm>
          <a:prstGeom prst="rect">
            <a:avLst/>
          </a:prstGeom>
          <a:noFill/>
          <a:ln/>
        </p:spPr>
        <p:txBody>
          <a:bodyPr wrap="square" lIns="0" tIns="0" rIns="0" bIns="0" rtlCol="0" anchor="t"/>
          <a:lstStyle/>
          <a:p>
            <a:pPr marL="0" indent="0" algn="l">
              <a:lnSpc>
                <a:spcPts val="3533"/>
              </a:lnSpc>
              <a:buNone/>
            </a:pPr>
            <a:r>
              <a:rPr lang="es-ES_tradnl" sz="3420" kern="0" spc="68" noProof="0">
                <a:solidFill>
                  <a:srgbClr val="BCC7CE">
                    <a:alpha val="99000"/>
                  </a:srgbClr>
                </a:solidFill>
                <a:latin typeface="Canela Light" pitchFamily="2" charset="77"/>
                <a:ea typeface="Canela" pitchFamily="34" charset="-122"/>
                <a:cs typeface="Canela" pitchFamily="34" charset="-120"/>
              </a:rPr>
              <a:t>Código ético y cultura de integridad</a:t>
            </a:r>
            <a:endParaRPr lang="es-ES_tradnl" sz="3420" noProof="0"/>
          </a:p>
        </p:txBody>
      </p:sp>
      <p:sp>
        <p:nvSpPr>
          <p:cNvPr id="4" name="Text 2"/>
          <p:cNvSpPr/>
          <p:nvPr/>
        </p:nvSpPr>
        <p:spPr>
          <a:xfrm>
            <a:off x="290513" y="2571750"/>
            <a:ext cx="4357688" cy="333375"/>
          </a:xfrm>
          <a:prstGeom prst="rect">
            <a:avLst/>
          </a:prstGeom>
          <a:noFill/>
          <a:ln/>
        </p:spPr>
        <p:txBody>
          <a:bodyPr wrap="square" lIns="0" tIns="0" rIns="0" bIns="0" rtlCol="0" anchor="t"/>
          <a:lstStyle/>
          <a:p>
            <a:pPr marL="0" indent="0" algn="l">
              <a:lnSpc>
                <a:spcPts val="3533"/>
              </a:lnSpc>
              <a:buNone/>
            </a:pPr>
            <a:r>
              <a:rPr lang="es-ES_tradnl" sz="3420" kern="0" spc="68" noProof="0">
                <a:solidFill>
                  <a:srgbClr val="BCC7CE">
                    <a:alpha val="99000"/>
                  </a:srgbClr>
                </a:solidFill>
                <a:latin typeface="Canela Light" pitchFamily="2" charset="77"/>
                <a:ea typeface="Canela" pitchFamily="34" charset="-122"/>
                <a:cs typeface="Canela" pitchFamily="34" charset="-120"/>
              </a:rPr>
              <a:t>05</a:t>
            </a:r>
            <a:endParaRPr lang="es-ES_tradnl" sz="3420" noProof="0"/>
          </a:p>
        </p:txBody>
      </p:sp>
      <p:sp>
        <p:nvSpPr>
          <p:cNvPr id="6" name="Text 4"/>
          <p:cNvSpPr/>
          <p:nvPr/>
        </p:nvSpPr>
        <p:spPr>
          <a:xfrm>
            <a:off x="285750" y="4943475"/>
            <a:ext cx="165588" cy="57150"/>
          </a:xfrm>
          <a:prstGeom prst="rect">
            <a:avLst/>
          </a:prstGeom>
          <a:noFill/>
          <a:ln/>
        </p:spPr>
        <p:txBody>
          <a:bodyPr wrap="square" lIns="0" tIns="0" rIns="0" bIns="0" rtlCol="0" anchor="ctr"/>
          <a:lstStyle/>
          <a:p>
            <a:pPr marL="0" indent="0">
              <a:lnSpc>
                <a:spcPts val="684"/>
              </a:lnSpc>
              <a:buNone/>
            </a:pPr>
            <a:r>
              <a:rPr lang="es-ES_tradnl" sz="570" kern="0" spc="11" noProof="0">
                <a:solidFill>
                  <a:srgbClr val="BCC7CE">
                    <a:alpha val="99000"/>
                  </a:srgbClr>
                </a:solidFill>
                <a:latin typeface="Bw Gradual" pitchFamily="34" charset="0"/>
                <a:ea typeface="Bw Gradual" pitchFamily="34" charset="-122"/>
                <a:cs typeface="Bw Gradual" pitchFamily="34" charset="-120"/>
              </a:rPr>
              <a:t>28</a:t>
            </a:r>
            <a:endParaRPr lang="es-ES_tradnl" sz="570" noProof="0"/>
          </a:p>
        </p:txBody>
      </p:sp>
      <p:sp>
        <p:nvSpPr>
          <p:cNvPr id="7" name="Text 2">
            <a:extLst>
              <a:ext uri="{FF2B5EF4-FFF2-40B4-BE49-F238E27FC236}">
                <a16:creationId xmlns:a16="http://schemas.microsoft.com/office/drawing/2014/main" id="{0DA29EB6-6DBD-65C2-3359-2BD757C242CC}"/>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BCC7CE">
                    <a:alpha val="99000"/>
                  </a:srgbClr>
                </a:solidFill>
                <a:latin typeface="Bw Gradual" pitchFamily="34" charset="0"/>
                <a:ea typeface="Bw Gradual" pitchFamily="34" charset="-122"/>
                <a:cs typeface="Bw Gradual" pitchFamily="34" charset="-120"/>
              </a:rPr>
              <a:t>INFORME SOSTENIBILIDAD 2025</a:t>
            </a:r>
            <a:endParaRPr lang="es-ES_tradnl" sz="570" noProof="0"/>
          </a:p>
        </p:txBody>
      </p:sp>
      <p:pic>
        <p:nvPicPr>
          <p:cNvPr id="2" name="Imagen 1">
            <a:extLst>
              <a:ext uri="{FF2B5EF4-FFF2-40B4-BE49-F238E27FC236}">
                <a16:creationId xmlns:a16="http://schemas.microsoft.com/office/drawing/2014/main" id="{9EADB551-93D5-976A-7384-2ED722D1C76F}"/>
              </a:ext>
            </a:extLst>
          </p:cNvPr>
          <p:cNvPicPr>
            <a:picLocks noChangeAspect="1"/>
          </p:cNvPicPr>
          <p:nvPr/>
        </p:nvPicPr>
        <p:blipFill rotWithShape="1">
          <a:blip r:embed="rId3"/>
          <a:srcRect b="32426"/>
          <a:stretch/>
        </p:blipFill>
        <p:spPr>
          <a:xfrm>
            <a:off x="999760" y="4915941"/>
            <a:ext cx="424228" cy="89713"/>
          </a:xfrm>
          <a:prstGeom prst="rect">
            <a:avLst/>
          </a:pr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8">
    <p:bg>
      <p:bgPr>
        <a:solidFill>
          <a:srgbClr val="E3E5E8"/>
        </a:solidFill>
        <a:effectLst/>
      </p:bgPr>
    </p:bg>
    <p:spTree>
      <p:nvGrpSpPr>
        <p:cNvPr id="1" name=""/>
        <p:cNvGrpSpPr/>
        <p:nvPr/>
      </p:nvGrpSpPr>
      <p:grpSpPr>
        <a:xfrm>
          <a:off x="0" y="0"/>
          <a:ext cx="0" cy="0"/>
          <a:chOff x="0" y="0"/>
          <a:chExt cx="0" cy="0"/>
        </a:xfrm>
      </p:grpSpPr>
      <p:sp>
        <p:nvSpPr>
          <p:cNvPr id="4" name="Text 2"/>
          <p:cNvSpPr/>
          <p:nvPr/>
        </p:nvSpPr>
        <p:spPr>
          <a:xfrm>
            <a:off x="285750" y="4943475"/>
            <a:ext cx="95250" cy="57150"/>
          </a:xfrm>
          <a:prstGeom prst="rect">
            <a:avLst/>
          </a:prstGeom>
          <a:noFill/>
          <a:ln/>
        </p:spPr>
        <p:txBody>
          <a:bodyPr wrap="square" lIns="0" tIns="0" rIns="0" bIns="0" rtlCol="0" anchor="ctr"/>
          <a:lstStyle/>
          <a:p>
            <a:pPr marL="0" indent="0" algn="ctr">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29</a:t>
            </a:r>
            <a:endParaRPr lang="es-ES_tradnl" sz="570" noProof="0"/>
          </a:p>
        </p:txBody>
      </p:sp>
      <p:sp>
        <p:nvSpPr>
          <p:cNvPr id="5" name="Text 3"/>
          <p:cNvSpPr/>
          <p:nvPr/>
        </p:nvSpPr>
        <p:spPr>
          <a:xfrm>
            <a:off x="285750" y="481012"/>
            <a:ext cx="4214813" cy="819150"/>
          </a:xfrm>
          <a:prstGeom prst="rect">
            <a:avLst/>
          </a:prstGeom>
          <a:noFill/>
          <a:ln/>
        </p:spPr>
        <p:txBody>
          <a:bodyPr wrap="square" lIns="0" tIns="0" rIns="0" bIns="0" rtlCol="0" anchor="t"/>
          <a:lstStyle/>
          <a:p>
            <a:pPr marL="0" indent="0" algn="l">
              <a:lnSpc>
                <a:spcPts val="3078"/>
              </a:lnSpc>
              <a:buNone/>
            </a:pPr>
            <a:r>
              <a:rPr lang="es-ES_tradnl" sz="2800" spc="20" noProof="0">
                <a:solidFill>
                  <a:srgbClr val="132034">
                    <a:alpha val="99000"/>
                  </a:srgbClr>
                </a:solidFill>
                <a:latin typeface="Canela Light" pitchFamily="2" charset="77"/>
                <a:ea typeface="Canela" pitchFamily="34" charset="-122"/>
                <a:cs typeface="Canela" pitchFamily="34" charset="-120"/>
              </a:rPr>
              <a:t>Código ético y cultura </a:t>
            </a:r>
          </a:p>
          <a:p>
            <a:pPr marL="0" indent="0" algn="l">
              <a:lnSpc>
                <a:spcPts val="3078"/>
              </a:lnSpc>
              <a:buNone/>
            </a:pPr>
            <a:r>
              <a:rPr lang="es-ES_tradnl" sz="2800" spc="20" noProof="0">
                <a:solidFill>
                  <a:srgbClr val="132034">
                    <a:alpha val="99000"/>
                  </a:srgbClr>
                </a:solidFill>
                <a:latin typeface="Canela Light" pitchFamily="2" charset="77"/>
                <a:ea typeface="Canela" pitchFamily="34" charset="-122"/>
                <a:cs typeface="Canela" pitchFamily="34" charset="-120"/>
              </a:rPr>
              <a:t>de integridad</a:t>
            </a:r>
            <a:endParaRPr lang="es-ES_tradnl" sz="2800" spc="20" noProof="0"/>
          </a:p>
        </p:txBody>
      </p:sp>
      <p:sp>
        <p:nvSpPr>
          <p:cNvPr id="6" name="Text 4"/>
          <p:cNvSpPr/>
          <p:nvPr/>
        </p:nvSpPr>
        <p:spPr>
          <a:xfrm>
            <a:off x="285750" y="1581149"/>
            <a:ext cx="2402032" cy="2600325"/>
          </a:xfrm>
          <a:prstGeom prst="rect">
            <a:avLst/>
          </a:prstGeom>
          <a:noFill/>
          <a:ln/>
        </p:spPr>
        <p:txBody>
          <a:bodyPr wrap="square" lIns="0" tIns="0" rIns="0" bIns="0" rtlCol="0" anchor="t"/>
          <a:lstStyle/>
          <a:p>
            <a:pPr marL="0" indent="0" algn="l">
              <a:buNone/>
            </a:pPr>
            <a:r>
              <a:rPr lang="es-ES_tradnl" sz="900" spc="20" noProof="0">
                <a:solidFill>
                  <a:srgbClr val="132034">
                    <a:alpha val="99000"/>
                  </a:srgbClr>
                </a:solidFill>
                <a:latin typeface="Bw Gradual" pitchFamily="2" charset="77"/>
                <a:ea typeface="Bw Gradual" pitchFamily="34" charset="-122"/>
                <a:cs typeface="Bw Gradual" pitchFamily="34" charset="-120"/>
              </a:rPr>
              <a:t>La integridad es parte estructural del modelo de gobierno de </a:t>
            </a:r>
            <a:r>
              <a:rPr lang="es-ES_tradnl" sz="900" spc="20" noProof="0" err="1">
                <a:solidFill>
                  <a:srgbClr val="132034">
                    <a:alpha val="99000"/>
                  </a:srgbClr>
                </a:solidFill>
                <a:latin typeface="Bw Gradual" pitchFamily="2" charset="77"/>
                <a:ea typeface="Bw Gradual" pitchFamily="34" charset="-122"/>
                <a:cs typeface="Bw Gradual" pitchFamily="34" charset="-120"/>
              </a:rPr>
              <a:t>Crandon</a:t>
            </a:r>
            <a:r>
              <a:rPr lang="es-ES_tradnl" sz="900" spc="20" noProof="0">
                <a:solidFill>
                  <a:srgbClr val="132034">
                    <a:alpha val="99000"/>
                  </a:srgbClr>
                </a:solidFill>
                <a:latin typeface="Bw Gradual" pitchFamily="2" charset="77"/>
                <a:ea typeface="Bw Gradual" pitchFamily="34" charset="-122"/>
                <a:cs typeface="Bw Gradual" pitchFamily="34" charset="-120"/>
              </a:rPr>
              <a:t>. La compañía cuenta con un Código Ético formal que establece los principios, valores y normas de conducta aplicables a socios, directivos, empleados y colaboradores, y que actúa como marco de referencia para la toma de decisiones.</a:t>
            </a:r>
            <a:endParaRPr lang="es-ES_tradnl" sz="900" spc="20" noProof="0">
              <a:latin typeface="Bw Gradual" pitchFamily="2" charset="77"/>
            </a:endParaRPr>
          </a:p>
          <a:p>
            <a:pPr marL="0" indent="0" algn="l">
              <a:buNone/>
            </a:pPr>
            <a:r>
              <a:rPr lang="es-ES_tradnl" sz="900" spc="20" noProof="0">
                <a:solidFill>
                  <a:srgbClr val="132034">
                    <a:alpha val="99000"/>
                  </a:srgbClr>
                </a:solidFill>
                <a:latin typeface="Bw Gradual" pitchFamily="2" charset="77"/>
                <a:ea typeface="Bw Gradual" pitchFamily="34" charset="-122"/>
                <a:cs typeface="Bw Gradual" pitchFamily="34" charset="-120"/>
              </a:rPr>
              <a:t> </a:t>
            </a:r>
            <a:endParaRPr lang="es-ES_tradnl" sz="900" spc="20" noProof="0">
              <a:latin typeface="Bw Gradual" pitchFamily="2" charset="77"/>
            </a:endParaRPr>
          </a:p>
          <a:p>
            <a:pPr marL="0" indent="0" algn="l">
              <a:buNone/>
            </a:pPr>
            <a:r>
              <a:rPr lang="es-ES_tradnl" sz="900" spc="20" noProof="0">
                <a:solidFill>
                  <a:srgbClr val="132034">
                    <a:alpha val="99000"/>
                  </a:srgbClr>
                </a:solidFill>
                <a:latin typeface="Bw Gradual" pitchFamily="2" charset="77"/>
                <a:ea typeface="Bw Gradual" pitchFamily="34" charset="-122"/>
                <a:cs typeface="Bw Gradual" pitchFamily="34" charset="-120"/>
              </a:rPr>
              <a:t>El Código ético regula aspectos esenciales como la integridad profesional, los conflictos de interés, la confidencialidad, la prevención de la corrupción y el soborno, la igualdad </a:t>
            </a:r>
            <a:r>
              <a:rPr lang="es-ES_tradnl" sz="900" spc="20">
                <a:latin typeface="Bw Gradual" pitchFamily="2" charset="77"/>
              </a:rPr>
              <a:t>d</a:t>
            </a:r>
            <a:r>
              <a:rPr lang="es-ES_tradnl" sz="900" spc="20" noProof="0">
                <a:solidFill>
                  <a:srgbClr val="132034">
                    <a:alpha val="99000"/>
                  </a:srgbClr>
                </a:solidFill>
                <a:latin typeface="Bw Gradual" pitchFamily="2" charset="77"/>
                <a:ea typeface="Bw Gradual" pitchFamily="34" charset="-122"/>
                <a:cs typeface="Bw Gradual" pitchFamily="34" charset="-120"/>
              </a:rPr>
              <a:t>e trato, el cumplimiento normativo y la integración de criterios de sostenibilidad en la actividad empresarial. Su cumplimiento es obligatorio para todas</a:t>
            </a:r>
            <a:r>
              <a:rPr lang="es-ES_tradnl" sz="900" spc="20">
                <a:solidFill>
                  <a:srgbClr val="132034">
                    <a:alpha val="99000"/>
                  </a:srgbClr>
                </a:solidFill>
                <a:latin typeface="Bw Gradual" pitchFamily="2" charset="77"/>
                <a:ea typeface="Bw Gradual" pitchFamily="34" charset="-122"/>
                <a:cs typeface="Bw Gradual" pitchFamily="34" charset="-120"/>
              </a:rPr>
              <a:t> </a:t>
            </a:r>
            <a:r>
              <a:rPr lang="es-ES_tradnl" sz="900" spc="20" noProof="0">
                <a:solidFill>
                  <a:srgbClr val="132034">
                    <a:alpha val="99000"/>
                  </a:srgbClr>
                </a:solidFill>
                <a:latin typeface="Bw Gradual" pitchFamily="2" charset="77"/>
                <a:ea typeface="Bw Gradual" pitchFamily="34" charset="-122"/>
                <a:cs typeface="Bw Gradual" pitchFamily="34" charset="-120"/>
              </a:rPr>
              <a:t>las personas vinculadas a la organización.</a:t>
            </a:r>
            <a:endParaRPr lang="es-ES_tradnl" sz="900" spc="20" noProof="0">
              <a:latin typeface="Bw Gradual" pitchFamily="2" charset="77"/>
            </a:endParaRPr>
          </a:p>
        </p:txBody>
      </p:sp>
      <p:sp>
        <p:nvSpPr>
          <p:cNvPr id="7" name="Text 5"/>
          <p:cNvSpPr/>
          <p:nvPr/>
        </p:nvSpPr>
        <p:spPr>
          <a:xfrm>
            <a:off x="5805873" y="2337359"/>
            <a:ext cx="2858448" cy="3252787"/>
          </a:xfrm>
          <a:prstGeom prst="rect">
            <a:avLst/>
          </a:prstGeom>
          <a:noFill/>
          <a:ln/>
        </p:spPr>
        <p:txBody>
          <a:bodyPr wrap="square" lIns="0" tIns="0" rIns="0" bIns="0" rtlCol="0" anchor="t"/>
          <a:lstStyle/>
          <a:p>
            <a:r>
              <a:rPr lang="es-ES_tradnl" sz="900" spc="20">
                <a:solidFill>
                  <a:srgbClr val="132034">
                    <a:alpha val="99000"/>
                  </a:srgbClr>
                </a:solidFill>
                <a:latin typeface="Bw Gradual" pitchFamily="34" charset="0"/>
              </a:rPr>
              <a:t>La implementación del Código ético se inicia en el proceso de incorporación a la firma, se refuerza mediante una comunicación interna periódica y se revisa de forma continuada para adaptarlo a la evolución normativa y las mejoras organizativas.  </a:t>
            </a:r>
          </a:p>
          <a:p>
            <a:endParaRPr lang="es-ES_tradnl" sz="900" spc="20">
              <a:solidFill>
                <a:srgbClr val="132034">
                  <a:alpha val="99000"/>
                </a:srgbClr>
              </a:solidFill>
              <a:latin typeface="Bw Gradual" pitchFamily="34" charset="0"/>
            </a:endParaRPr>
          </a:p>
          <a:p>
            <a:r>
              <a:rPr lang="es-ES_tradnl" sz="900" spc="20">
                <a:solidFill>
                  <a:srgbClr val="132034">
                    <a:alpha val="99000"/>
                  </a:srgbClr>
                </a:solidFill>
                <a:latin typeface="Bw Gradual" pitchFamily="34" charset="0"/>
              </a:rPr>
              <a:t>La firma dispone de mecanismos internos de consulta y comunicación de posibles incumplimientos, con garantías de confidencialidad y protección frente </a:t>
            </a:r>
          </a:p>
          <a:p>
            <a:r>
              <a:rPr lang="es-ES_tradnl" sz="900" spc="20">
                <a:solidFill>
                  <a:srgbClr val="132034">
                    <a:alpha val="99000"/>
                  </a:srgbClr>
                </a:solidFill>
                <a:latin typeface="Bw Gradual" pitchFamily="34" charset="0"/>
              </a:rPr>
              <a:t>que favorecen un comportamiento de buena fe.</a:t>
            </a:r>
          </a:p>
          <a:p>
            <a:r>
              <a:rPr lang="es-ES_tradnl" sz="900" spc="20">
                <a:solidFill>
                  <a:srgbClr val="132034">
                    <a:alpha val="99000"/>
                  </a:srgbClr>
                </a:solidFill>
                <a:latin typeface="Bw Gradual" pitchFamily="34" charset="0"/>
              </a:rPr>
              <a:t> </a:t>
            </a:r>
          </a:p>
          <a:p>
            <a:r>
              <a:rPr lang="es-ES_tradnl" sz="900" spc="20">
                <a:solidFill>
                  <a:srgbClr val="132034">
                    <a:alpha val="99000"/>
                  </a:srgbClr>
                </a:solidFill>
                <a:latin typeface="Bw Gradual" pitchFamily="34" charset="0"/>
              </a:rPr>
              <a:t>Más allá de su formalización documental, la cultura ética de </a:t>
            </a:r>
            <a:r>
              <a:rPr lang="es-ES_tradnl" sz="900" spc="20" err="1">
                <a:solidFill>
                  <a:srgbClr val="132034">
                    <a:alpha val="99000"/>
                  </a:srgbClr>
                </a:solidFill>
                <a:latin typeface="Bw Gradual" pitchFamily="34" charset="0"/>
              </a:rPr>
              <a:t>Crandon</a:t>
            </a:r>
            <a:r>
              <a:rPr lang="es-ES_tradnl" sz="900" spc="20">
                <a:solidFill>
                  <a:srgbClr val="132034">
                    <a:alpha val="99000"/>
                  </a:srgbClr>
                </a:solidFill>
                <a:latin typeface="Bw Gradual" pitchFamily="34" charset="0"/>
              </a:rPr>
              <a:t> se expresa en una forma de actuar basada en la honestidad la responsabilidad y la coherencia entre decisión y conducta. La sostenibilidad del negocio depende de la confianza que se construye a través </a:t>
            </a:r>
          </a:p>
          <a:p>
            <a:r>
              <a:rPr lang="es-ES_tradnl" sz="900" spc="20">
                <a:solidFill>
                  <a:srgbClr val="132034">
                    <a:alpha val="99000"/>
                  </a:srgbClr>
                </a:solidFill>
                <a:latin typeface="Bw Gradual" pitchFamily="34" charset="0"/>
              </a:rPr>
              <a:t>de las muestras de integridad cotidiana.</a:t>
            </a:r>
          </a:p>
        </p:txBody>
      </p:sp>
      <p:sp>
        <p:nvSpPr>
          <p:cNvPr id="9" name="Text 7"/>
          <p:cNvSpPr/>
          <p:nvPr/>
        </p:nvSpPr>
        <p:spPr>
          <a:xfrm>
            <a:off x="1738313" y="142875"/>
            <a:ext cx="1700213"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5. CÓDIGO ÉTICO Y CULTURA DE INTEGRIDAD</a:t>
            </a:r>
            <a:endParaRPr lang="es-ES_tradnl" sz="570" noProof="0"/>
          </a:p>
        </p:txBody>
      </p:sp>
      <p:sp>
        <p:nvSpPr>
          <p:cNvPr id="2" name="Text 2">
            <a:extLst>
              <a:ext uri="{FF2B5EF4-FFF2-40B4-BE49-F238E27FC236}">
                <a16:creationId xmlns:a16="http://schemas.microsoft.com/office/drawing/2014/main" id="{E9551962-9AC6-593B-E0F4-13519D7B9640}"/>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pic>
        <p:nvPicPr>
          <p:cNvPr id="8" name="Imagen 7">
            <a:extLst>
              <a:ext uri="{FF2B5EF4-FFF2-40B4-BE49-F238E27FC236}">
                <a16:creationId xmlns:a16="http://schemas.microsoft.com/office/drawing/2014/main" id="{5B354BEA-648E-FABE-794A-207AB5D360C2}"/>
              </a:ext>
            </a:extLst>
          </p:cNvPr>
          <p:cNvPicPr>
            <a:picLocks noChangeAspect="1"/>
          </p:cNvPicPr>
          <p:nvPr/>
        </p:nvPicPr>
        <p:blipFill rotWithShape="1">
          <a:blip r:embed="rId3"/>
          <a:srcRect b="35978"/>
          <a:stretch/>
        </p:blipFill>
        <p:spPr>
          <a:xfrm>
            <a:off x="1002324" y="4915627"/>
            <a:ext cx="424228" cy="84998"/>
          </a:xfrm>
          <a:prstGeom prst="rect">
            <a:avLst/>
          </a:prstGeom>
        </p:spPr>
      </p:pic>
      <p:pic>
        <p:nvPicPr>
          <p:cNvPr id="3" name="Imagen 2">
            <a:extLst>
              <a:ext uri="{FF2B5EF4-FFF2-40B4-BE49-F238E27FC236}">
                <a16:creationId xmlns:a16="http://schemas.microsoft.com/office/drawing/2014/main" id="{C6316093-5487-D6FF-CEEF-D92D70EAAD86}"/>
              </a:ext>
            </a:extLst>
          </p:cNvPr>
          <p:cNvPicPr>
            <a:picLocks noChangeAspect="1"/>
          </p:cNvPicPr>
          <p:nvPr/>
        </p:nvPicPr>
        <p:blipFill>
          <a:blip r:embed="rId4"/>
          <a:stretch>
            <a:fillRect/>
          </a:stretch>
        </p:blipFill>
        <p:spPr>
          <a:xfrm>
            <a:off x="3058619" y="1097287"/>
            <a:ext cx="2544411" cy="3818340"/>
          </a:xfrm>
          <a:prstGeom prst="roundRect">
            <a:avLst>
              <a:gd name="adj" fmla="val 1163"/>
            </a:avLst>
          </a:prstGeom>
        </p:spPr>
      </p:pic>
      <p:pic>
        <p:nvPicPr>
          <p:cNvPr id="10" name="Imagen 9">
            <a:extLst>
              <a:ext uri="{FF2B5EF4-FFF2-40B4-BE49-F238E27FC236}">
                <a16:creationId xmlns:a16="http://schemas.microsoft.com/office/drawing/2014/main" id="{0670FA1B-0C2E-BF7E-D39E-D3FA9BC08F37}"/>
              </a:ext>
            </a:extLst>
          </p:cNvPr>
          <p:cNvPicPr>
            <a:picLocks noChangeAspect="1"/>
          </p:cNvPicPr>
          <p:nvPr/>
        </p:nvPicPr>
        <p:blipFill>
          <a:blip r:embed="rId5"/>
          <a:stretch>
            <a:fillRect/>
          </a:stretch>
        </p:blipFill>
        <p:spPr>
          <a:xfrm>
            <a:off x="5805873" y="311457"/>
            <a:ext cx="2858448" cy="1906809"/>
          </a:xfrm>
          <a:prstGeom prst="roundRect">
            <a:avLst>
              <a:gd name="adj" fmla="val 1163"/>
            </a:avLst>
          </a:prstGeom>
        </p:spPr>
      </p:pic>
      <p:pic>
        <p:nvPicPr>
          <p:cNvPr id="13" name="Imagen 12">
            <a:extLst>
              <a:ext uri="{FF2B5EF4-FFF2-40B4-BE49-F238E27FC236}">
                <a16:creationId xmlns:a16="http://schemas.microsoft.com/office/drawing/2014/main" id="{CF382405-A880-918F-B70D-1391E553BA47}"/>
              </a:ext>
            </a:extLst>
          </p:cNvPr>
          <p:cNvPicPr>
            <a:picLocks noChangeAspect="1"/>
          </p:cNvPicPr>
          <p:nvPr/>
        </p:nvPicPr>
        <p:blipFill>
          <a:blip r:embed="rId6"/>
          <a:srcRect b="7022"/>
          <a:stretch>
            <a:fillRect/>
          </a:stretch>
        </p:blipFill>
        <p:spPr>
          <a:xfrm>
            <a:off x="5805873" y="232126"/>
            <a:ext cx="2858448" cy="1986140"/>
          </a:xfrm>
          <a:prstGeom prst="roundRect">
            <a:avLst>
              <a:gd name="adj" fmla="val 1163"/>
            </a:avLst>
          </a:prstGeom>
        </p:spPr>
      </p:pic>
      <p:pic>
        <p:nvPicPr>
          <p:cNvPr id="14" name="Imagen 13">
            <a:extLst>
              <a:ext uri="{FF2B5EF4-FFF2-40B4-BE49-F238E27FC236}">
                <a16:creationId xmlns:a16="http://schemas.microsoft.com/office/drawing/2014/main" id="{AEE2F3D2-6742-C7D6-F5CD-034391A70F15}"/>
              </a:ext>
            </a:extLst>
          </p:cNvPr>
          <p:cNvPicPr>
            <a:picLocks noChangeAspect="1"/>
          </p:cNvPicPr>
          <p:nvPr/>
        </p:nvPicPr>
        <p:blipFill>
          <a:blip r:embed="rId7"/>
          <a:srcRect l="22862" t="4302" r="29254" b="-123"/>
          <a:stretch>
            <a:fillRect/>
          </a:stretch>
        </p:blipFill>
        <p:spPr>
          <a:xfrm>
            <a:off x="3058618" y="1097286"/>
            <a:ext cx="2544411" cy="3818341"/>
          </a:xfrm>
          <a:prstGeom prst="roundRect">
            <a:avLst>
              <a:gd name="adj" fmla="val 1163"/>
            </a:avLst>
          </a:prstGeom>
        </p:spPr>
      </p:pic>
      <p:pic>
        <p:nvPicPr>
          <p:cNvPr id="12" name="Imagen 11">
            <a:extLst>
              <a:ext uri="{FF2B5EF4-FFF2-40B4-BE49-F238E27FC236}">
                <a16:creationId xmlns:a16="http://schemas.microsoft.com/office/drawing/2014/main" id="{0FD5C81C-4797-9E3A-06D2-D0671F7D22E2}"/>
              </a:ext>
            </a:extLst>
          </p:cNvPr>
          <p:cNvPicPr>
            <a:picLocks noChangeAspect="1"/>
          </p:cNvPicPr>
          <p:nvPr/>
        </p:nvPicPr>
        <p:blipFill>
          <a:blip r:embed="rId8"/>
          <a:srcRect l="4949" r="6240"/>
          <a:stretch>
            <a:fillRect/>
          </a:stretch>
        </p:blipFill>
        <p:spPr>
          <a:xfrm>
            <a:off x="3058618" y="1097286"/>
            <a:ext cx="2544411" cy="3818341"/>
          </a:xfrm>
          <a:prstGeom prst="roundRect">
            <a:avLst>
              <a:gd name="adj" fmla="val 1163"/>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29">
    <p:bg>
      <p:bgPr>
        <a:solidFill>
          <a:srgbClr val="132034"/>
        </a:solidFill>
        <a:effectLst/>
      </p:bgPr>
    </p:bg>
    <p:spTree>
      <p:nvGrpSpPr>
        <p:cNvPr id="1" name=""/>
        <p:cNvGrpSpPr/>
        <p:nvPr/>
      </p:nvGrpSpPr>
      <p:grpSpPr>
        <a:xfrm>
          <a:off x="0" y="0"/>
          <a:ext cx="0" cy="0"/>
          <a:chOff x="0" y="0"/>
          <a:chExt cx="0" cy="0"/>
        </a:xfrm>
      </p:grpSpPr>
      <p:sp>
        <p:nvSpPr>
          <p:cNvPr id="3" name="Text 1"/>
          <p:cNvSpPr/>
          <p:nvPr/>
        </p:nvSpPr>
        <p:spPr>
          <a:xfrm>
            <a:off x="4643438" y="2571750"/>
            <a:ext cx="4214813" cy="804863"/>
          </a:xfrm>
          <a:prstGeom prst="rect">
            <a:avLst/>
          </a:prstGeom>
          <a:noFill/>
          <a:ln/>
        </p:spPr>
        <p:txBody>
          <a:bodyPr wrap="square" lIns="0" tIns="0" rIns="0" bIns="0" rtlCol="0" anchor="t"/>
          <a:lstStyle/>
          <a:p>
            <a:pPr marL="0" indent="0" algn="l">
              <a:lnSpc>
                <a:spcPts val="3533"/>
              </a:lnSpc>
              <a:buNone/>
            </a:pPr>
            <a:r>
              <a:rPr lang="es-ES_tradnl" sz="3420" kern="0" spc="68" noProof="0">
                <a:solidFill>
                  <a:srgbClr val="BCC7CE">
                    <a:alpha val="99000"/>
                  </a:srgbClr>
                </a:solidFill>
                <a:latin typeface="Canela Light" pitchFamily="2" charset="77"/>
                <a:ea typeface="Canela" pitchFamily="34" charset="-122"/>
                <a:cs typeface="Canela" pitchFamily="34" charset="-120"/>
              </a:rPr>
              <a:t>Organización y gobernanza</a:t>
            </a:r>
            <a:endParaRPr lang="es-ES_tradnl" sz="3420" noProof="0"/>
          </a:p>
        </p:txBody>
      </p:sp>
      <p:sp>
        <p:nvSpPr>
          <p:cNvPr id="4" name="Text 2"/>
          <p:cNvSpPr/>
          <p:nvPr/>
        </p:nvSpPr>
        <p:spPr>
          <a:xfrm>
            <a:off x="290513" y="2571750"/>
            <a:ext cx="4357688" cy="333375"/>
          </a:xfrm>
          <a:prstGeom prst="rect">
            <a:avLst/>
          </a:prstGeom>
          <a:noFill/>
          <a:ln/>
        </p:spPr>
        <p:txBody>
          <a:bodyPr wrap="square" lIns="0" tIns="0" rIns="0" bIns="0" rtlCol="0" anchor="t"/>
          <a:lstStyle/>
          <a:p>
            <a:pPr marL="0" indent="0" algn="l">
              <a:lnSpc>
                <a:spcPts val="3533"/>
              </a:lnSpc>
              <a:buNone/>
            </a:pPr>
            <a:r>
              <a:rPr lang="es-ES_tradnl" sz="3420" kern="0" spc="68" noProof="0">
                <a:solidFill>
                  <a:srgbClr val="BCC7CE">
                    <a:alpha val="99000"/>
                  </a:srgbClr>
                </a:solidFill>
                <a:latin typeface="Canela Light" pitchFamily="2" charset="77"/>
                <a:ea typeface="Canela" pitchFamily="34" charset="-122"/>
                <a:cs typeface="Canela" pitchFamily="34" charset="-120"/>
              </a:rPr>
              <a:t>06</a:t>
            </a:r>
            <a:endParaRPr lang="es-ES_tradnl" sz="3420" noProof="0"/>
          </a:p>
        </p:txBody>
      </p:sp>
      <p:sp>
        <p:nvSpPr>
          <p:cNvPr id="6" name="Text 4"/>
          <p:cNvSpPr/>
          <p:nvPr/>
        </p:nvSpPr>
        <p:spPr>
          <a:xfrm>
            <a:off x="285750" y="4943475"/>
            <a:ext cx="100013" cy="57150"/>
          </a:xfrm>
          <a:prstGeom prst="rect">
            <a:avLst/>
          </a:prstGeom>
          <a:noFill/>
          <a:ln/>
        </p:spPr>
        <p:txBody>
          <a:bodyPr wrap="square" lIns="0" tIns="0" rIns="0" bIns="0" rtlCol="0" anchor="ctr"/>
          <a:lstStyle/>
          <a:p>
            <a:pPr marL="0" indent="0" algn="ctr">
              <a:lnSpc>
                <a:spcPts val="684"/>
              </a:lnSpc>
              <a:buNone/>
            </a:pPr>
            <a:r>
              <a:rPr lang="es-ES_tradnl" sz="570" kern="0" spc="11" noProof="0">
                <a:solidFill>
                  <a:srgbClr val="BCC7CE">
                    <a:alpha val="99000"/>
                  </a:srgbClr>
                </a:solidFill>
                <a:latin typeface="Bw Gradual" pitchFamily="34" charset="0"/>
                <a:ea typeface="Bw Gradual" pitchFamily="34" charset="-122"/>
                <a:cs typeface="Bw Gradual" pitchFamily="34" charset="-120"/>
              </a:rPr>
              <a:t>30</a:t>
            </a:r>
            <a:endParaRPr lang="es-ES_tradnl" sz="570" noProof="0"/>
          </a:p>
        </p:txBody>
      </p:sp>
      <p:sp>
        <p:nvSpPr>
          <p:cNvPr id="7" name="Text 2">
            <a:extLst>
              <a:ext uri="{FF2B5EF4-FFF2-40B4-BE49-F238E27FC236}">
                <a16:creationId xmlns:a16="http://schemas.microsoft.com/office/drawing/2014/main" id="{8EB3EF70-49FC-7BFF-6A5B-3E35FB8B5371}"/>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BCC7CE">
                    <a:alpha val="99000"/>
                  </a:srgbClr>
                </a:solidFill>
                <a:latin typeface="Bw Gradual" pitchFamily="34" charset="0"/>
                <a:ea typeface="Bw Gradual" pitchFamily="34" charset="-122"/>
                <a:cs typeface="Bw Gradual" pitchFamily="34" charset="-120"/>
              </a:rPr>
              <a:t>INFORME SOSTENIBILIDAD 2025</a:t>
            </a:r>
            <a:endParaRPr lang="es-ES_tradnl" sz="570" noProof="0"/>
          </a:p>
        </p:txBody>
      </p:sp>
      <p:pic>
        <p:nvPicPr>
          <p:cNvPr id="2" name="Imagen 1">
            <a:extLst>
              <a:ext uri="{FF2B5EF4-FFF2-40B4-BE49-F238E27FC236}">
                <a16:creationId xmlns:a16="http://schemas.microsoft.com/office/drawing/2014/main" id="{A008C857-7A78-3655-0C4D-20F58A75FCCC}"/>
              </a:ext>
            </a:extLst>
          </p:cNvPr>
          <p:cNvPicPr>
            <a:picLocks noChangeAspect="1"/>
          </p:cNvPicPr>
          <p:nvPr/>
        </p:nvPicPr>
        <p:blipFill rotWithShape="1">
          <a:blip r:embed="rId3"/>
          <a:srcRect b="32426"/>
          <a:stretch/>
        </p:blipFill>
        <p:spPr>
          <a:xfrm>
            <a:off x="999760" y="4915941"/>
            <a:ext cx="424228" cy="89713"/>
          </a:xfrm>
          <a:prstGeom prst="rect">
            <a:avLst/>
          </a:prstGeo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30">
    <p:bg>
      <p:bgPr>
        <a:solidFill>
          <a:srgbClr val="E3E5E8"/>
        </a:solidFill>
        <a:effectLst/>
      </p:bgPr>
    </p:bg>
    <p:spTree>
      <p:nvGrpSpPr>
        <p:cNvPr id="1" name=""/>
        <p:cNvGrpSpPr/>
        <p:nvPr/>
      </p:nvGrpSpPr>
      <p:grpSpPr>
        <a:xfrm>
          <a:off x="0" y="0"/>
          <a:ext cx="0" cy="0"/>
          <a:chOff x="0" y="0"/>
          <a:chExt cx="0" cy="0"/>
        </a:xfrm>
      </p:grpSpPr>
      <p:sp>
        <p:nvSpPr>
          <p:cNvPr id="3" name="Text 1"/>
          <p:cNvSpPr/>
          <p:nvPr/>
        </p:nvSpPr>
        <p:spPr>
          <a:xfrm>
            <a:off x="285750" y="4943475"/>
            <a:ext cx="100013" cy="57150"/>
          </a:xfrm>
          <a:prstGeom prst="rect">
            <a:avLst/>
          </a:prstGeom>
          <a:noFill/>
          <a:ln/>
        </p:spPr>
        <p:txBody>
          <a:bodyPr wrap="square" lIns="0" tIns="0" rIns="0" bIns="0" rtlCol="0" anchor="ctr"/>
          <a:lstStyle/>
          <a:p>
            <a:pPr marL="0" indent="0" algn="ctr">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31</a:t>
            </a:r>
            <a:endParaRPr lang="es-ES_tradnl" sz="570" noProof="0"/>
          </a:p>
        </p:txBody>
      </p:sp>
      <p:sp>
        <p:nvSpPr>
          <p:cNvPr id="4" name="Text 2"/>
          <p:cNvSpPr/>
          <p:nvPr/>
        </p:nvSpPr>
        <p:spPr>
          <a:xfrm>
            <a:off x="285751" y="481012"/>
            <a:ext cx="2152650" cy="409575"/>
          </a:xfrm>
          <a:prstGeom prst="rect">
            <a:avLst/>
          </a:prstGeom>
          <a:noFill/>
          <a:ln/>
        </p:spPr>
        <p:txBody>
          <a:bodyPr wrap="square" lIns="0" tIns="0" rIns="0" bIns="0" rtlCol="0" anchor="t"/>
          <a:lstStyle/>
          <a:p>
            <a:pPr marL="0" indent="0" algn="l">
              <a:lnSpc>
                <a:spcPts val="3078"/>
              </a:lnSpc>
              <a:buNone/>
            </a:pPr>
            <a:r>
              <a:rPr lang="es-ES_tradnl" sz="2800" noProof="0">
                <a:solidFill>
                  <a:srgbClr val="132034">
                    <a:alpha val="99000"/>
                  </a:srgbClr>
                </a:solidFill>
                <a:latin typeface="Canela Light" pitchFamily="2" charset="77"/>
                <a:ea typeface="Canela" pitchFamily="34" charset="-122"/>
                <a:cs typeface="Canela" pitchFamily="34" charset="-120"/>
              </a:rPr>
              <a:t>Organización y gobernanza</a:t>
            </a:r>
            <a:endParaRPr lang="es-ES_tradnl" sz="2800" noProof="0"/>
          </a:p>
        </p:txBody>
      </p:sp>
      <p:sp>
        <p:nvSpPr>
          <p:cNvPr id="5" name="Text 3"/>
          <p:cNvSpPr/>
          <p:nvPr/>
        </p:nvSpPr>
        <p:spPr>
          <a:xfrm>
            <a:off x="282720" y="2616426"/>
            <a:ext cx="2263486" cy="2009775"/>
          </a:xfrm>
          <a:prstGeom prst="rect">
            <a:avLst/>
          </a:prstGeom>
          <a:noFill/>
          <a:ln/>
        </p:spPr>
        <p:txBody>
          <a:bodyPr wrap="square" lIns="0" tIns="0" rIns="0" bIns="0" rtlCol="0" anchor="t"/>
          <a:lstStyle/>
          <a:p>
            <a:pPr marL="0" indent="0" algn="l">
              <a:buNone/>
            </a:pPr>
            <a:r>
              <a:rPr lang="es-ES_tradnl" sz="900" spc="10" noProof="0">
                <a:solidFill>
                  <a:srgbClr val="132034">
                    <a:alpha val="99000"/>
                  </a:srgbClr>
                </a:solidFill>
                <a:latin typeface="Bw Gradual" pitchFamily="2" charset="77"/>
                <a:ea typeface="Bw Gradual" pitchFamily="34" charset="-122"/>
                <a:cs typeface="Bw Gradual" pitchFamily="34" charset="-120"/>
              </a:rPr>
              <a:t>La estructura organizativa de Crandon combina visión integral, especialización funcional y coordinación transversal. </a:t>
            </a:r>
            <a:endParaRPr lang="es-ES_tradnl" sz="900" spc="10">
              <a:latin typeface="Bw Gradual" pitchFamily="2" charset="77"/>
              <a:ea typeface="Bw Gradual" pitchFamily="34" charset="-122"/>
              <a:cs typeface="Bw Gradual" pitchFamily="34" charset="-120"/>
            </a:endParaRPr>
          </a:p>
          <a:p>
            <a:pPr marL="0" indent="0" algn="l">
              <a:buNone/>
            </a:pPr>
            <a:endParaRPr lang="es-ES_tradnl" sz="900" spc="10">
              <a:solidFill>
                <a:srgbClr val="132034">
                  <a:alpha val="99000"/>
                </a:srgbClr>
              </a:solidFill>
              <a:latin typeface="Bw Gradual" pitchFamily="2" charset="77"/>
            </a:endParaRPr>
          </a:p>
          <a:p>
            <a:pPr marL="0" indent="0" algn="l">
              <a:buNone/>
            </a:pPr>
            <a:r>
              <a:rPr lang="es-ES_tradnl" sz="900" spc="10">
                <a:solidFill>
                  <a:srgbClr val="132034">
                    <a:alpha val="99000"/>
                  </a:srgbClr>
                </a:solidFill>
                <a:latin typeface="Bw Gradual" pitchFamily="2" charset="77"/>
              </a:rPr>
              <a:t>Nuestro modelo de gobierno se apoya en tres principios: </a:t>
            </a:r>
          </a:p>
          <a:p>
            <a:pPr marL="171450" indent="-171450" algn="l">
              <a:buSzPct val="100000"/>
              <a:buFont typeface="Arial" panose="020B0604020202020204" pitchFamily="34" charset="0"/>
              <a:buChar char="•"/>
            </a:pPr>
            <a:r>
              <a:rPr lang="es-ES_tradnl" sz="900" spc="10">
                <a:solidFill>
                  <a:srgbClr val="132034">
                    <a:alpha val="99000"/>
                  </a:srgbClr>
                </a:solidFill>
                <a:latin typeface="Bw Gradual" pitchFamily="2" charset="77"/>
              </a:rPr>
              <a:t>Liderazgo, para aportar dirección estratégica y criterio</a:t>
            </a:r>
          </a:p>
          <a:p>
            <a:pPr marL="171450" indent="-171450" algn="l">
              <a:buSzPct val="100000"/>
              <a:buFont typeface="Arial" panose="020B0604020202020204" pitchFamily="34" charset="0"/>
              <a:buChar char="•"/>
            </a:pPr>
            <a:r>
              <a:rPr lang="es-ES_tradnl" sz="900" spc="10">
                <a:solidFill>
                  <a:srgbClr val="132034">
                    <a:alpha val="99000"/>
                  </a:srgbClr>
                </a:solidFill>
                <a:latin typeface="Bw Gradual" pitchFamily="2" charset="77"/>
              </a:rPr>
              <a:t>Responsabilidad, para asegurar </a:t>
            </a:r>
            <a:br>
              <a:rPr lang="es-ES_tradnl" sz="900" spc="10">
                <a:solidFill>
                  <a:srgbClr val="132034">
                    <a:alpha val="99000"/>
                  </a:srgbClr>
                </a:solidFill>
                <a:latin typeface="Bw Gradual" pitchFamily="2" charset="77"/>
              </a:rPr>
            </a:br>
            <a:r>
              <a:rPr lang="es-ES_tradnl" sz="900" spc="10">
                <a:solidFill>
                  <a:srgbClr val="132034">
                    <a:alpha val="99000"/>
                  </a:srgbClr>
                </a:solidFill>
                <a:latin typeface="Bw Gradual" pitchFamily="2" charset="77"/>
              </a:rPr>
              <a:t>rigor y trazabilidad</a:t>
            </a:r>
          </a:p>
          <a:p>
            <a:pPr marL="171450" indent="-171450" algn="l">
              <a:buSzPct val="100000"/>
              <a:buFont typeface="Arial" panose="020B0604020202020204" pitchFamily="34" charset="0"/>
              <a:buChar char="•"/>
            </a:pPr>
            <a:r>
              <a:rPr lang="es-ES_tradnl" sz="900" spc="10">
                <a:solidFill>
                  <a:srgbClr val="132034">
                    <a:alpha val="99000"/>
                  </a:srgbClr>
                </a:solidFill>
                <a:latin typeface="Bw Gradual" pitchFamily="2" charset="77"/>
              </a:rPr>
              <a:t>Coordinación, para mantener una operativa cohesionada en toda </a:t>
            </a:r>
            <a:br>
              <a:rPr lang="es-ES_tradnl" sz="900" spc="10">
                <a:solidFill>
                  <a:srgbClr val="132034">
                    <a:alpha val="99000"/>
                  </a:srgbClr>
                </a:solidFill>
                <a:latin typeface="Bw Gradual" pitchFamily="2" charset="77"/>
              </a:rPr>
            </a:br>
            <a:r>
              <a:rPr lang="es-ES_tradnl" sz="900" spc="10">
                <a:solidFill>
                  <a:srgbClr val="132034">
                    <a:alpha val="99000"/>
                  </a:srgbClr>
                </a:solidFill>
                <a:latin typeface="Bw Gradual" pitchFamily="2" charset="77"/>
              </a:rPr>
              <a:t>la organización.</a:t>
            </a:r>
          </a:p>
        </p:txBody>
      </p:sp>
      <p:sp>
        <p:nvSpPr>
          <p:cNvPr id="6" name="Text 4"/>
          <p:cNvSpPr/>
          <p:nvPr/>
        </p:nvSpPr>
        <p:spPr>
          <a:xfrm>
            <a:off x="6442076" y="141514"/>
            <a:ext cx="2416174" cy="3581400"/>
          </a:xfrm>
          <a:prstGeom prst="rect">
            <a:avLst/>
          </a:prstGeom>
          <a:noFill/>
          <a:ln/>
        </p:spPr>
        <p:txBody>
          <a:bodyPr wrap="square" lIns="0" tIns="0" rIns="0" bIns="0" rtlCol="0" anchor="t"/>
          <a:lstStyle/>
          <a:p>
            <a:pPr marL="0" indent="0" algn="l">
              <a:buNone/>
            </a:pPr>
            <a:r>
              <a:rPr lang="es-ES_tradnl" sz="800" spc="10">
                <a:solidFill>
                  <a:srgbClr val="132034">
                    <a:alpha val="99000"/>
                  </a:srgbClr>
                </a:solidFill>
                <a:latin typeface="Bw Gradual" pitchFamily="34" charset="0"/>
              </a:rPr>
              <a:t>La firma se articula en torno a equipos especializados que colaboran transversalmente </a:t>
            </a:r>
          </a:p>
          <a:p>
            <a:pPr marL="0" indent="0" algn="l">
              <a:buNone/>
            </a:pPr>
            <a:r>
              <a:rPr lang="es-ES_tradnl" sz="800" spc="10">
                <a:solidFill>
                  <a:srgbClr val="132034">
                    <a:alpha val="99000"/>
                  </a:srgbClr>
                </a:solidFill>
                <a:latin typeface="Bw Gradual" pitchFamily="34" charset="0"/>
              </a:rPr>
              <a:t>a lo largo de todo el ciclo de actividad. El Equipo de Inversiones lidera la identificación, análisis, estructuración y ejecución de transacciones en Private Credit y Real Estate. El Equipo de Capital gestiona la estrategia de capital y la relación </a:t>
            </a:r>
          </a:p>
          <a:p>
            <a:pPr marL="0" indent="0" algn="l">
              <a:buNone/>
            </a:pPr>
            <a:r>
              <a:rPr lang="es-ES_tradnl" sz="800" spc="10">
                <a:solidFill>
                  <a:srgbClr val="132034">
                    <a:alpha val="99000"/>
                  </a:srgbClr>
                </a:solidFill>
                <a:latin typeface="Bw Gradual" pitchFamily="34" charset="0"/>
              </a:rPr>
              <a:t>con inversores, con un enfoque plenamente institucional y en coordinación permanente con</a:t>
            </a:r>
          </a:p>
          <a:p>
            <a:pPr marL="0" indent="0" algn="l">
              <a:buNone/>
            </a:pPr>
            <a:r>
              <a:rPr lang="es-ES_tradnl" sz="800" spc="10">
                <a:solidFill>
                  <a:srgbClr val="132034">
                    <a:alpha val="99000"/>
                  </a:srgbClr>
                </a:solidFill>
                <a:latin typeface="Bw Gradual" pitchFamily="34" charset="0"/>
              </a:rPr>
              <a:t>la dirección y las áreas corporativas.</a:t>
            </a:r>
          </a:p>
          <a:p>
            <a:pPr marL="0" indent="0" algn="l">
              <a:buNone/>
            </a:pPr>
            <a:endParaRPr lang="es-ES_tradnl" sz="800" spc="10">
              <a:solidFill>
                <a:srgbClr val="132034">
                  <a:alpha val="99000"/>
                </a:srgbClr>
              </a:solidFill>
              <a:latin typeface="Bw Gradual" pitchFamily="34" charset="0"/>
            </a:endParaRPr>
          </a:p>
          <a:p>
            <a:pPr marL="0" indent="0" algn="l">
              <a:buNone/>
            </a:pPr>
            <a:r>
              <a:rPr lang="es-ES_tradnl" sz="800" spc="10">
                <a:solidFill>
                  <a:srgbClr val="132034">
                    <a:alpha val="99000"/>
                  </a:srgbClr>
                </a:solidFill>
                <a:latin typeface="Bw Gradual" pitchFamily="34" charset="0"/>
              </a:rPr>
              <a:t>El Equipo de Portfolio Management dirige </a:t>
            </a:r>
          </a:p>
          <a:p>
            <a:pPr marL="0" indent="0" algn="l">
              <a:buNone/>
            </a:pPr>
            <a:r>
              <a:rPr lang="es-ES_tradnl" sz="800" spc="10">
                <a:solidFill>
                  <a:srgbClr val="132034">
                    <a:alpha val="99000"/>
                  </a:srgbClr>
                </a:solidFill>
                <a:latin typeface="Bw Gradual" pitchFamily="34" charset="0"/>
              </a:rPr>
              <a:t>el acompañamiento y supervisión de las transacciones hasta su completa resolución.</a:t>
            </a:r>
          </a:p>
          <a:p>
            <a:pPr marL="0" indent="0" algn="l">
              <a:buNone/>
            </a:pPr>
            <a:endParaRPr lang="es-ES_tradnl" sz="800" spc="10">
              <a:solidFill>
                <a:srgbClr val="132034">
                  <a:alpha val="99000"/>
                </a:srgbClr>
              </a:solidFill>
              <a:latin typeface="Bw Gradual" pitchFamily="34" charset="0"/>
            </a:endParaRPr>
          </a:p>
          <a:p>
            <a:r>
              <a:rPr lang="es-ES_tradnl" sz="800" spc="10">
                <a:solidFill>
                  <a:srgbClr val="132034">
                    <a:alpha val="99000"/>
                  </a:srgbClr>
                </a:solidFill>
                <a:latin typeface="Bw Gradual" pitchFamily="34" charset="0"/>
              </a:rPr>
              <a:t>La comunicación y relación con nuestros </a:t>
            </a:r>
            <a:r>
              <a:rPr lang="es-ES_tradnl" sz="800" spc="10" err="1">
                <a:solidFill>
                  <a:srgbClr val="132034">
                    <a:alpha val="99000"/>
                  </a:srgbClr>
                </a:solidFill>
                <a:latin typeface="Bw Gradual" pitchFamily="34" charset="0"/>
              </a:rPr>
              <a:t>stakeholders</a:t>
            </a:r>
            <a:r>
              <a:rPr lang="es-ES_tradnl" sz="800" spc="10">
                <a:solidFill>
                  <a:srgbClr val="132034">
                    <a:alpha val="99000"/>
                  </a:srgbClr>
                </a:solidFill>
                <a:latin typeface="Bw Gradual" pitchFamily="34" charset="0"/>
              </a:rPr>
              <a:t> está diseñada y reforzada por </a:t>
            </a:r>
          </a:p>
          <a:p>
            <a:r>
              <a:rPr lang="es-ES_tradnl" sz="800" spc="10">
                <a:solidFill>
                  <a:srgbClr val="132034">
                    <a:alpha val="99000"/>
                  </a:srgbClr>
                </a:solidFill>
                <a:latin typeface="Bw Gradual" pitchFamily="34" charset="0"/>
              </a:rPr>
              <a:t>el área de marketing de la firma. </a:t>
            </a:r>
          </a:p>
          <a:p>
            <a:endParaRPr lang="es-ES_tradnl" sz="800" spc="10">
              <a:solidFill>
                <a:srgbClr val="132034">
                  <a:alpha val="99000"/>
                </a:srgbClr>
              </a:solidFill>
              <a:latin typeface="Bw Gradual" pitchFamily="34" charset="0"/>
            </a:endParaRPr>
          </a:p>
          <a:p>
            <a:r>
              <a:rPr lang="es-ES_tradnl" sz="800" spc="10">
                <a:solidFill>
                  <a:srgbClr val="132034">
                    <a:alpha val="99000"/>
                  </a:srgbClr>
                </a:solidFill>
                <a:latin typeface="Bw Gradual" pitchFamily="34" charset="0"/>
              </a:rPr>
              <a:t>La estructura organizativa de Crandon favorece una circulación fluida de la información, una toma de decisiones basada en criterio compartido y una integración real entre cultura, estrategia y ejecución. Este modelo contribuye</a:t>
            </a:r>
          </a:p>
          <a:p>
            <a:r>
              <a:rPr lang="es-ES_tradnl" sz="800" spc="10">
                <a:solidFill>
                  <a:srgbClr val="132034">
                    <a:alpha val="99000"/>
                  </a:srgbClr>
                </a:solidFill>
                <a:latin typeface="Bw Gradual" pitchFamily="34" charset="0"/>
              </a:rPr>
              <a:t>a consolidar la disciplina operativa y un crecimiento sostenible.</a:t>
            </a:r>
          </a:p>
          <a:p>
            <a:pPr marL="0" indent="0" algn="l">
              <a:buNone/>
            </a:pPr>
            <a:endParaRPr lang="es-ES_tradnl" sz="800" spc="10">
              <a:solidFill>
                <a:srgbClr val="132034">
                  <a:alpha val="99000"/>
                </a:srgbClr>
              </a:solidFill>
              <a:latin typeface="Bw Gradual" pitchFamily="34" charset="0"/>
            </a:endParaRPr>
          </a:p>
        </p:txBody>
      </p:sp>
      <p:sp>
        <p:nvSpPr>
          <p:cNvPr id="7" name="Text 5"/>
          <p:cNvSpPr/>
          <p:nvPr/>
        </p:nvSpPr>
        <p:spPr>
          <a:xfrm>
            <a:off x="1738313" y="142875"/>
            <a:ext cx="1319213"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6. ORGANIZACIÓN Y GOBERNANZA</a:t>
            </a:r>
            <a:endParaRPr lang="es-ES_tradnl" sz="570" noProof="0"/>
          </a:p>
        </p:txBody>
      </p:sp>
      <p:pic>
        <p:nvPicPr>
          <p:cNvPr id="9" name="Image 0" descr="preencoded.png"/>
          <p:cNvPicPr>
            <a:picLocks noChangeAspect="1"/>
          </p:cNvPicPr>
          <p:nvPr/>
        </p:nvPicPr>
        <p:blipFill>
          <a:blip r:embed="rId3"/>
          <a:srcRect/>
          <a:stretch/>
        </p:blipFill>
        <p:spPr>
          <a:xfrm>
            <a:off x="3251200" y="141514"/>
            <a:ext cx="2997202" cy="4859111"/>
          </a:xfrm>
          <a:prstGeom prst="roundRect">
            <a:avLst>
              <a:gd name="adj" fmla="val 996"/>
            </a:avLst>
          </a:prstGeom>
        </p:spPr>
      </p:pic>
      <p:sp>
        <p:nvSpPr>
          <p:cNvPr id="10" name="Text 4">
            <a:extLst>
              <a:ext uri="{FF2B5EF4-FFF2-40B4-BE49-F238E27FC236}">
                <a16:creationId xmlns:a16="http://schemas.microsoft.com/office/drawing/2014/main" id="{2FB12986-1CEC-C8D4-6390-5E10DCC97858}"/>
              </a:ext>
            </a:extLst>
          </p:cNvPr>
          <p:cNvSpPr/>
          <p:nvPr/>
        </p:nvSpPr>
        <p:spPr>
          <a:xfrm>
            <a:off x="8093983" y="3133725"/>
            <a:ext cx="2548313" cy="1514929"/>
          </a:xfrm>
          <a:prstGeom prst="rect">
            <a:avLst/>
          </a:prstGeom>
          <a:noFill/>
          <a:ln/>
        </p:spPr>
        <p:txBody>
          <a:bodyPr wrap="square" lIns="0" tIns="0" rIns="0" bIns="0" rtlCol="0" anchor="t"/>
          <a:lstStyle/>
          <a:p>
            <a:pPr marL="0" indent="0" algn="l">
              <a:buNone/>
            </a:pPr>
            <a:endParaRPr lang="es-ES_tradnl" sz="800" kern="0" spc="9">
              <a:solidFill>
                <a:srgbClr val="132034">
                  <a:alpha val="99000"/>
                </a:srgbClr>
              </a:solidFill>
              <a:latin typeface="Bw Gradual" pitchFamily="34" charset="0"/>
            </a:endParaRPr>
          </a:p>
        </p:txBody>
      </p:sp>
      <p:sp>
        <p:nvSpPr>
          <p:cNvPr id="11" name="Text 2">
            <a:extLst>
              <a:ext uri="{FF2B5EF4-FFF2-40B4-BE49-F238E27FC236}">
                <a16:creationId xmlns:a16="http://schemas.microsoft.com/office/drawing/2014/main" id="{8C403F28-BDEB-CF5B-5AC8-AE112A2324AF}"/>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pic>
        <p:nvPicPr>
          <p:cNvPr id="8" name="Imagen 7">
            <a:extLst>
              <a:ext uri="{FF2B5EF4-FFF2-40B4-BE49-F238E27FC236}">
                <a16:creationId xmlns:a16="http://schemas.microsoft.com/office/drawing/2014/main" id="{0091729A-0B1A-3843-BC42-E6E8035DC1D5}"/>
              </a:ext>
            </a:extLst>
          </p:cNvPr>
          <p:cNvPicPr>
            <a:picLocks noChangeAspect="1"/>
          </p:cNvPicPr>
          <p:nvPr/>
        </p:nvPicPr>
        <p:blipFill rotWithShape="1">
          <a:blip r:embed="rId4"/>
          <a:srcRect b="35978"/>
          <a:stretch/>
        </p:blipFill>
        <p:spPr>
          <a:xfrm>
            <a:off x="1002324" y="4915627"/>
            <a:ext cx="424228" cy="84998"/>
          </a:xfrm>
          <a:prstGeom prst="rect">
            <a:avLst/>
          </a:pr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 31">
    <p:bg>
      <p:bgPr>
        <a:solidFill>
          <a:srgbClr val="E3E5E8"/>
        </a:solidFill>
        <a:effectLst/>
      </p:bgPr>
    </p:bg>
    <p:spTree>
      <p:nvGrpSpPr>
        <p:cNvPr id="1" name=""/>
        <p:cNvGrpSpPr/>
        <p:nvPr/>
      </p:nvGrpSpPr>
      <p:grpSpPr>
        <a:xfrm>
          <a:off x="0" y="0"/>
          <a:ext cx="0" cy="0"/>
          <a:chOff x="0" y="0"/>
          <a:chExt cx="0" cy="0"/>
        </a:xfrm>
      </p:grpSpPr>
      <p:sp>
        <p:nvSpPr>
          <p:cNvPr id="2" name="Text 0"/>
          <p:cNvSpPr/>
          <p:nvPr/>
        </p:nvSpPr>
        <p:spPr>
          <a:xfrm>
            <a:off x="285750" y="481012"/>
            <a:ext cx="3490913" cy="819150"/>
          </a:xfrm>
          <a:prstGeom prst="rect">
            <a:avLst/>
          </a:prstGeom>
          <a:noFill/>
          <a:ln/>
        </p:spPr>
        <p:txBody>
          <a:bodyPr wrap="square" lIns="0" tIns="0" rIns="0" bIns="0" rtlCol="0" anchor="t"/>
          <a:lstStyle/>
          <a:p>
            <a:pPr marL="0" indent="0" algn="l">
              <a:lnSpc>
                <a:spcPts val="3078"/>
              </a:lnSpc>
              <a:buNone/>
            </a:pPr>
            <a:r>
              <a:rPr lang="es-ES_tradnl" sz="2800" noProof="0">
                <a:solidFill>
                  <a:srgbClr val="132034">
                    <a:alpha val="99000"/>
                  </a:srgbClr>
                </a:solidFill>
                <a:latin typeface="Canela Light" pitchFamily="2" charset="77"/>
                <a:ea typeface="Canela" pitchFamily="34" charset="-122"/>
                <a:cs typeface="Canela" pitchFamily="34" charset="-120"/>
              </a:rPr>
              <a:t>Componentes </a:t>
            </a:r>
          </a:p>
          <a:p>
            <a:pPr marL="0" indent="0" algn="l">
              <a:lnSpc>
                <a:spcPts val="3078"/>
              </a:lnSpc>
              <a:buNone/>
            </a:pPr>
            <a:r>
              <a:rPr lang="es-ES_tradnl" sz="2800" noProof="0">
                <a:solidFill>
                  <a:srgbClr val="132034">
                    <a:alpha val="99000"/>
                  </a:srgbClr>
                </a:solidFill>
                <a:latin typeface="Canela Light" pitchFamily="2" charset="77"/>
                <a:ea typeface="Canela" pitchFamily="34" charset="-122"/>
                <a:cs typeface="Canela" pitchFamily="34" charset="-120"/>
              </a:rPr>
              <a:t>de Gobernanza</a:t>
            </a:r>
            <a:endParaRPr lang="es-ES_tradnl" sz="2800" noProof="0"/>
          </a:p>
        </p:txBody>
      </p:sp>
      <p:sp>
        <p:nvSpPr>
          <p:cNvPr id="4" name="Text 2"/>
          <p:cNvSpPr/>
          <p:nvPr/>
        </p:nvSpPr>
        <p:spPr>
          <a:xfrm>
            <a:off x="285750" y="4943475"/>
            <a:ext cx="142142" cy="57150"/>
          </a:xfrm>
          <a:prstGeom prst="rect">
            <a:avLst/>
          </a:prstGeom>
          <a:noFill/>
          <a:ln/>
        </p:spPr>
        <p:txBody>
          <a:bodyPr wrap="square" lIns="0" tIns="0" rIns="0" bIns="0" rtlCol="0" anchor="ctr"/>
          <a:lstStyle/>
          <a:p>
            <a:pPr marL="0" indent="0">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32</a:t>
            </a:r>
            <a:endParaRPr lang="es-ES_tradnl" sz="570" noProof="0"/>
          </a:p>
        </p:txBody>
      </p:sp>
      <p:sp>
        <p:nvSpPr>
          <p:cNvPr id="5" name="Text 3"/>
          <p:cNvSpPr/>
          <p:nvPr/>
        </p:nvSpPr>
        <p:spPr>
          <a:xfrm>
            <a:off x="285750" y="2101121"/>
            <a:ext cx="1309688" cy="290513"/>
          </a:xfrm>
          <a:prstGeom prst="rect">
            <a:avLst/>
          </a:prstGeom>
          <a:noFill/>
          <a:ln/>
        </p:spPr>
        <p:txBody>
          <a:bodyPr wrap="square" lIns="0" tIns="0" rIns="0" bIns="0" rtlCol="0" anchor="t"/>
          <a:lstStyle/>
          <a:p>
            <a:pPr marL="0" indent="0" algn="l">
              <a:lnSpc>
                <a:spcPts val="1368"/>
              </a:lnSpc>
              <a:buNone/>
            </a:pPr>
            <a:r>
              <a:rPr lang="es-ES_tradnl" sz="1200" kern="0" spc="11" noProof="0">
                <a:solidFill>
                  <a:srgbClr val="132034">
                    <a:alpha val="99000"/>
                  </a:srgbClr>
                </a:solidFill>
                <a:latin typeface="Canela Light" pitchFamily="2" charset="77"/>
                <a:ea typeface="Canela" pitchFamily="34" charset="-122"/>
                <a:cs typeface="Canela" pitchFamily="34" charset="-120"/>
              </a:rPr>
              <a:t>Supervisión </a:t>
            </a:r>
            <a:endParaRPr lang="es-ES_tradnl" sz="1200" noProof="0"/>
          </a:p>
          <a:p>
            <a:pPr marL="0" indent="0" algn="l">
              <a:lnSpc>
                <a:spcPts val="1368"/>
              </a:lnSpc>
              <a:buNone/>
            </a:pPr>
            <a:r>
              <a:rPr lang="es-ES_tradnl" sz="1200" kern="0" spc="11" noProof="0">
                <a:solidFill>
                  <a:srgbClr val="132034">
                    <a:alpha val="99000"/>
                  </a:srgbClr>
                </a:solidFill>
                <a:latin typeface="Canela Light" pitchFamily="2" charset="77"/>
                <a:ea typeface="Canela" pitchFamily="34" charset="-122"/>
                <a:cs typeface="Canela" pitchFamily="34" charset="-120"/>
              </a:rPr>
              <a:t>y decisión</a:t>
            </a:r>
            <a:endParaRPr lang="es-ES_tradnl" sz="1200" noProof="0"/>
          </a:p>
        </p:txBody>
      </p:sp>
      <p:sp>
        <p:nvSpPr>
          <p:cNvPr id="6" name="Text 4"/>
          <p:cNvSpPr/>
          <p:nvPr/>
        </p:nvSpPr>
        <p:spPr>
          <a:xfrm>
            <a:off x="4643438" y="2101121"/>
            <a:ext cx="1309688" cy="109538"/>
          </a:xfrm>
          <a:prstGeom prst="rect">
            <a:avLst/>
          </a:prstGeom>
          <a:noFill/>
          <a:ln/>
        </p:spPr>
        <p:txBody>
          <a:bodyPr wrap="square" lIns="0" tIns="0" rIns="0" bIns="0" rtlCol="0" anchor="t"/>
          <a:lstStyle/>
          <a:p>
            <a:pPr marL="0" indent="0" algn="l">
              <a:lnSpc>
                <a:spcPts val="1368"/>
              </a:lnSpc>
              <a:buNone/>
            </a:pPr>
            <a:r>
              <a:rPr lang="es-ES_tradnl" sz="1200" kern="0" spc="11" noProof="0">
                <a:solidFill>
                  <a:srgbClr val="132034">
                    <a:alpha val="99000"/>
                  </a:srgbClr>
                </a:solidFill>
                <a:latin typeface="Canela Light" pitchFamily="2" charset="77"/>
                <a:ea typeface="Canela" pitchFamily="34" charset="-122"/>
                <a:cs typeface="Canela" pitchFamily="34" charset="-120"/>
              </a:rPr>
              <a:t>Gestión del riesgo</a:t>
            </a:r>
            <a:endParaRPr lang="es-ES_tradnl" sz="1200" noProof="0"/>
          </a:p>
        </p:txBody>
      </p:sp>
      <p:sp>
        <p:nvSpPr>
          <p:cNvPr id="7" name="Shape 5"/>
          <p:cNvSpPr/>
          <p:nvPr/>
        </p:nvSpPr>
        <p:spPr>
          <a:xfrm>
            <a:off x="285750" y="2000244"/>
            <a:ext cx="4214813" cy="0"/>
          </a:xfrm>
          <a:prstGeom prst="line">
            <a:avLst/>
          </a:prstGeom>
          <a:noFill/>
          <a:ln w="6350">
            <a:solidFill>
              <a:srgbClr val="576A78"/>
            </a:solidFill>
            <a:prstDash val="solid"/>
          </a:ln>
        </p:spPr>
        <p:txBody>
          <a:bodyPr/>
          <a:lstStyle/>
          <a:p>
            <a:endParaRPr lang="es-ES_tradnl" noProof="0"/>
          </a:p>
        </p:txBody>
      </p:sp>
      <p:sp>
        <p:nvSpPr>
          <p:cNvPr id="8" name="Shape 6"/>
          <p:cNvSpPr/>
          <p:nvPr/>
        </p:nvSpPr>
        <p:spPr>
          <a:xfrm>
            <a:off x="4643438" y="2000244"/>
            <a:ext cx="4214813" cy="0"/>
          </a:xfrm>
          <a:prstGeom prst="line">
            <a:avLst/>
          </a:prstGeom>
          <a:noFill/>
          <a:ln w="6350">
            <a:solidFill>
              <a:srgbClr val="576A78"/>
            </a:solidFill>
            <a:prstDash val="solid"/>
          </a:ln>
        </p:spPr>
        <p:txBody>
          <a:bodyPr/>
          <a:lstStyle/>
          <a:p>
            <a:endParaRPr lang="es-ES_tradnl" noProof="0"/>
          </a:p>
        </p:txBody>
      </p:sp>
      <p:sp>
        <p:nvSpPr>
          <p:cNvPr id="9" name="Shape 7"/>
          <p:cNvSpPr/>
          <p:nvPr/>
        </p:nvSpPr>
        <p:spPr>
          <a:xfrm>
            <a:off x="285750" y="3043231"/>
            <a:ext cx="4214813" cy="0"/>
          </a:xfrm>
          <a:prstGeom prst="line">
            <a:avLst/>
          </a:prstGeom>
          <a:noFill/>
          <a:ln w="6350">
            <a:solidFill>
              <a:srgbClr val="576A78"/>
            </a:solidFill>
            <a:prstDash val="solid"/>
          </a:ln>
        </p:spPr>
        <p:txBody>
          <a:bodyPr/>
          <a:lstStyle/>
          <a:p>
            <a:endParaRPr lang="es-ES_tradnl" noProof="0"/>
          </a:p>
        </p:txBody>
      </p:sp>
      <p:sp>
        <p:nvSpPr>
          <p:cNvPr id="10" name="Shape 8"/>
          <p:cNvSpPr/>
          <p:nvPr/>
        </p:nvSpPr>
        <p:spPr>
          <a:xfrm>
            <a:off x="4643438" y="3043231"/>
            <a:ext cx="4214813" cy="0"/>
          </a:xfrm>
          <a:prstGeom prst="line">
            <a:avLst/>
          </a:prstGeom>
          <a:noFill/>
          <a:ln w="6350">
            <a:solidFill>
              <a:srgbClr val="576A78"/>
            </a:solidFill>
            <a:prstDash val="solid"/>
          </a:ln>
        </p:spPr>
        <p:txBody>
          <a:bodyPr/>
          <a:lstStyle/>
          <a:p>
            <a:endParaRPr lang="es-ES_tradnl" noProof="0"/>
          </a:p>
        </p:txBody>
      </p:sp>
      <p:sp>
        <p:nvSpPr>
          <p:cNvPr id="11" name="Shape 9"/>
          <p:cNvSpPr/>
          <p:nvPr/>
        </p:nvSpPr>
        <p:spPr>
          <a:xfrm>
            <a:off x="285750" y="4086218"/>
            <a:ext cx="4214813" cy="0"/>
          </a:xfrm>
          <a:prstGeom prst="line">
            <a:avLst/>
          </a:prstGeom>
          <a:noFill/>
          <a:ln w="6350">
            <a:solidFill>
              <a:srgbClr val="576A78"/>
            </a:solidFill>
            <a:prstDash val="solid"/>
          </a:ln>
        </p:spPr>
        <p:txBody>
          <a:bodyPr/>
          <a:lstStyle/>
          <a:p>
            <a:endParaRPr lang="es-ES_tradnl" noProof="0"/>
          </a:p>
        </p:txBody>
      </p:sp>
      <p:sp>
        <p:nvSpPr>
          <p:cNvPr id="12" name="Text 10"/>
          <p:cNvSpPr/>
          <p:nvPr/>
        </p:nvSpPr>
        <p:spPr>
          <a:xfrm>
            <a:off x="3986213" y="557212"/>
            <a:ext cx="3212874" cy="457194"/>
          </a:xfrm>
          <a:prstGeom prst="rect">
            <a:avLst/>
          </a:prstGeom>
          <a:noFill/>
          <a:ln/>
        </p:spPr>
        <p:txBody>
          <a:bodyPr wrap="square" lIns="0" tIns="0" rIns="0" bIns="0" rtlCol="0" anchor="t"/>
          <a:lstStyle/>
          <a:p>
            <a:pPr marL="0" indent="0" algn="l">
              <a:buNone/>
            </a:pPr>
            <a:r>
              <a:rPr lang="es-ES_tradnl" sz="900" kern="0" spc="8" dirty="0">
                <a:solidFill>
                  <a:srgbClr val="576A78">
                    <a:alpha val="99000"/>
                  </a:srgbClr>
                </a:solidFill>
                <a:latin typeface="Bw Gradual" pitchFamily="34" charset="0"/>
              </a:rPr>
              <a:t>La forma de gobierno que ejerce Crandon se define</a:t>
            </a:r>
          </a:p>
          <a:p>
            <a:pPr marL="0" indent="0" algn="l">
              <a:buNone/>
            </a:pPr>
            <a:r>
              <a:rPr lang="es-ES_tradnl" sz="900" kern="0" spc="8" dirty="0">
                <a:solidFill>
                  <a:srgbClr val="576A78">
                    <a:alpha val="99000"/>
                  </a:srgbClr>
                </a:solidFill>
                <a:latin typeface="Bw Gradual" pitchFamily="34" charset="0"/>
              </a:rPr>
              <a:t>en cinco categorías clave.  </a:t>
            </a:r>
          </a:p>
        </p:txBody>
      </p:sp>
      <p:sp>
        <p:nvSpPr>
          <p:cNvPr id="13" name="Text 11"/>
          <p:cNvSpPr/>
          <p:nvPr/>
        </p:nvSpPr>
        <p:spPr>
          <a:xfrm>
            <a:off x="1738313" y="142875"/>
            <a:ext cx="1319213"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6. ORGANIZACIÓN Y GOBERNANZA</a:t>
            </a:r>
            <a:endParaRPr lang="es-ES_tradnl" sz="570" noProof="0"/>
          </a:p>
        </p:txBody>
      </p:sp>
      <p:sp>
        <p:nvSpPr>
          <p:cNvPr id="15" name="Text 13"/>
          <p:cNvSpPr/>
          <p:nvPr/>
        </p:nvSpPr>
        <p:spPr>
          <a:xfrm>
            <a:off x="1738312" y="2096359"/>
            <a:ext cx="2833687" cy="552456"/>
          </a:xfrm>
          <a:prstGeom prst="rect">
            <a:avLst/>
          </a:prstGeom>
          <a:noFill/>
          <a:ln/>
        </p:spPr>
        <p:txBody>
          <a:bodyPr wrap="square" lIns="0" tIns="0" rIns="0" bIns="0" rtlCol="0" anchor="t"/>
          <a:lstStyle/>
          <a:p>
            <a:pPr marL="0" indent="0" algn="l">
              <a:buNone/>
            </a:pPr>
            <a:r>
              <a:rPr lang="es-ES_tradnl" sz="800" kern="0" spc="8">
                <a:solidFill>
                  <a:srgbClr val="576A78">
                    <a:alpha val="99000"/>
                  </a:srgbClr>
                </a:solidFill>
                <a:latin typeface="Bw Gradual" pitchFamily="2" charset="77"/>
              </a:rPr>
              <a:t>La gobernanza está estructurada a través de órganos decisorios, bajo un esquema que refuerza </a:t>
            </a:r>
          </a:p>
          <a:p>
            <a:pPr marL="0" indent="0" algn="l">
              <a:buNone/>
            </a:pPr>
            <a:r>
              <a:rPr lang="es-ES_tradnl" sz="800" kern="0" spc="8">
                <a:solidFill>
                  <a:srgbClr val="576A78">
                    <a:alpha val="99000"/>
                  </a:srgbClr>
                </a:solidFill>
                <a:latin typeface="Bw Gradual" pitchFamily="2" charset="77"/>
              </a:rPr>
              <a:t>la calidad en la implementación de la estrategia </a:t>
            </a:r>
          </a:p>
          <a:p>
            <a:pPr marL="0" indent="0" algn="l">
              <a:buNone/>
            </a:pPr>
            <a:r>
              <a:rPr lang="es-ES_tradnl" sz="800" kern="0" spc="8">
                <a:solidFill>
                  <a:srgbClr val="576A78">
                    <a:alpha val="99000"/>
                  </a:srgbClr>
                </a:solidFill>
                <a:latin typeface="Bw Gradual" pitchFamily="2" charset="77"/>
              </a:rPr>
              <a:t>y la gestión del negocio</a:t>
            </a:r>
          </a:p>
        </p:txBody>
      </p:sp>
      <p:sp>
        <p:nvSpPr>
          <p:cNvPr id="16" name="Text 14"/>
          <p:cNvSpPr/>
          <p:nvPr/>
        </p:nvSpPr>
        <p:spPr>
          <a:xfrm>
            <a:off x="6096000" y="2096359"/>
            <a:ext cx="2762250" cy="323850"/>
          </a:xfrm>
          <a:prstGeom prst="rect">
            <a:avLst/>
          </a:prstGeom>
          <a:noFill/>
          <a:ln/>
        </p:spPr>
        <p:txBody>
          <a:bodyPr wrap="square" lIns="0" tIns="0" rIns="0" bIns="0" rtlCol="0" anchor="t"/>
          <a:lstStyle/>
          <a:p>
            <a:pPr marL="0" indent="0" algn="l">
              <a:buNone/>
            </a:pPr>
            <a:r>
              <a:rPr lang="es-ES_tradnl" sz="800" kern="0" spc="8" noProof="0">
                <a:solidFill>
                  <a:srgbClr val="576A78">
                    <a:alpha val="99000"/>
                  </a:srgbClr>
                </a:solidFill>
                <a:latin typeface="Bw Gradual" pitchFamily="2" charset="77"/>
                <a:ea typeface="Bw Gradual" pitchFamily="34" charset="-122"/>
                <a:cs typeface="Bw Gradual" pitchFamily="34" charset="-120"/>
              </a:rPr>
              <a:t>La evaluación de riesgos, operativos, regulatorios, reputacionales y </a:t>
            </a:r>
            <a:r>
              <a:rPr lang="es-ES_tradnl" sz="800" kern="0" spc="8">
                <a:solidFill>
                  <a:srgbClr val="576A78">
                    <a:alpha val="99000"/>
                  </a:srgbClr>
                </a:solidFill>
                <a:latin typeface="Bw Gradual" pitchFamily="2" charset="77"/>
                <a:ea typeface="Bw Gradual" pitchFamily="34" charset="-122"/>
                <a:cs typeface="Bw Gradual" pitchFamily="34" charset="-120"/>
              </a:rPr>
              <a:t>de sostenibilidad</a:t>
            </a:r>
            <a:r>
              <a:rPr lang="es-ES_tradnl" sz="800" kern="0" spc="8" noProof="0">
                <a:solidFill>
                  <a:srgbClr val="576A78">
                    <a:alpha val="99000"/>
                  </a:srgbClr>
                </a:solidFill>
                <a:latin typeface="Bw Gradual" pitchFamily="2" charset="77"/>
                <a:ea typeface="Bw Gradual" pitchFamily="34" charset="-122"/>
                <a:cs typeface="Bw Gradual" pitchFamily="34" charset="-120"/>
              </a:rPr>
              <a:t>, se integran de forma sistemática en los procesos de análisis y decisión.</a:t>
            </a:r>
            <a:endParaRPr lang="es-ES_tradnl" sz="800" noProof="0">
              <a:latin typeface="Bw Gradual" pitchFamily="2" charset="77"/>
            </a:endParaRPr>
          </a:p>
        </p:txBody>
      </p:sp>
      <p:sp>
        <p:nvSpPr>
          <p:cNvPr id="17" name="Text 15"/>
          <p:cNvSpPr/>
          <p:nvPr/>
        </p:nvSpPr>
        <p:spPr>
          <a:xfrm>
            <a:off x="285750" y="3172684"/>
            <a:ext cx="1309688" cy="276225"/>
          </a:xfrm>
          <a:prstGeom prst="rect">
            <a:avLst/>
          </a:prstGeom>
          <a:noFill/>
          <a:ln/>
        </p:spPr>
        <p:txBody>
          <a:bodyPr wrap="square" lIns="0" tIns="0" rIns="0" bIns="0" rtlCol="0" anchor="t"/>
          <a:lstStyle/>
          <a:p>
            <a:pPr marL="0" indent="0" algn="l">
              <a:lnSpc>
                <a:spcPts val="1254"/>
              </a:lnSpc>
              <a:buNone/>
            </a:pPr>
            <a:r>
              <a:rPr lang="es-ES_tradnl" sz="1200" kern="0" spc="11" noProof="0">
                <a:solidFill>
                  <a:srgbClr val="132034">
                    <a:alpha val="99000"/>
                  </a:srgbClr>
                </a:solidFill>
                <a:latin typeface="Canela Light" pitchFamily="2" charset="77"/>
                <a:ea typeface="Canela" pitchFamily="34" charset="-122"/>
                <a:cs typeface="Canela" pitchFamily="34" charset="-120"/>
              </a:rPr>
              <a:t>Transparencia </a:t>
            </a:r>
            <a:endParaRPr lang="es-ES_tradnl" sz="1200" noProof="0"/>
          </a:p>
          <a:p>
            <a:pPr marL="0" indent="0" algn="l">
              <a:lnSpc>
                <a:spcPts val="1254"/>
              </a:lnSpc>
              <a:buNone/>
            </a:pPr>
            <a:r>
              <a:rPr lang="es-ES_tradnl" sz="1200" kern="0" spc="11" noProof="0">
                <a:solidFill>
                  <a:srgbClr val="132034">
                    <a:alpha val="99000"/>
                  </a:srgbClr>
                </a:solidFill>
                <a:latin typeface="Canela Light" pitchFamily="2" charset="77"/>
                <a:ea typeface="Canela" pitchFamily="34" charset="-122"/>
                <a:cs typeface="Canela" pitchFamily="34" charset="-120"/>
              </a:rPr>
              <a:t>y </a:t>
            </a:r>
            <a:r>
              <a:rPr lang="es-ES_tradnl" sz="1200" kern="0" spc="11" noProof="0" err="1">
                <a:solidFill>
                  <a:srgbClr val="132034">
                    <a:alpha val="99000"/>
                  </a:srgbClr>
                </a:solidFill>
                <a:latin typeface="Canela Light" pitchFamily="2" charset="77"/>
                <a:ea typeface="Canela" pitchFamily="34" charset="-122"/>
                <a:cs typeface="Canela" pitchFamily="34" charset="-120"/>
              </a:rPr>
              <a:t>reporting</a:t>
            </a:r>
            <a:endParaRPr lang="es-ES_tradnl" sz="1200" noProof="0"/>
          </a:p>
        </p:txBody>
      </p:sp>
      <p:sp>
        <p:nvSpPr>
          <p:cNvPr id="18" name="Text 16"/>
          <p:cNvSpPr/>
          <p:nvPr/>
        </p:nvSpPr>
        <p:spPr>
          <a:xfrm>
            <a:off x="4643438" y="3172684"/>
            <a:ext cx="1309688" cy="276225"/>
          </a:xfrm>
          <a:prstGeom prst="rect">
            <a:avLst/>
          </a:prstGeom>
          <a:noFill/>
          <a:ln/>
        </p:spPr>
        <p:txBody>
          <a:bodyPr wrap="square" lIns="0" tIns="0" rIns="0" bIns="0" rtlCol="0" anchor="t"/>
          <a:lstStyle/>
          <a:p>
            <a:pPr marL="0" indent="0" algn="l">
              <a:lnSpc>
                <a:spcPts val="1254"/>
              </a:lnSpc>
              <a:buNone/>
            </a:pPr>
            <a:r>
              <a:rPr lang="es-ES_tradnl" sz="1200" kern="0" spc="11" noProof="0">
                <a:solidFill>
                  <a:srgbClr val="132034">
                    <a:alpha val="99000"/>
                  </a:srgbClr>
                </a:solidFill>
                <a:latin typeface="Canela Light" pitchFamily="2" charset="77"/>
                <a:ea typeface="Canela" pitchFamily="34" charset="-122"/>
                <a:cs typeface="Canela" pitchFamily="34" charset="-120"/>
              </a:rPr>
              <a:t>Cultura de desempeño</a:t>
            </a:r>
            <a:endParaRPr lang="es-ES_tradnl" sz="1200" noProof="0"/>
          </a:p>
        </p:txBody>
      </p:sp>
      <p:sp>
        <p:nvSpPr>
          <p:cNvPr id="19" name="Text 17"/>
          <p:cNvSpPr/>
          <p:nvPr/>
        </p:nvSpPr>
        <p:spPr>
          <a:xfrm>
            <a:off x="285750" y="4229526"/>
            <a:ext cx="1309688" cy="276225"/>
          </a:xfrm>
          <a:prstGeom prst="rect">
            <a:avLst/>
          </a:prstGeom>
          <a:noFill/>
          <a:ln/>
        </p:spPr>
        <p:txBody>
          <a:bodyPr wrap="square" lIns="0" tIns="0" rIns="0" bIns="0" rtlCol="0" anchor="t"/>
          <a:lstStyle/>
          <a:p>
            <a:pPr marL="0" indent="0" algn="l">
              <a:lnSpc>
                <a:spcPts val="1254"/>
              </a:lnSpc>
              <a:buNone/>
            </a:pPr>
            <a:r>
              <a:rPr lang="es-ES_tradnl" sz="1200" kern="0" spc="11" noProof="0">
                <a:solidFill>
                  <a:srgbClr val="132034">
                    <a:alpha val="99000"/>
                  </a:srgbClr>
                </a:solidFill>
                <a:latin typeface="Canela Light" pitchFamily="2" charset="77"/>
                <a:ea typeface="Canela" pitchFamily="34" charset="-122"/>
                <a:cs typeface="Canela" pitchFamily="34" charset="-120"/>
              </a:rPr>
              <a:t>Mentalidad de propiedad</a:t>
            </a:r>
            <a:endParaRPr lang="es-ES_tradnl" sz="1200" noProof="0"/>
          </a:p>
        </p:txBody>
      </p:sp>
      <p:sp>
        <p:nvSpPr>
          <p:cNvPr id="20" name="Text 18"/>
          <p:cNvSpPr/>
          <p:nvPr/>
        </p:nvSpPr>
        <p:spPr>
          <a:xfrm>
            <a:off x="1738313" y="3139346"/>
            <a:ext cx="2762250" cy="447675"/>
          </a:xfrm>
          <a:prstGeom prst="rect">
            <a:avLst/>
          </a:prstGeom>
          <a:noFill/>
          <a:ln/>
        </p:spPr>
        <p:txBody>
          <a:bodyPr wrap="square" lIns="0" tIns="0" rIns="0" bIns="0" rtlCol="0" anchor="t"/>
          <a:lstStyle/>
          <a:p>
            <a:pPr marL="0" indent="0" algn="l">
              <a:buNone/>
            </a:pPr>
            <a:r>
              <a:rPr lang="es-ES_tradnl" sz="800" kern="0" spc="8">
                <a:solidFill>
                  <a:srgbClr val="576A78">
                    <a:alpha val="99000"/>
                  </a:srgbClr>
                </a:solidFill>
                <a:latin typeface="Bw Gradual" pitchFamily="2" charset="77"/>
              </a:rPr>
              <a:t>El modelo de gobernanza incorpora dinámicas de reporte estructuradas, con responsables y frecuencias definidos, que garantizan visibilidad, trazabilidad y seguimiento continuo de la actividad.</a:t>
            </a:r>
          </a:p>
        </p:txBody>
      </p:sp>
      <p:sp>
        <p:nvSpPr>
          <p:cNvPr id="21" name="Text 19"/>
          <p:cNvSpPr/>
          <p:nvPr/>
        </p:nvSpPr>
        <p:spPr>
          <a:xfrm>
            <a:off x="6096000" y="3139346"/>
            <a:ext cx="2762250" cy="447675"/>
          </a:xfrm>
          <a:prstGeom prst="rect">
            <a:avLst/>
          </a:prstGeom>
          <a:noFill/>
          <a:ln/>
        </p:spPr>
        <p:txBody>
          <a:bodyPr wrap="square" lIns="0" tIns="0" rIns="0" bIns="0" rtlCol="0" anchor="t"/>
          <a:lstStyle/>
          <a:p>
            <a:pPr marL="0" indent="0" algn="l">
              <a:buNone/>
            </a:pPr>
            <a:r>
              <a:rPr lang="es-ES_tradnl" sz="800" kern="0" spc="8" noProof="0">
                <a:solidFill>
                  <a:srgbClr val="576A78">
                    <a:alpha val="99000"/>
                  </a:srgbClr>
                </a:solidFill>
                <a:latin typeface="Bw Gradual" pitchFamily="2" charset="77"/>
                <a:ea typeface="Bw Gradual" pitchFamily="34" charset="-122"/>
                <a:cs typeface="Bw Gradual" pitchFamily="34" charset="-120"/>
              </a:rPr>
              <a:t>La organización impulsa la mejora continua, mediante objetivos claros, desarrollo de talento y una cultura </a:t>
            </a:r>
            <a:endParaRPr lang="es-ES_tradnl" sz="800" noProof="0">
              <a:latin typeface="Bw Gradual" pitchFamily="2" charset="77"/>
            </a:endParaRPr>
          </a:p>
          <a:p>
            <a:pPr marL="0" indent="0" algn="l">
              <a:buNone/>
            </a:pPr>
            <a:r>
              <a:rPr lang="es-ES_tradnl" sz="800" kern="0" spc="8" noProof="0">
                <a:solidFill>
                  <a:srgbClr val="576A78">
                    <a:alpha val="99000"/>
                  </a:srgbClr>
                </a:solidFill>
                <a:latin typeface="Bw Gradual" pitchFamily="2" charset="77"/>
                <a:ea typeface="Bw Gradual" pitchFamily="34" charset="-122"/>
                <a:cs typeface="Bw Gradual" pitchFamily="34" charset="-120"/>
              </a:rPr>
              <a:t>de exigencia alineada con una toma de decisiones responsable.</a:t>
            </a:r>
            <a:endParaRPr lang="es-ES_tradnl" sz="800" noProof="0">
              <a:latin typeface="Bw Gradual" pitchFamily="2" charset="77"/>
            </a:endParaRPr>
          </a:p>
        </p:txBody>
      </p:sp>
      <p:sp>
        <p:nvSpPr>
          <p:cNvPr id="22" name="Text 20"/>
          <p:cNvSpPr/>
          <p:nvPr/>
        </p:nvSpPr>
        <p:spPr>
          <a:xfrm>
            <a:off x="1738313" y="4196189"/>
            <a:ext cx="2762250" cy="447675"/>
          </a:xfrm>
          <a:prstGeom prst="rect">
            <a:avLst/>
          </a:prstGeom>
          <a:noFill/>
          <a:ln/>
        </p:spPr>
        <p:txBody>
          <a:bodyPr wrap="square" lIns="0" tIns="0" rIns="0" bIns="0" rtlCol="0" anchor="t"/>
          <a:lstStyle/>
          <a:p>
            <a:pPr marL="0" indent="0" algn="l">
              <a:buNone/>
            </a:pPr>
            <a:r>
              <a:rPr lang="es-ES_tradnl" sz="800" kern="0" spc="8" noProof="0">
                <a:solidFill>
                  <a:srgbClr val="576A78">
                    <a:alpha val="99000"/>
                  </a:srgbClr>
                </a:solidFill>
                <a:latin typeface="Bw Gradual" pitchFamily="2" charset="77"/>
                <a:ea typeface="Bw Gradual" pitchFamily="34" charset="-122"/>
                <a:cs typeface="Bw Gradual" pitchFamily="34" charset="-120"/>
              </a:rPr>
              <a:t>Se promueve una gestión orientada al largo plazo, basada en la responsabilidad individual, la disciplina </a:t>
            </a:r>
            <a:endParaRPr lang="es-ES_tradnl" sz="800" noProof="0">
              <a:latin typeface="Bw Gradual" pitchFamily="2" charset="77"/>
            </a:endParaRPr>
          </a:p>
          <a:p>
            <a:pPr marL="0" indent="0" algn="l">
              <a:buNone/>
            </a:pPr>
            <a:r>
              <a:rPr lang="es-ES_tradnl" sz="800" kern="0" spc="8" noProof="0">
                <a:solidFill>
                  <a:srgbClr val="576A78">
                    <a:alpha val="99000"/>
                  </a:srgbClr>
                </a:solidFill>
                <a:latin typeface="Bw Gradual" pitchFamily="2" charset="77"/>
                <a:ea typeface="Bw Gradual" pitchFamily="34" charset="-122"/>
                <a:cs typeface="Bw Gradual" pitchFamily="34" charset="-120"/>
              </a:rPr>
              <a:t>en el uso de recursos y la alineación con los intereses </a:t>
            </a:r>
          </a:p>
          <a:p>
            <a:pPr marL="0" indent="0" algn="l">
              <a:buNone/>
            </a:pPr>
            <a:r>
              <a:rPr lang="es-ES_tradnl" sz="800" kern="0" spc="8" noProof="0">
                <a:solidFill>
                  <a:srgbClr val="576A78">
                    <a:alpha val="99000"/>
                  </a:srgbClr>
                </a:solidFill>
                <a:latin typeface="Bw Gradual" pitchFamily="2" charset="77"/>
                <a:ea typeface="Bw Gradual" pitchFamily="34" charset="-122"/>
                <a:cs typeface="Bw Gradual" pitchFamily="34" charset="-120"/>
              </a:rPr>
              <a:t>de los grupos de interés.</a:t>
            </a:r>
            <a:endParaRPr lang="es-ES_tradnl" sz="800" noProof="0">
              <a:latin typeface="Bw Gradual" pitchFamily="2" charset="77"/>
            </a:endParaRPr>
          </a:p>
        </p:txBody>
      </p:sp>
      <p:sp>
        <p:nvSpPr>
          <p:cNvPr id="23" name="Text 2">
            <a:extLst>
              <a:ext uri="{FF2B5EF4-FFF2-40B4-BE49-F238E27FC236}">
                <a16:creationId xmlns:a16="http://schemas.microsoft.com/office/drawing/2014/main" id="{436A823E-B2B1-9328-E064-67DD3236472C}"/>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pic>
        <p:nvPicPr>
          <p:cNvPr id="14" name="Imagen 13">
            <a:extLst>
              <a:ext uri="{FF2B5EF4-FFF2-40B4-BE49-F238E27FC236}">
                <a16:creationId xmlns:a16="http://schemas.microsoft.com/office/drawing/2014/main" id="{0FFFE5A3-2757-00FF-6AC7-C04468B4849E}"/>
              </a:ext>
            </a:extLst>
          </p:cNvPr>
          <p:cNvPicPr>
            <a:picLocks noChangeAspect="1"/>
          </p:cNvPicPr>
          <p:nvPr/>
        </p:nvPicPr>
        <p:blipFill rotWithShape="1">
          <a:blip r:embed="rId3"/>
          <a:srcRect b="35978"/>
          <a:stretch/>
        </p:blipFill>
        <p:spPr>
          <a:xfrm>
            <a:off x="1002324" y="4915627"/>
            <a:ext cx="424228" cy="84998"/>
          </a:xfrm>
          <a:prstGeom prst="rect">
            <a:avLst/>
          </a:prstGeo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 32">
    <p:bg>
      <p:bgPr>
        <a:solidFill>
          <a:srgbClr val="E3E5E8"/>
        </a:solidFill>
        <a:effectLst/>
      </p:bgPr>
    </p:bg>
    <p:spTree>
      <p:nvGrpSpPr>
        <p:cNvPr id="1" name=""/>
        <p:cNvGrpSpPr/>
        <p:nvPr/>
      </p:nvGrpSpPr>
      <p:grpSpPr>
        <a:xfrm>
          <a:off x="0" y="0"/>
          <a:ext cx="0" cy="0"/>
          <a:chOff x="0" y="0"/>
          <a:chExt cx="0" cy="0"/>
        </a:xfrm>
      </p:grpSpPr>
      <p:sp>
        <p:nvSpPr>
          <p:cNvPr id="9" name="Shape 7">
            <a:extLst>
              <a:ext uri="{FF2B5EF4-FFF2-40B4-BE49-F238E27FC236}">
                <a16:creationId xmlns:a16="http://schemas.microsoft.com/office/drawing/2014/main" id="{E9CD49FD-658B-C2DF-D8A6-95AADF538D4F}"/>
              </a:ext>
            </a:extLst>
          </p:cNvPr>
          <p:cNvSpPr/>
          <p:nvPr/>
        </p:nvSpPr>
        <p:spPr>
          <a:xfrm>
            <a:off x="4473142" y="1180236"/>
            <a:ext cx="1224688" cy="257079"/>
          </a:xfrm>
          <a:prstGeom prst="roundRect">
            <a:avLst/>
          </a:prstGeom>
          <a:solidFill>
            <a:srgbClr val="E4E5E8"/>
          </a:solidFill>
          <a:ln w="6350">
            <a:solidFill>
              <a:srgbClr val="131F34"/>
            </a:solidFill>
          </a:ln>
        </p:spPr>
        <p:txBody>
          <a:bodyPr/>
          <a:lstStyle/>
          <a:p>
            <a:endParaRPr lang="en-GB" noProof="0">
              <a:solidFill>
                <a:srgbClr val="131F34"/>
              </a:solidFill>
            </a:endParaRPr>
          </a:p>
        </p:txBody>
      </p:sp>
      <p:cxnSp>
        <p:nvCxnSpPr>
          <p:cNvPr id="123" name="Conector recto 122">
            <a:extLst>
              <a:ext uri="{FF2B5EF4-FFF2-40B4-BE49-F238E27FC236}">
                <a16:creationId xmlns:a16="http://schemas.microsoft.com/office/drawing/2014/main" id="{62ABEE7A-CBB7-0A51-9D51-23548866C29B}"/>
              </a:ext>
            </a:extLst>
          </p:cNvPr>
          <p:cNvCxnSpPr>
            <a:cxnSpLocks/>
          </p:cNvCxnSpPr>
          <p:nvPr/>
        </p:nvCxnSpPr>
        <p:spPr>
          <a:xfrm flipV="1">
            <a:off x="2875552" y="1989912"/>
            <a:ext cx="0" cy="526648"/>
          </a:xfrm>
          <a:prstGeom prst="line">
            <a:avLst/>
          </a:prstGeom>
          <a:ln>
            <a:solidFill>
              <a:srgbClr val="131F34"/>
            </a:solidFill>
          </a:ln>
        </p:spPr>
        <p:style>
          <a:lnRef idx="1">
            <a:schemeClr val="accent1"/>
          </a:lnRef>
          <a:fillRef idx="0">
            <a:schemeClr val="accent1"/>
          </a:fillRef>
          <a:effectRef idx="0">
            <a:schemeClr val="accent1"/>
          </a:effectRef>
          <a:fontRef idx="minor">
            <a:schemeClr val="tx1"/>
          </a:fontRef>
        </p:style>
      </p:cxnSp>
      <p:cxnSp>
        <p:nvCxnSpPr>
          <p:cNvPr id="125" name="Conector recto 124">
            <a:extLst>
              <a:ext uri="{FF2B5EF4-FFF2-40B4-BE49-F238E27FC236}">
                <a16:creationId xmlns:a16="http://schemas.microsoft.com/office/drawing/2014/main" id="{86621E4A-9ED8-7E8C-B6E6-064D922BB3D4}"/>
              </a:ext>
            </a:extLst>
          </p:cNvPr>
          <p:cNvCxnSpPr>
            <a:cxnSpLocks/>
          </p:cNvCxnSpPr>
          <p:nvPr/>
        </p:nvCxnSpPr>
        <p:spPr>
          <a:xfrm flipV="1">
            <a:off x="7083029" y="1989912"/>
            <a:ext cx="0" cy="526648"/>
          </a:xfrm>
          <a:prstGeom prst="line">
            <a:avLst/>
          </a:prstGeom>
          <a:ln>
            <a:solidFill>
              <a:srgbClr val="131F34"/>
            </a:solidFill>
          </a:ln>
        </p:spPr>
        <p:style>
          <a:lnRef idx="1">
            <a:schemeClr val="accent1"/>
          </a:lnRef>
          <a:fillRef idx="0">
            <a:schemeClr val="accent1"/>
          </a:fillRef>
          <a:effectRef idx="0">
            <a:schemeClr val="accent1"/>
          </a:effectRef>
          <a:fontRef idx="minor">
            <a:schemeClr val="tx1"/>
          </a:fontRef>
        </p:style>
      </p:cxnSp>
      <p:sp>
        <p:nvSpPr>
          <p:cNvPr id="85" name="Shape 7">
            <a:extLst>
              <a:ext uri="{FF2B5EF4-FFF2-40B4-BE49-F238E27FC236}">
                <a16:creationId xmlns:a16="http://schemas.microsoft.com/office/drawing/2014/main" id="{64819758-753C-5932-F66A-CC590CD3FE2E}"/>
              </a:ext>
            </a:extLst>
          </p:cNvPr>
          <p:cNvSpPr/>
          <p:nvPr/>
        </p:nvSpPr>
        <p:spPr>
          <a:xfrm>
            <a:off x="5680641" y="2892275"/>
            <a:ext cx="860610" cy="552451"/>
          </a:xfrm>
          <a:prstGeom prst="roundRect">
            <a:avLst>
              <a:gd name="adj" fmla="val 5654"/>
            </a:avLst>
          </a:prstGeom>
          <a:solidFill>
            <a:srgbClr val="576A78">
              <a:alpha val="13292"/>
            </a:srgbClr>
          </a:solidFill>
          <a:ln/>
        </p:spPr>
        <p:txBody>
          <a:bodyPr/>
          <a:lstStyle/>
          <a:p>
            <a:endParaRPr lang="en-GB" noProof="0"/>
          </a:p>
        </p:txBody>
      </p:sp>
      <p:sp>
        <p:nvSpPr>
          <p:cNvPr id="86" name="Shape 7">
            <a:extLst>
              <a:ext uri="{FF2B5EF4-FFF2-40B4-BE49-F238E27FC236}">
                <a16:creationId xmlns:a16="http://schemas.microsoft.com/office/drawing/2014/main" id="{EDB47467-862D-D6EB-B39A-CDB067A19109}"/>
              </a:ext>
            </a:extLst>
          </p:cNvPr>
          <p:cNvSpPr/>
          <p:nvPr/>
        </p:nvSpPr>
        <p:spPr>
          <a:xfrm>
            <a:off x="6607465" y="2892275"/>
            <a:ext cx="860610" cy="552451"/>
          </a:xfrm>
          <a:prstGeom prst="roundRect">
            <a:avLst>
              <a:gd name="adj" fmla="val 5654"/>
            </a:avLst>
          </a:prstGeom>
          <a:solidFill>
            <a:srgbClr val="576A78">
              <a:alpha val="13292"/>
            </a:srgbClr>
          </a:solidFill>
          <a:ln/>
        </p:spPr>
        <p:txBody>
          <a:bodyPr/>
          <a:lstStyle/>
          <a:p>
            <a:endParaRPr lang="en-GB" noProof="0"/>
          </a:p>
        </p:txBody>
      </p:sp>
      <p:sp>
        <p:nvSpPr>
          <p:cNvPr id="87" name="Shape 7">
            <a:extLst>
              <a:ext uri="{FF2B5EF4-FFF2-40B4-BE49-F238E27FC236}">
                <a16:creationId xmlns:a16="http://schemas.microsoft.com/office/drawing/2014/main" id="{703EFDDC-9AA0-0B96-CE00-A283C563B4B8}"/>
              </a:ext>
            </a:extLst>
          </p:cNvPr>
          <p:cNvSpPr/>
          <p:nvPr/>
        </p:nvSpPr>
        <p:spPr>
          <a:xfrm>
            <a:off x="7534289" y="2896625"/>
            <a:ext cx="860610" cy="552451"/>
          </a:xfrm>
          <a:prstGeom prst="roundRect">
            <a:avLst>
              <a:gd name="adj" fmla="val 5654"/>
            </a:avLst>
          </a:prstGeom>
          <a:solidFill>
            <a:srgbClr val="576A78">
              <a:alpha val="13292"/>
            </a:srgbClr>
          </a:solidFill>
          <a:ln/>
        </p:spPr>
        <p:txBody>
          <a:bodyPr/>
          <a:lstStyle/>
          <a:p>
            <a:endParaRPr lang="en-GB" noProof="0"/>
          </a:p>
        </p:txBody>
      </p:sp>
      <p:sp>
        <p:nvSpPr>
          <p:cNvPr id="2" name="Text 0"/>
          <p:cNvSpPr/>
          <p:nvPr/>
        </p:nvSpPr>
        <p:spPr>
          <a:xfrm>
            <a:off x="285750" y="481012"/>
            <a:ext cx="3490913" cy="409575"/>
          </a:xfrm>
          <a:prstGeom prst="rect">
            <a:avLst/>
          </a:prstGeom>
          <a:noFill/>
          <a:ln/>
        </p:spPr>
        <p:txBody>
          <a:bodyPr wrap="square" lIns="0" tIns="0" rIns="0" bIns="0" rtlCol="0" anchor="t"/>
          <a:lstStyle/>
          <a:p>
            <a:pPr marL="0" indent="0" algn="l">
              <a:lnSpc>
                <a:spcPts val="3078"/>
              </a:lnSpc>
              <a:buNone/>
            </a:pPr>
            <a:r>
              <a:rPr lang="en-GB" sz="2800" noProof="0" err="1">
                <a:solidFill>
                  <a:srgbClr val="132034">
                    <a:alpha val="99000"/>
                  </a:srgbClr>
                </a:solidFill>
                <a:latin typeface="Canela Light" pitchFamily="2" charset="77"/>
                <a:ea typeface="Canela" pitchFamily="34" charset="-122"/>
                <a:cs typeface="Canela" pitchFamily="34" charset="-120"/>
              </a:rPr>
              <a:t>Organigrama</a:t>
            </a:r>
            <a:endParaRPr lang="en-GB" sz="2800" noProof="0"/>
          </a:p>
        </p:txBody>
      </p:sp>
      <p:sp>
        <p:nvSpPr>
          <p:cNvPr id="4" name="Text 2"/>
          <p:cNvSpPr>
            <a:spLocks noGrp="1" noRot="1" noMove="1" noResize="1" noEditPoints="1" noAdjustHandles="1" noChangeArrowheads="1" noChangeShapeType="1"/>
          </p:cNvSpPr>
          <p:nvPr/>
        </p:nvSpPr>
        <p:spPr>
          <a:xfrm>
            <a:off x="285750" y="4943475"/>
            <a:ext cx="95250" cy="57150"/>
          </a:xfrm>
          <a:prstGeom prst="rect">
            <a:avLst/>
          </a:prstGeom>
          <a:noFill/>
          <a:ln/>
        </p:spPr>
        <p:txBody>
          <a:bodyPr wrap="square" lIns="0" tIns="0" rIns="0" bIns="0" rtlCol="0" anchor="ctr"/>
          <a:lstStyle/>
          <a:p>
            <a:pPr marL="0" indent="0" algn="ctr">
              <a:lnSpc>
                <a:spcPts val="684"/>
              </a:lnSpc>
              <a:buNone/>
            </a:pPr>
            <a:r>
              <a:rPr lang="en-GB" sz="570" kern="0" spc="11" noProof="0">
                <a:solidFill>
                  <a:srgbClr val="132034">
                    <a:alpha val="99000"/>
                  </a:srgbClr>
                </a:solidFill>
                <a:latin typeface="Bw Gradual" pitchFamily="34" charset="0"/>
                <a:ea typeface="Bw Gradual" pitchFamily="34" charset="-122"/>
                <a:cs typeface="Bw Gradual" pitchFamily="34" charset="-120"/>
              </a:rPr>
              <a:t>33</a:t>
            </a:r>
            <a:endParaRPr lang="en-GB" sz="570" noProof="0"/>
          </a:p>
        </p:txBody>
      </p:sp>
      <p:sp>
        <p:nvSpPr>
          <p:cNvPr id="5" name="Text 3"/>
          <p:cNvSpPr/>
          <p:nvPr/>
        </p:nvSpPr>
        <p:spPr>
          <a:xfrm>
            <a:off x="1738313" y="142875"/>
            <a:ext cx="1319213" cy="57150"/>
          </a:xfrm>
          <a:prstGeom prst="rect">
            <a:avLst/>
          </a:prstGeom>
          <a:noFill/>
          <a:ln/>
        </p:spPr>
        <p:txBody>
          <a:bodyPr wrap="square" lIns="0" tIns="0" rIns="0" bIns="0" rtlCol="0" anchor="ctr"/>
          <a:lstStyle/>
          <a:p>
            <a:pPr marL="0" indent="0" algn="l">
              <a:lnSpc>
                <a:spcPts val="684"/>
              </a:lnSpc>
              <a:buNone/>
            </a:pPr>
            <a:r>
              <a:rPr lang="en-GB" sz="570" kern="0" spc="11" noProof="0">
                <a:solidFill>
                  <a:srgbClr val="132034">
                    <a:alpha val="99000"/>
                  </a:srgbClr>
                </a:solidFill>
                <a:latin typeface="Bw Gradual" pitchFamily="34" charset="0"/>
                <a:ea typeface="Bw Gradual" pitchFamily="34" charset="-122"/>
                <a:cs typeface="Bw Gradual" pitchFamily="34" charset="-120"/>
              </a:rPr>
              <a:t>6. ORGANIZACIÓN Y GOBERNANZA</a:t>
            </a:r>
            <a:endParaRPr lang="en-GB" sz="570" noProof="0"/>
          </a:p>
        </p:txBody>
      </p:sp>
      <p:sp>
        <p:nvSpPr>
          <p:cNvPr id="33" name="Shape 31">
            <a:extLst>
              <a:ext uri="{FF2B5EF4-FFF2-40B4-BE49-F238E27FC236}">
                <a16:creationId xmlns:a16="http://schemas.microsoft.com/office/drawing/2014/main" id="{BDBB5745-B7F2-975E-FBDB-F083E07B5AF6}"/>
              </a:ext>
            </a:extLst>
          </p:cNvPr>
          <p:cNvSpPr/>
          <p:nvPr/>
        </p:nvSpPr>
        <p:spPr>
          <a:xfrm>
            <a:off x="3485843" y="1542247"/>
            <a:ext cx="1590192" cy="352425"/>
          </a:xfrm>
          <a:prstGeom prst="roundRect">
            <a:avLst/>
          </a:prstGeom>
          <a:solidFill>
            <a:srgbClr val="131F34"/>
          </a:solidFill>
          <a:ln/>
        </p:spPr>
        <p:txBody>
          <a:bodyPr/>
          <a:lstStyle/>
          <a:p>
            <a:endParaRPr lang="en-GB" noProof="0"/>
          </a:p>
        </p:txBody>
      </p:sp>
      <p:sp>
        <p:nvSpPr>
          <p:cNvPr id="34" name="Text 32">
            <a:extLst>
              <a:ext uri="{FF2B5EF4-FFF2-40B4-BE49-F238E27FC236}">
                <a16:creationId xmlns:a16="http://schemas.microsoft.com/office/drawing/2014/main" id="{39A2545D-5B90-508B-901A-2BBCB8189C3C}"/>
              </a:ext>
            </a:extLst>
          </p:cNvPr>
          <p:cNvSpPr/>
          <p:nvPr/>
        </p:nvSpPr>
        <p:spPr>
          <a:xfrm>
            <a:off x="3485843" y="1637048"/>
            <a:ext cx="1590192" cy="194314"/>
          </a:xfrm>
          <a:prstGeom prst="rect">
            <a:avLst/>
          </a:prstGeom>
          <a:noFill/>
          <a:ln/>
        </p:spPr>
        <p:txBody>
          <a:bodyPr wrap="square" lIns="0" tIns="0" rIns="0" bIns="0" rtlCol="0" anchor="ctr"/>
          <a:lstStyle/>
          <a:p>
            <a:pPr marL="0" indent="0" algn="ctr">
              <a:lnSpc>
                <a:spcPts val="1026"/>
              </a:lnSpc>
              <a:buNone/>
            </a:pPr>
            <a:r>
              <a:rPr lang="en-GB" sz="1200" kern="0" spc="17" noProof="0">
                <a:solidFill>
                  <a:srgbClr val="E4E5E8"/>
                </a:solidFill>
                <a:latin typeface="Canela Light" pitchFamily="2" charset="77"/>
                <a:ea typeface="Canela" pitchFamily="34" charset="-122"/>
                <a:cs typeface="Canela" pitchFamily="34" charset="-120"/>
              </a:rPr>
              <a:t>Executive Director</a:t>
            </a:r>
            <a:endParaRPr lang="en-GB" sz="1200" noProof="0">
              <a:solidFill>
                <a:srgbClr val="E4E5E8"/>
              </a:solidFill>
            </a:endParaRPr>
          </a:p>
        </p:txBody>
      </p:sp>
      <p:sp>
        <p:nvSpPr>
          <p:cNvPr id="36" name="Shape 34">
            <a:extLst>
              <a:ext uri="{FF2B5EF4-FFF2-40B4-BE49-F238E27FC236}">
                <a16:creationId xmlns:a16="http://schemas.microsoft.com/office/drawing/2014/main" id="{8D04AFAE-D4D5-BB38-1023-AE8770942483}"/>
              </a:ext>
            </a:extLst>
          </p:cNvPr>
          <p:cNvSpPr/>
          <p:nvPr/>
        </p:nvSpPr>
        <p:spPr>
          <a:xfrm>
            <a:off x="4655342" y="2317342"/>
            <a:ext cx="704850" cy="314325"/>
          </a:xfrm>
          <a:prstGeom prst="rect">
            <a:avLst/>
          </a:prstGeom>
          <a:noFill/>
          <a:ln/>
        </p:spPr>
        <p:txBody>
          <a:bodyPr/>
          <a:lstStyle/>
          <a:p>
            <a:endParaRPr lang="en-GB" noProof="0"/>
          </a:p>
        </p:txBody>
      </p:sp>
      <p:sp>
        <p:nvSpPr>
          <p:cNvPr id="40" name="Shape 38">
            <a:extLst>
              <a:ext uri="{FF2B5EF4-FFF2-40B4-BE49-F238E27FC236}">
                <a16:creationId xmlns:a16="http://schemas.microsoft.com/office/drawing/2014/main" id="{AA6AD902-B652-00A3-4AD7-2D6C38AFBDF6}"/>
              </a:ext>
            </a:extLst>
          </p:cNvPr>
          <p:cNvSpPr/>
          <p:nvPr/>
        </p:nvSpPr>
        <p:spPr>
          <a:xfrm>
            <a:off x="5863891" y="2265215"/>
            <a:ext cx="704850" cy="314325"/>
          </a:xfrm>
          <a:prstGeom prst="rect">
            <a:avLst/>
          </a:prstGeom>
          <a:noFill/>
          <a:ln/>
        </p:spPr>
        <p:txBody>
          <a:bodyPr/>
          <a:lstStyle/>
          <a:p>
            <a:endParaRPr lang="en-GB" noProof="0"/>
          </a:p>
        </p:txBody>
      </p:sp>
      <p:sp>
        <p:nvSpPr>
          <p:cNvPr id="70" name="Text 19">
            <a:extLst>
              <a:ext uri="{FF2B5EF4-FFF2-40B4-BE49-F238E27FC236}">
                <a16:creationId xmlns:a16="http://schemas.microsoft.com/office/drawing/2014/main" id="{808D016B-11BD-A4F9-8637-BF71FF5B087E}"/>
              </a:ext>
            </a:extLst>
          </p:cNvPr>
          <p:cNvSpPr/>
          <p:nvPr/>
        </p:nvSpPr>
        <p:spPr>
          <a:xfrm>
            <a:off x="5707140" y="2654680"/>
            <a:ext cx="704850" cy="57150"/>
          </a:xfrm>
          <a:prstGeom prst="rect">
            <a:avLst/>
          </a:prstGeom>
          <a:noFill/>
          <a:ln/>
        </p:spPr>
        <p:txBody>
          <a:bodyPr wrap="square" lIns="0" tIns="0" rIns="0" bIns="0" rtlCol="0" anchor="t"/>
          <a:lstStyle/>
          <a:p>
            <a:pPr marL="0" indent="0" algn="ctr">
              <a:lnSpc>
                <a:spcPts val="684"/>
              </a:lnSpc>
              <a:buNone/>
            </a:pPr>
            <a:r>
              <a:rPr lang="en-GB" sz="600" kern="0" spc="6" noProof="0">
                <a:solidFill>
                  <a:srgbClr val="131F34"/>
                </a:solidFill>
                <a:latin typeface="Bw Gradual" pitchFamily="34" charset="0"/>
                <a:ea typeface="Bw Gradual" pitchFamily="34" charset="-122"/>
                <a:cs typeface="Bw Gradual" pitchFamily="34" charset="-120"/>
              </a:rPr>
              <a:t>Real Estate</a:t>
            </a:r>
            <a:endParaRPr lang="en-GB" sz="600" noProof="0">
              <a:solidFill>
                <a:srgbClr val="131F34"/>
              </a:solidFill>
            </a:endParaRPr>
          </a:p>
        </p:txBody>
      </p:sp>
      <p:sp>
        <p:nvSpPr>
          <p:cNvPr id="71" name="Text 19">
            <a:extLst>
              <a:ext uri="{FF2B5EF4-FFF2-40B4-BE49-F238E27FC236}">
                <a16:creationId xmlns:a16="http://schemas.microsoft.com/office/drawing/2014/main" id="{19F608C3-5889-9823-6917-5CA0F1054E69}"/>
              </a:ext>
            </a:extLst>
          </p:cNvPr>
          <p:cNvSpPr/>
          <p:nvPr/>
        </p:nvSpPr>
        <p:spPr>
          <a:xfrm>
            <a:off x="6710205" y="2654680"/>
            <a:ext cx="704850" cy="57150"/>
          </a:xfrm>
          <a:prstGeom prst="rect">
            <a:avLst/>
          </a:prstGeom>
          <a:noFill/>
          <a:ln/>
        </p:spPr>
        <p:txBody>
          <a:bodyPr wrap="square" lIns="0" tIns="0" rIns="0" bIns="0" rtlCol="0" anchor="t"/>
          <a:lstStyle/>
          <a:p>
            <a:pPr marL="0" indent="0" algn="ctr">
              <a:lnSpc>
                <a:spcPts val="684"/>
              </a:lnSpc>
              <a:buNone/>
            </a:pPr>
            <a:r>
              <a:rPr lang="en-GB" sz="600" kern="0" spc="6" noProof="0">
                <a:solidFill>
                  <a:srgbClr val="131F34"/>
                </a:solidFill>
                <a:latin typeface="Bw Gradual" pitchFamily="34" charset="0"/>
                <a:ea typeface="Bw Gradual" pitchFamily="34" charset="-122"/>
                <a:cs typeface="Bw Gradual" pitchFamily="34" charset="-120"/>
              </a:rPr>
              <a:t>Private Credit</a:t>
            </a:r>
            <a:endParaRPr lang="en-GB" sz="600" noProof="0">
              <a:solidFill>
                <a:srgbClr val="131F34"/>
              </a:solidFill>
            </a:endParaRPr>
          </a:p>
        </p:txBody>
      </p:sp>
      <p:sp>
        <p:nvSpPr>
          <p:cNvPr id="72" name="Text 19">
            <a:extLst>
              <a:ext uri="{FF2B5EF4-FFF2-40B4-BE49-F238E27FC236}">
                <a16:creationId xmlns:a16="http://schemas.microsoft.com/office/drawing/2014/main" id="{864E01B4-9401-3D23-127C-658D17E06DAB}"/>
              </a:ext>
            </a:extLst>
          </p:cNvPr>
          <p:cNvSpPr/>
          <p:nvPr/>
        </p:nvSpPr>
        <p:spPr>
          <a:xfrm>
            <a:off x="7612169" y="2653288"/>
            <a:ext cx="704850" cy="57150"/>
          </a:xfrm>
          <a:prstGeom prst="rect">
            <a:avLst/>
          </a:prstGeom>
          <a:noFill/>
          <a:ln/>
        </p:spPr>
        <p:txBody>
          <a:bodyPr wrap="square" lIns="0" tIns="0" rIns="0" bIns="0" rtlCol="0" anchor="t"/>
          <a:lstStyle/>
          <a:p>
            <a:pPr marL="0" indent="0" algn="ctr">
              <a:lnSpc>
                <a:spcPts val="684"/>
              </a:lnSpc>
              <a:buNone/>
            </a:pPr>
            <a:r>
              <a:rPr lang="en-GB" sz="600" kern="0" spc="6" noProof="0">
                <a:solidFill>
                  <a:srgbClr val="131F34"/>
                </a:solidFill>
                <a:latin typeface="Bw Gradual" pitchFamily="34" charset="0"/>
                <a:ea typeface="Bw Gradual" pitchFamily="34" charset="-122"/>
                <a:cs typeface="Bw Gradual" pitchFamily="34" charset="-120"/>
              </a:rPr>
              <a:t>Legal &amp; Compliance</a:t>
            </a:r>
            <a:endParaRPr lang="en-GB" sz="600" noProof="0">
              <a:solidFill>
                <a:srgbClr val="131F34"/>
              </a:solidFill>
            </a:endParaRPr>
          </a:p>
        </p:txBody>
      </p:sp>
      <p:cxnSp>
        <p:nvCxnSpPr>
          <p:cNvPr id="74" name="Conector recto 73">
            <a:extLst>
              <a:ext uri="{FF2B5EF4-FFF2-40B4-BE49-F238E27FC236}">
                <a16:creationId xmlns:a16="http://schemas.microsoft.com/office/drawing/2014/main" id="{1489B11F-93B1-F0FD-5A9C-F5F0899EE61A}"/>
              </a:ext>
            </a:extLst>
          </p:cNvPr>
          <p:cNvCxnSpPr>
            <a:cxnSpLocks/>
          </p:cNvCxnSpPr>
          <p:nvPr/>
        </p:nvCxnSpPr>
        <p:spPr>
          <a:xfrm flipV="1">
            <a:off x="6100420" y="2513460"/>
            <a:ext cx="0" cy="104244"/>
          </a:xfrm>
          <a:prstGeom prst="line">
            <a:avLst/>
          </a:prstGeom>
          <a:ln>
            <a:solidFill>
              <a:srgbClr val="131F34"/>
            </a:solidFill>
          </a:ln>
        </p:spPr>
        <p:style>
          <a:lnRef idx="1">
            <a:schemeClr val="accent1"/>
          </a:lnRef>
          <a:fillRef idx="0">
            <a:schemeClr val="accent1"/>
          </a:fillRef>
          <a:effectRef idx="0">
            <a:schemeClr val="accent1"/>
          </a:effectRef>
          <a:fontRef idx="minor">
            <a:schemeClr val="tx1"/>
          </a:fontRef>
        </p:style>
      </p:cxnSp>
      <p:cxnSp>
        <p:nvCxnSpPr>
          <p:cNvPr id="76" name="Conector recto 75">
            <a:extLst>
              <a:ext uri="{FF2B5EF4-FFF2-40B4-BE49-F238E27FC236}">
                <a16:creationId xmlns:a16="http://schemas.microsoft.com/office/drawing/2014/main" id="{4DEA30B4-E9EE-1734-D80D-0CEB4EE8C97A}"/>
              </a:ext>
            </a:extLst>
          </p:cNvPr>
          <p:cNvCxnSpPr>
            <a:cxnSpLocks/>
          </p:cNvCxnSpPr>
          <p:nvPr/>
        </p:nvCxnSpPr>
        <p:spPr>
          <a:xfrm flipV="1">
            <a:off x="7963113" y="2508999"/>
            <a:ext cx="0" cy="104244"/>
          </a:xfrm>
          <a:prstGeom prst="line">
            <a:avLst/>
          </a:prstGeom>
          <a:ln>
            <a:solidFill>
              <a:srgbClr val="131F34"/>
            </a:solidFill>
          </a:ln>
        </p:spPr>
        <p:style>
          <a:lnRef idx="1">
            <a:schemeClr val="accent1"/>
          </a:lnRef>
          <a:fillRef idx="0">
            <a:schemeClr val="accent1"/>
          </a:fillRef>
          <a:effectRef idx="0">
            <a:schemeClr val="accent1"/>
          </a:effectRef>
          <a:fontRef idx="minor">
            <a:schemeClr val="tx1"/>
          </a:fontRef>
        </p:style>
      </p:cxnSp>
      <p:cxnSp>
        <p:nvCxnSpPr>
          <p:cNvPr id="81" name="Conector recto 80">
            <a:extLst>
              <a:ext uri="{FF2B5EF4-FFF2-40B4-BE49-F238E27FC236}">
                <a16:creationId xmlns:a16="http://schemas.microsoft.com/office/drawing/2014/main" id="{D68C6D4D-C151-D1D4-630A-5FA4F274433F}"/>
              </a:ext>
            </a:extLst>
          </p:cNvPr>
          <p:cNvCxnSpPr>
            <a:cxnSpLocks/>
          </p:cNvCxnSpPr>
          <p:nvPr/>
        </p:nvCxnSpPr>
        <p:spPr>
          <a:xfrm>
            <a:off x="6100420" y="2512769"/>
            <a:ext cx="1864174" cy="0"/>
          </a:xfrm>
          <a:prstGeom prst="line">
            <a:avLst/>
          </a:prstGeom>
          <a:ln>
            <a:solidFill>
              <a:srgbClr val="131F34"/>
            </a:solidFill>
          </a:ln>
        </p:spPr>
        <p:style>
          <a:lnRef idx="1">
            <a:schemeClr val="accent1"/>
          </a:lnRef>
          <a:fillRef idx="0">
            <a:schemeClr val="accent1"/>
          </a:fillRef>
          <a:effectRef idx="0">
            <a:schemeClr val="accent1"/>
          </a:effectRef>
          <a:fontRef idx="minor">
            <a:schemeClr val="tx1"/>
          </a:fontRef>
        </p:style>
      </p:cxnSp>
      <p:sp>
        <p:nvSpPr>
          <p:cNvPr id="82" name="Text 19">
            <a:extLst>
              <a:ext uri="{FF2B5EF4-FFF2-40B4-BE49-F238E27FC236}">
                <a16:creationId xmlns:a16="http://schemas.microsoft.com/office/drawing/2014/main" id="{811B2909-48A9-E8AB-BA14-CE3D703AEE6D}"/>
              </a:ext>
            </a:extLst>
          </p:cNvPr>
          <p:cNvSpPr/>
          <p:nvPr/>
        </p:nvSpPr>
        <p:spPr>
          <a:xfrm>
            <a:off x="5849145" y="2988883"/>
            <a:ext cx="555830" cy="382962"/>
          </a:xfrm>
          <a:prstGeom prst="rect">
            <a:avLst/>
          </a:prstGeom>
          <a:noFill/>
          <a:ln/>
        </p:spPr>
        <p:txBody>
          <a:bodyPr wrap="square" lIns="0" tIns="0" rIns="0" bIns="0" rtlCol="0" anchor="t"/>
          <a:lstStyle/>
          <a:p>
            <a:pPr marL="0" indent="0" algn="ctr">
              <a:lnSpc>
                <a:spcPts val="684"/>
              </a:lnSpc>
              <a:buNone/>
            </a:pPr>
            <a:r>
              <a:rPr lang="en-GB" sz="600" kern="0" spc="6" noProof="0">
                <a:solidFill>
                  <a:srgbClr val="576A78"/>
                </a:solidFill>
                <a:latin typeface="Bw Gradual" pitchFamily="34" charset="0"/>
                <a:ea typeface="Bw Gradual" pitchFamily="34" charset="-122"/>
                <a:cs typeface="Bw Gradual" pitchFamily="34" charset="-120"/>
              </a:rPr>
              <a:t>Real Estate Associate</a:t>
            </a:r>
          </a:p>
          <a:p>
            <a:pPr marL="0" indent="0" algn="ctr">
              <a:lnSpc>
                <a:spcPts val="684"/>
              </a:lnSpc>
              <a:buNone/>
            </a:pPr>
            <a:r>
              <a:rPr lang="en-GB" sz="600" kern="0" spc="6">
                <a:solidFill>
                  <a:srgbClr val="576A78"/>
                </a:solidFill>
                <a:latin typeface="Bw Gradual" pitchFamily="34" charset="0"/>
              </a:rPr>
              <a:t>-Investment </a:t>
            </a:r>
            <a:r>
              <a:rPr lang="en-GB" sz="600" kern="0" spc="6" noProof="0">
                <a:solidFill>
                  <a:srgbClr val="576A78"/>
                </a:solidFill>
                <a:latin typeface="Bw Gradual" pitchFamily="34" charset="0"/>
              </a:rPr>
              <a:t>Opportunities</a:t>
            </a:r>
            <a:endParaRPr lang="en-GB" sz="600" noProof="0">
              <a:solidFill>
                <a:srgbClr val="576A78"/>
              </a:solidFill>
            </a:endParaRPr>
          </a:p>
        </p:txBody>
      </p:sp>
      <p:sp>
        <p:nvSpPr>
          <p:cNvPr id="91" name="Text 19">
            <a:extLst>
              <a:ext uri="{FF2B5EF4-FFF2-40B4-BE49-F238E27FC236}">
                <a16:creationId xmlns:a16="http://schemas.microsoft.com/office/drawing/2014/main" id="{0AE68845-0F04-1AF2-8A82-3A63FCE30E07}"/>
              </a:ext>
            </a:extLst>
          </p:cNvPr>
          <p:cNvSpPr/>
          <p:nvPr/>
        </p:nvSpPr>
        <p:spPr>
          <a:xfrm>
            <a:off x="6759855" y="3038925"/>
            <a:ext cx="555830" cy="251742"/>
          </a:xfrm>
          <a:prstGeom prst="rect">
            <a:avLst/>
          </a:prstGeom>
          <a:noFill/>
          <a:ln/>
        </p:spPr>
        <p:txBody>
          <a:bodyPr wrap="square" lIns="0" tIns="0" rIns="0" bIns="0" rtlCol="0" anchor="t"/>
          <a:lstStyle/>
          <a:p>
            <a:pPr marL="0" indent="0" algn="ctr">
              <a:lnSpc>
                <a:spcPts val="684"/>
              </a:lnSpc>
              <a:buNone/>
            </a:pPr>
            <a:r>
              <a:rPr lang="en-GB" sz="600" kern="0" spc="6" noProof="0">
                <a:solidFill>
                  <a:srgbClr val="576A78"/>
                </a:solidFill>
                <a:latin typeface="Bw Gradual" pitchFamily="34" charset="0"/>
                <a:ea typeface="Bw Gradual" pitchFamily="34" charset="-122"/>
                <a:cs typeface="Bw Gradual" pitchFamily="34" charset="-120"/>
              </a:rPr>
              <a:t>Private Credit</a:t>
            </a:r>
          </a:p>
          <a:p>
            <a:pPr marL="0" indent="0" algn="ctr">
              <a:lnSpc>
                <a:spcPts val="684"/>
              </a:lnSpc>
              <a:buNone/>
            </a:pPr>
            <a:r>
              <a:rPr lang="en-GB" sz="600" kern="0" spc="6">
                <a:solidFill>
                  <a:srgbClr val="576A78"/>
                </a:solidFill>
                <a:latin typeface="Bw Gradual" pitchFamily="34" charset="0"/>
              </a:rPr>
              <a:t>Analyst</a:t>
            </a:r>
            <a:endParaRPr lang="en-GB" sz="600" noProof="0">
              <a:solidFill>
                <a:srgbClr val="576A78"/>
              </a:solidFill>
            </a:endParaRPr>
          </a:p>
        </p:txBody>
      </p:sp>
      <p:sp>
        <p:nvSpPr>
          <p:cNvPr id="92" name="Text 19">
            <a:extLst>
              <a:ext uri="{FF2B5EF4-FFF2-40B4-BE49-F238E27FC236}">
                <a16:creationId xmlns:a16="http://schemas.microsoft.com/office/drawing/2014/main" id="{6541B411-D615-07E4-1D0B-F622802A7169}"/>
              </a:ext>
            </a:extLst>
          </p:cNvPr>
          <p:cNvSpPr/>
          <p:nvPr/>
        </p:nvSpPr>
        <p:spPr>
          <a:xfrm>
            <a:off x="7688219" y="3048397"/>
            <a:ext cx="555830" cy="253726"/>
          </a:xfrm>
          <a:prstGeom prst="rect">
            <a:avLst/>
          </a:prstGeom>
          <a:noFill/>
          <a:ln/>
        </p:spPr>
        <p:txBody>
          <a:bodyPr wrap="square" lIns="0" tIns="0" rIns="0" bIns="0" rtlCol="0" anchor="t"/>
          <a:lstStyle/>
          <a:p>
            <a:pPr marL="0" indent="0" algn="ctr">
              <a:lnSpc>
                <a:spcPts val="684"/>
              </a:lnSpc>
              <a:buNone/>
            </a:pPr>
            <a:r>
              <a:rPr lang="en-GB" sz="600" kern="0" spc="6" noProof="0">
                <a:solidFill>
                  <a:srgbClr val="576A78"/>
                </a:solidFill>
                <a:latin typeface="Bw Gradual" pitchFamily="34" charset="0"/>
                <a:ea typeface="Bw Gradual" pitchFamily="34" charset="-122"/>
                <a:cs typeface="Bw Gradual" pitchFamily="34" charset="-120"/>
              </a:rPr>
              <a:t>Legal &amp; Compliance</a:t>
            </a:r>
            <a:endParaRPr lang="en-GB" sz="600" kern="0" spc="6">
              <a:solidFill>
                <a:srgbClr val="576A78"/>
              </a:solidFill>
              <a:latin typeface="Bw Gradual" pitchFamily="34" charset="0"/>
              <a:ea typeface="Bw Gradual" pitchFamily="34" charset="-122"/>
              <a:cs typeface="Bw Gradual" pitchFamily="34" charset="-120"/>
            </a:endParaRPr>
          </a:p>
          <a:p>
            <a:pPr marL="0" indent="0" algn="ctr">
              <a:lnSpc>
                <a:spcPts val="684"/>
              </a:lnSpc>
              <a:buNone/>
            </a:pPr>
            <a:r>
              <a:rPr lang="en-GB" sz="600" kern="0" spc="6" noProof="0">
                <a:solidFill>
                  <a:srgbClr val="576A78"/>
                </a:solidFill>
                <a:latin typeface="Bw Gradual" pitchFamily="34" charset="0"/>
              </a:rPr>
              <a:t>Manager</a:t>
            </a:r>
            <a:endParaRPr lang="en-GB" sz="600" noProof="0">
              <a:solidFill>
                <a:srgbClr val="576A78"/>
              </a:solidFill>
            </a:endParaRPr>
          </a:p>
        </p:txBody>
      </p:sp>
      <p:sp>
        <p:nvSpPr>
          <p:cNvPr id="96" name="Shape 7">
            <a:extLst>
              <a:ext uri="{FF2B5EF4-FFF2-40B4-BE49-F238E27FC236}">
                <a16:creationId xmlns:a16="http://schemas.microsoft.com/office/drawing/2014/main" id="{C35F305D-839F-35CF-332D-ED1F540113AE}"/>
              </a:ext>
            </a:extLst>
          </p:cNvPr>
          <p:cNvSpPr/>
          <p:nvPr/>
        </p:nvSpPr>
        <p:spPr>
          <a:xfrm>
            <a:off x="2457936" y="2922653"/>
            <a:ext cx="860610" cy="552451"/>
          </a:xfrm>
          <a:prstGeom prst="roundRect">
            <a:avLst>
              <a:gd name="adj" fmla="val 5654"/>
            </a:avLst>
          </a:prstGeom>
          <a:solidFill>
            <a:srgbClr val="576A78">
              <a:alpha val="13292"/>
            </a:srgbClr>
          </a:solidFill>
          <a:ln/>
        </p:spPr>
        <p:txBody>
          <a:bodyPr/>
          <a:lstStyle/>
          <a:p>
            <a:endParaRPr lang="en-GB" noProof="0"/>
          </a:p>
        </p:txBody>
      </p:sp>
      <p:sp>
        <p:nvSpPr>
          <p:cNvPr id="97" name="Shape 7">
            <a:extLst>
              <a:ext uri="{FF2B5EF4-FFF2-40B4-BE49-F238E27FC236}">
                <a16:creationId xmlns:a16="http://schemas.microsoft.com/office/drawing/2014/main" id="{5189BE30-AD3B-24E3-146F-BD67C3ECE01C}"/>
              </a:ext>
            </a:extLst>
          </p:cNvPr>
          <p:cNvSpPr/>
          <p:nvPr/>
        </p:nvSpPr>
        <p:spPr>
          <a:xfrm>
            <a:off x="3401630" y="2925081"/>
            <a:ext cx="860610" cy="552451"/>
          </a:xfrm>
          <a:prstGeom prst="roundRect">
            <a:avLst>
              <a:gd name="adj" fmla="val 5654"/>
            </a:avLst>
          </a:prstGeom>
          <a:solidFill>
            <a:srgbClr val="576A78">
              <a:alpha val="13292"/>
            </a:srgbClr>
          </a:solidFill>
          <a:ln/>
        </p:spPr>
        <p:txBody>
          <a:bodyPr/>
          <a:lstStyle/>
          <a:p>
            <a:endParaRPr lang="en-GB" noProof="0"/>
          </a:p>
        </p:txBody>
      </p:sp>
      <p:sp>
        <p:nvSpPr>
          <p:cNvPr id="98" name="Shape 7">
            <a:extLst>
              <a:ext uri="{FF2B5EF4-FFF2-40B4-BE49-F238E27FC236}">
                <a16:creationId xmlns:a16="http://schemas.microsoft.com/office/drawing/2014/main" id="{E45558D1-D3AA-8F14-D4B6-934027F2461A}"/>
              </a:ext>
            </a:extLst>
          </p:cNvPr>
          <p:cNvSpPr/>
          <p:nvPr/>
        </p:nvSpPr>
        <p:spPr>
          <a:xfrm>
            <a:off x="4338980" y="2921376"/>
            <a:ext cx="860610" cy="552451"/>
          </a:xfrm>
          <a:prstGeom prst="roundRect">
            <a:avLst>
              <a:gd name="adj" fmla="val 5654"/>
            </a:avLst>
          </a:prstGeom>
          <a:solidFill>
            <a:srgbClr val="576A78">
              <a:alpha val="13292"/>
            </a:srgbClr>
          </a:solidFill>
          <a:ln/>
        </p:spPr>
        <p:txBody>
          <a:bodyPr/>
          <a:lstStyle/>
          <a:p>
            <a:endParaRPr lang="en-GB" noProof="0"/>
          </a:p>
        </p:txBody>
      </p:sp>
      <p:sp>
        <p:nvSpPr>
          <p:cNvPr id="100" name="Text 19">
            <a:extLst>
              <a:ext uri="{FF2B5EF4-FFF2-40B4-BE49-F238E27FC236}">
                <a16:creationId xmlns:a16="http://schemas.microsoft.com/office/drawing/2014/main" id="{D35C0B4C-C3AF-354E-D2E3-AE7E55828038}"/>
              </a:ext>
            </a:extLst>
          </p:cNvPr>
          <p:cNvSpPr/>
          <p:nvPr/>
        </p:nvSpPr>
        <p:spPr>
          <a:xfrm>
            <a:off x="2538288" y="2710438"/>
            <a:ext cx="704850" cy="57150"/>
          </a:xfrm>
          <a:prstGeom prst="rect">
            <a:avLst/>
          </a:prstGeom>
          <a:noFill/>
          <a:ln/>
        </p:spPr>
        <p:txBody>
          <a:bodyPr wrap="square" lIns="0" tIns="0" rIns="0" bIns="0" rtlCol="0" anchor="t"/>
          <a:lstStyle/>
          <a:p>
            <a:pPr marL="0" indent="0" algn="ctr">
              <a:lnSpc>
                <a:spcPts val="684"/>
              </a:lnSpc>
              <a:buNone/>
            </a:pPr>
            <a:r>
              <a:rPr lang="en-GB" sz="600" kern="0" spc="6" noProof="0">
                <a:solidFill>
                  <a:srgbClr val="131F34"/>
                </a:solidFill>
                <a:latin typeface="Bw Gradual" pitchFamily="34" charset="0"/>
                <a:ea typeface="Bw Gradual" pitchFamily="34" charset="-122"/>
                <a:cs typeface="Bw Gradual" pitchFamily="34" charset="-120"/>
              </a:rPr>
              <a:t>Investor Relations</a:t>
            </a:r>
            <a:endParaRPr lang="en-GB" sz="600" noProof="0">
              <a:solidFill>
                <a:srgbClr val="131F34"/>
              </a:solidFill>
            </a:endParaRPr>
          </a:p>
        </p:txBody>
      </p:sp>
      <p:sp>
        <p:nvSpPr>
          <p:cNvPr id="101" name="Text 19">
            <a:extLst>
              <a:ext uri="{FF2B5EF4-FFF2-40B4-BE49-F238E27FC236}">
                <a16:creationId xmlns:a16="http://schemas.microsoft.com/office/drawing/2014/main" id="{165973FA-FC6A-5A52-1153-EB0C6ADB1C52}"/>
              </a:ext>
            </a:extLst>
          </p:cNvPr>
          <p:cNvSpPr/>
          <p:nvPr/>
        </p:nvSpPr>
        <p:spPr>
          <a:xfrm>
            <a:off x="3477850" y="2687488"/>
            <a:ext cx="704850" cy="57150"/>
          </a:xfrm>
          <a:prstGeom prst="rect">
            <a:avLst/>
          </a:prstGeom>
          <a:noFill/>
          <a:ln/>
        </p:spPr>
        <p:txBody>
          <a:bodyPr wrap="square" lIns="0" tIns="0" rIns="0" bIns="0" rtlCol="0" anchor="t"/>
          <a:lstStyle/>
          <a:p>
            <a:pPr marL="0" indent="0" algn="ctr">
              <a:lnSpc>
                <a:spcPts val="684"/>
              </a:lnSpc>
              <a:buNone/>
            </a:pPr>
            <a:r>
              <a:rPr lang="en-GB" sz="600" kern="0" spc="6" noProof="0">
                <a:solidFill>
                  <a:srgbClr val="131F34"/>
                </a:solidFill>
                <a:latin typeface="Bw Gradual" pitchFamily="34" charset="0"/>
                <a:ea typeface="Bw Gradual" pitchFamily="34" charset="-122"/>
                <a:cs typeface="Bw Gradual" pitchFamily="34" charset="-120"/>
              </a:rPr>
              <a:t>Business Intelligence</a:t>
            </a:r>
            <a:endParaRPr lang="en-GB" sz="600" noProof="0">
              <a:solidFill>
                <a:srgbClr val="131F34"/>
              </a:solidFill>
            </a:endParaRPr>
          </a:p>
        </p:txBody>
      </p:sp>
      <p:sp>
        <p:nvSpPr>
          <p:cNvPr id="102" name="Text 19">
            <a:extLst>
              <a:ext uri="{FF2B5EF4-FFF2-40B4-BE49-F238E27FC236}">
                <a16:creationId xmlns:a16="http://schemas.microsoft.com/office/drawing/2014/main" id="{AA58E39D-C5D8-8763-C7C8-4518C7F9137F}"/>
              </a:ext>
            </a:extLst>
          </p:cNvPr>
          <p:cNvSpPr/>
          <p:nvPr/>
        </p:nvSpPr>
        <p:spPr>
          <a:xfrm>
            <a:off x="4395572" y="2698027"/>
            <a:ext cx="704850" cy="57150"/>
          </a:xfrm>
          <a:prstGeom prst="rect">
            <a:avLst/>
          </a:prstGeom>
          <a:noFill/>
          <a:ln/>
        </p:spPr>
        <p:txBody>
          <a:bodyPr wrap="square" lIns="0" tIns="0" rIns="0" bIns="0" rtlCol="0" anchor="t"/>
          <a:lstStyle/>
          <a:p>
            <a:pPr marL="0" indent="0" algn="ctr">
              <a:lnSpc>
                <a:spcPts val="684"/>
              </a:lnSpc>
              <a:buNone/>
            </a:pPr>
            <a:r>
              <a:rPr lang="en-GB" sz="600" kern="0" spc="6" noProof="0">
                <a:solidFill>
                  <a:srgbClr val="131F34"/>
                </a:solidFill>
                <a:latin typeface="Bw Gradual" pitchFamily="34" charset="0"/>
                <a:ea typeface="Bw Gradual" pitchFamily="34" charset="-122"/>
                <a:cs typeface="Bw Gradual" pitchFamily="34" charset="-120"/>
              </a:rPr>
              <a:t>Talent Program</a:t>
            </a:r>
            <a:endParaRPr lang="en-GB" sz="600" noProof="0">
              <a:solidFill>
                <a:srgbClr val="131F34"/>
              </a:solidFill>
            </a:endParaRPr>
          </a:p>
        </p:txBody>
      </p:sp>
      <p:cxnSp>
        <p:nvCxnSpPr>
          <p:cNvPr id="103" name="Conector recto 102">
            <a:extLst>
              <a:ext uri="{FF2B5EF4-FFF2-40B4-BE49-F238E27FC236}">
                <a16:creationId xmlns:a16="http://schemas.microsoft.com/office/drawing/2014/main" id="{5E6DBB3D-99F2-F280-F363-0F4B8CD0EFFD}"/>
              </a:ext>
            </a:extLst>
          </p:cNvPr>
          <p:cNvCxnSpPr>
            <a:cxnSpLocks/>
          </p:cNvCxnSpPr>
          <p:nvPr/>
        </p:nvCxnSpPr>
        <p:spPr>
          <a:xfrm flipV="1">
            <a:off x="2875552" y="2516560"/>
            <a:ext cx="0" cy="104244"/>
          </a:xfrm>
          <a:prstGeom prst="line">
            <a:avLst/>
          </a:prstGeom>
          <a:ln>
            <a:solidFill>
              <a:srgbClr val="131F34"/>
            </a:solidFill>
          </a:ln>
        </p:spPr>
        <p:style>
          <a:lnRef idx="1">
            <a:schemeClr val="accent1"/>
          </a:lnRef>
          <a:fillRef idx="0">
            <a:schemeClr val="accent1"/>
          </a:fillRef>
          <a:effectRef idx="0">
            <a:schemeClr val="accent1"/>
          </a:effectRef>
          <a:fontRef idx="minor">
            <a:schemeClr val="tx1"/>
          </a:fontRef>
        </p:style>
      </p:cxnSp>
      <p:cxnSp>
        <p:nvCxnSpPr>
          <p:cNvPr id="104" name="Conector recto 103">
            <a:extLst>
              <a:ext uri="{FF2B5EF4-FFF2-40B4-BE49-F238E27FC236}">
                <a16:creationId xmlns:a16="http://schemas.microsoft.com/office/drawing/2014/main" id="{0CE3BB5D-F1A8-DD11-6BDC-02B40596C208}"/>
              </a:ext>
            </a:extLst>
          </p:cNvPr>
          <p:cNvCxnSpPr>
            <a:cxnSpLocks/>
          </p:cNvCxnSpPr>
          <p:nvPr/>
        </p:nvCxnSpPr>
        <p:spPr>
          <a:xfrm flipV="1">
            <a:off x="4805723" y="2513460"/>
            <a:ext cx="0" cy="104244"/>
          </a:xfrm>
          <a:prstGeom prst="line">
            <a:avLst/>
          </a:prstGeom>
          <a:ln>
            <a:solidFill>
              <a:srgbClr val="131F34"/>
            </a:solidFill>
          </a:ln>
        </p:spPr>
        <p:style>
          <a:lnRef idx="1">
            <a:schemeClr val="accent1"/>
          </a:lnRef>
          <a:fillRef idx="0">
            <a:schemeClr val="accent1"/>
          </a:fillRef>
          <a:effectRef idx="0">
            <a:schemeClr val="accent1"/>
          </a:effectRef>
          <a:fontRef idx="minor">
            <a:schemeClr val="tx1"/>
          </a:fontRef>
        </p:style>
      </p:cxnSp>
      <p:cxnSp>
        <p:nvCxnSpPr>
          <p:cNvPr id="105" name="Conector recto 104">
            <a:extLst>
              <a:ext uri="{FF2B5EF4-FFF2-40B4-BE49-F238E27FC236}">
                <a16:creationId xmlns:a16="http://schemas.microsoft.com/office/drawing/2014/main" id="{E11BA57A-1E28-3CE7-7863-85AF2F043401}"/>
              </a:ext>
            </a:extLst>
          </p:cNvPr>
          <p:cNvCxnSpPr>
            <a:cxnSpLocks/>
          </p:cNvCxnSpPr>
          <p:nvPr/>
        </p:nvCxnSpPr>
        <p:spPr>
          <a:xfrm>
            <a:off x="1029969" y="2513460"/>
            <a:ext cx="3775754" cy="3100"/>
          </a:xfrm>
          <a:prstGeom prst="line">
            <a:avLst/>
          </a:prstGeom>
          <a:ln>
            <a:solidFill>
              <a:srgbClr val="131F34"/>
            </a:solidFill>
          </a:ln>
        </p:spPr>
        <p:style>
          <a:lnRef idx="1">
            <a:schemeClr val="accent1"/>
          </a:lnRef>
          <a:fillRef idx="0">
            <a:schemeClr val="accent1"/>
          </a:fillRef>
          <a:effectRef idx="0">
            <a:schemeClr val="accent1"/>
          </a:effectRef>
          <a:fontRef idx="minor">
            <a:schemeClr val="tx1"/>
          </a:fontRef>
        </p:style>
      </p:cxnSp>
      <p:sp>
        <p:nvSpPr>
          <p:cNvPr id="106" name="Text 19">
            <a:extLst>
              <a:ext uri="{FF2B5EF4-FFF2-40B4-BE49-F238E27FC236}">
                <a16:creationId xmlns:a16="http://schemas.microsoft.com/office/drawing/2014/main" id="{EC908FEC-9AD8-0C21-84A4-789094A87FBA}"/>
              </a:ext>
            </a:extLst>
          </p:cNvPr>
          <p:cNvSpPr/>
          <p:nvPr/>
        </p:nvSpPr>
        <p:spPr>
          <a:xfrm>
            <a:off x="2606845" y="3042630"/>
            <a:ext cx="555830" cy="192234"/>
          </a:xfrm>
          <a:prstGeom prst="rect">
            <a:avLst/>
          </a:prstGeom>
          <a:noFill/>
          <a:ln/>
        </p:spPr>
        <p:txBody>
          <a:bodyPr wrap="square" lIns="0" tIns="0" rIns="0" bIns="0" rtlCol="0" anchor="t"/>
          <a:lstStyle/>
          <a:p>
            <a:pPr marL="0" indent="0" algn="ctr">
              <a:lnSpc>
                <a:spcPts val="684"/>
              </a:lnSpc>
              <a:buNone/>
            </a:pPr>
            <a:r>
              <a:rPr lang="en-GB" sz="600" kern="0" spc="6" noProof="0">
                <a:solidFill>
                  <a:srgbClr val="576A78"/>
                </a:solidFill>
                <a:latin typeface="Bw Gradual" pitchFamily="34" charset="0"/>
                <a:ea typeface="Bw Gradual" pitchFamily="34" charset="-122"/>
                <a:cs typeface="Bw Gradual" pitchFamily="34" charset="-120"/>
              </a:rPr>
              <a:t>Investor Relations Front Office</a:t>
            </a:r>
            <a:endParaRPr lang="en-GB" sz="600" noProof="0">
              <a:solidFill>
                <a:srgbClr val="576A78"/>
              </a:solidFill>
            </a:endParaRPr>
          </a:p>
        </p:txBody>
      </p:sp>
      <p:sp>
        <p:nvSpPr>
          <p:cNvPr id="107" name="Text 19">
            <a:extLst>
              <a:ext uri="{FF2B5EF4-FFF2-40B4-BE49-F238E27FC236}">
                <a16:creationId xmlns:a16="http://schemas.microsoft.com/office/drawing/2014/main" id="{ECC954FF-025F-122A-2BAE-8875588BFC9A}"/>
              </a:ext>
            </a:extLst>
          </p:cNvPr>
          <p:cNvSpPr/>
          <p:nvPr/>
        </p:nvSpPr>
        <p:spPr>
          <a:xfrm>
            <a:off x="3554557" y="3042630"/>
            <a:ext cx="555830" cy="251742"/>
          </a:xfrm>
          <a:prstGeom prst="rect">
            <a:avLst/>
          </a:prstGeom>
          <a:noFill/>
          <a:ln/>
        </p:spPr>
        <p:txBody>
          <a:bodyPr wrap="square" lIns="0" tIns="0" rIns="0" bIns="0" rtlCol="0" anchor="t"/>
          <a:lstStyle/>
          <a:p>
            <a:pPr marL="0" indent="0" algn="ctr">
              <a:lnSpc>
                <a:spcPts val="684"/>
              </a:lnSpc>
              <a:buNone/>
            </a:pPr>
            <a:r>
              <a:rPr lang="en-GB" sz="600" kern="0" spc="6" noProof="0">
                <a:solidFill>
                  <a:srgbClr val="576A78"/>
                </a:solidFill>
                <a:latin typeface="Bw Gradual" pitchFamily="34" charset="0"/>
                <a:ea typeface="Bw Gradual" pitchFamily="34" charset="-122"/>
                <a:cs typeface="Bw Gradual" pitchFamily="34" charset="-120"/>
              </a:rPr>
              <a:t>Business Intelligence</a:t>
            </a:r>
          </a:p>
          <a:p>
            <a:pPr marL="0" indent="0" algn="ctr">
              <a:lnSpc>
                <a:spcPts val="684"/>
              </a:lnSpc>
              <a:buNone/>
            </a:pPr>
            <a:r>
              <a:rPr lang="en-GB" sz="600" kern="0" spc="6" noProof="0">
                <a:solidFill>
                  <a:srgbClr val="576A78"/>
                </a:solidFill>
                <a:latin typeface="Bw Gradual" pitchFamily="34" charset="0"/>
                <a:ea typeface="Bw Gradual" pitchFamily="34" charset="-122"/>
                <a:cs typeface="Bw Gradual" pitchFamily="34" charset="-120"/>
              </a:rPr>
              <a:t>Associate</a:t>
            </a:r>
          </a:p>
        </p:txBody>
      </p:sp>
      <p:sp>
        <p:nvSpPr>
          <p:cNvPr id="108" name="Text 19">
            <a:extLst>
              <a:ext uri="{FF2B5EF4-FFF2-40B4-BE49-F238E27FC236}">
                <a16:creationId xmlns:a16="http://schemas.microsoft.com/office/drawing/2014/main" id="{E197CF3F-4CEE-619F-05C6-FC850CD4FB5A}"/>
              </a:ext>
            </a:extLst>
          </p:cNvPr>
          <p:cNvSpPr/>
          <p:nvPr/>
        </p:nvSpPr>
        <p:spPr>
          <a:xfrm>
            <a:off x="4491370" y="3042630"/>
            <a:ext cx="555830" cy="158598"/>
          </a:xfrm>
          <a:prstGeom prst="rect">
            <a:avLst/>
          </a:prstGeom>
          <a:noFill/>
          <a:ln/>
        </p:spPr>
        <p:txBody>
          <a:bodyPr wrap="square" lIns="0" tIns="0" rIns="0" bIns="0" rtlCol="0" anchor="t"/>
          <a:lstStyle/>
          <a:p>
            <a:pPr marL="0" indent="0" algn="ctr">
              <a:lnSpc>
                <a:spcPts val="684"/>
              </a:lnSpc>
              <a:buNone/>
            </a:pPr>
            <a:r>
              <a:rPr lang="en-GB" sz="600" kern="0" spc="6" noProof="0">
                <a:solidFill>
                  <a:srgbClr val="576A78"/>
                </a:solidFill>
                <a:latin typeface="Bw Gradual" pitchFamily="34" charset="0"/>
                <a:ea typeface="Bw Gradual" pitchFamily="34" charset="-122"/>
                <a:cs typeface="Bw Gradual" pitchFamily="34" charset="-120"/>
              </a:rPr>
              <a:t>Talent Program</a:t>
            </a:r>
          </a:p>
          <a:p>
            <a:pPr marL="0" indent="0" algn="ctr">
              <a:lnSpc>
                <a:spcPts val="684"/>
              </a:lnSpc>
              <a:buNone/>
            </a:pPr>
            <a:r>
              <a:rPr lang="en-GB" sz="600" kern="0" spc="6">
                <a:solidFill>
                  <a:srgbClr val="576A78"/>
                </a:solidFill>
                <a:latin typeface="Bw Gradual" pitchFamily="34" charset="0"/>
              </a:rPr>
              <a:t>Director</a:t>
            </a:r>
            <a:endParaRPr lang="en-GB" sz="600" noProof="0">
              <a:solidFill>
                <a:srgbClr val="576A78"/>
              </a:solidFill>
            </a:endParaRPr>
          </a:p>
        </p:txBody>
      </p:sp>
      <p:sp>
        <p:nvSpPr>
          <p:cNvPr id="111" name="Shape 7">
            <a:extLst>
              <a:ext uri="{FF2B5EF4-FFF2-40B4-BE49-F238E27FC236}">
                <a16:creationId xmlns:a16="http://schemas.microsoft.com/office/drawing/2014/main" id="{758CB15F-179B-2BC6-7D94-41AD6F27C57A}"/>
              </a:ext>
            </a:extLst>
          </p:cNvPr>
          <p:cNvSpPr/>
          <p:nvPr/>
        </p:nvSpPr>
        <p:spPr>
          <a:xfrm>
            <a:off x="1526930" y="2921376"/>
            <a:ext cx="860610" cy="552451"/>
          </a:xfrm>
          <a:prstGeom prst="roundRect">
            <a:avLst>
              <a:gd name="adj" fmla="val 5654"/>
            </a:avLst>
          </a:prstGeom>
          <a:solidFill>
            <a:srgbClr val="576A78">
              <a:alpha val="13292"/>
            </a:srgbClr>
          </a:solidFill>
          <a:ln/>
        </p:spPr>
        <p:txBody>
          <a:bodyPr/>
          <a:lstStyle/>
          <a:p>
            <a:endParaRPr lang="en-GB" noProof="0"/>
          </a:p>
        </p:txBody>
      </p:sp>
      <p:sp>
        <p:nvSpPr>
          <p:cNvPr id="112" name="Text 19">
            <a:extLst>
              <a:ext uri="{FF2B5EF4-FFF2-40B4-BE49-F238E27FC236}">
                <a16:creationId xmlns:a16="http://schemas.microsoft.com/office/drawing/2014/main" id="{88801192-0041-940E-4465-AAE67E6C2536}"/>
              </a:ext>
            </a:extLst>
          </p:cNvPr>
          <p:cNvSpPr/>
          <p:nvPr/>
        </p:nvSpPr>
        <p:spPr>
          <a:xfrm>
            <a:off x="1598726" y="2698027"/>
            <a:ext cx="704850" cy="57150"/>
          </a:xfrm>
          <a:prstGeom prst="rect">
            <a:avLst/>
          </a:prstGeom>
          <a:noFill/>
          <a:ln/>
        </p:spPr>
        <p:txBody>
          <a:bodyPr wrap="square" lIns="0" tIns="0" rIns="0" bIns="0" rtlCol="0" anchor="t"/>
          <a:lstStyle/>
          <a:p>
            <a:pPr marL="0" indent="0" algn="ctr">
              <a:lnSpc>
                <a:spcPts val="684"/>
              </a:lnSpc>
              <a:buNone/>
            </a:pPr>
            <a:r>
              <a:rPr lang="en-GB" sz="600" kern="0" spc="6" noProof="0">
                <a:solidFill>
                  <a:srgbClr val="131F34"/>
                </a:solidFill>
                <a:latin typeface="Bw Gradual" pitchFamily="34" charset="0"/>
                <a:ea typeface="Bw Gradual" pitchFamily="34" charset="-122"/>
                <a:cs typeface="Bw Gradual" pitchFamily="34" charset="-120"/>
              </a:rPr>
              <a:t>Marketing</a:t>
            </a:r>
            <a:endParaRPr lang="en-GB" sz="600" noProof="0">
              <a:solidFill>
                <a:srgbClr val="131F34"/>
              </a:solidFill>
            </a:endParaRPr>
          </a:p>
        </p:txBody>
      </p:sp>
      <p:cxnSp>
        <p:nvCxnSpPr>
          <p:cNvPr id="113" name="Conector recto 112">
            <a:extLst>
              <a:ext uri="{FF2B5EF4-FFF2-40B4-BE49-F238E27FC236}">
                <a16:creationId xmlns:a16="http://schemas.microsoft.com/office/drawing/2014/main" id="{CB4C8611-86BA-E815-CDF1-13B195831D45}"/>
              </a:ext>
            </a:extLst>
          </p:cNvPr>
          <p:cNvCxnSpPr>
            <a:cxnSpLocks/>
          </p:cNvCxnSpPr>
          <p:nvPr/>
        </p:nvCxnSpPr>
        <p:spPr>
          <a:xfrm flipV="1">
            <a:off x="1957235" y="2520259"/>
            <a:ext cx="0" cy="111261"/>
          </a:xfrm>
          <a:prstGeom prst="line">
            <a:avLst/>
          </a:prstGeom>
          <a:ln>
            <a:solidFill>
              <a:srgbClr val="131F34"/>
            </a:solidFill>
          </a:ln>
        </p:spPr>
        <p:style>
          <a:lnRef idx="1">
            <a:schemeClr val="accent1"/>
          </a:lnRef>
          <a:fillRef idx="0">
            <a:schemeClr val="accent1"/>
          </a:fillRef>
          <a:effectRef idx="0">
            <a:schemeClr val="accent1"/>
          </a:effectRef>
          <a:fontRef idx="minor">
            <a:schemeClr val="tx1"/>
          </a:fontRef>
        </p:style>
      </p:cxnSp>
      <p:sp>
        <p:nvSpPr>
          <p:cNvPr id="114" name="Text 19">
            <a:extLst>
              <a:ext uri="{FF2B5EF4-FFF2-40B4-BE49-F238E27FC236}">
                <a16:creationId xmlns:a16="http://schemas.microsoft.com/office/drawing/2014/main" id="{6E6028FC-FFDB-A9F1-472A-DE697625D0D7}"/>
              </a:ext>
            </a:extLst>
          </p:cNvPr>
          <p:cNvSpPr/>
          <p:nvPr/>
        </p:nvSpPr>
        <p:spPr>
          <a:xfrm>
            <a:off x="1645910" y="3042630"/>
            <a:ext cx="630095" cy="259090"/>
          </a:xfrm>
          <a:prstGeom prst="rect">
            <a:avLst/>
          </a:prstGeom>
          <a:noFill/>
          <a:ln/>
        </p:spPr>
        <p:txBody>
          <a:bodyPr wrap="square" lIns="0" tIns="0" rIns="0" bIns="0" rtlCol="0" anchor="t"/>
          <a:lstStyle/>
          <a:p>
            <a:pPr marL="0" indent="0" algn="ctr">
              <a:lnSpc>
                <a:spcPts val="684"/>
              </a:lnSpc>
              <a:buNone/>
            </a:pPr>
            <a:r>
              <a:rPr lang="en-GB" sz="600" kern="0" spc="6">
                <a:solidFill>
                  <a:srgbClr val="576A78"/>
                </a:solidFill>
                <a:latin typeface="Bw Gradual" pitchFamily="34" charset="0"/>
                <a:ea typeface="Bw Gradual" pitchFamily="34" charset="-122"/>
                <a:cs typeface="Bw Gradual" pitchFamily="34" charset="-120"/>
              </a:rPr>
              <a:t>Ma</a:t>
            </a:r>
            <a:r>
              <a:rPr lang="en-GB" sz="600" kern="0" spc="6" noProof="0" err="1">
                <a:solidFill>
                  <a:srgbClr val="576A78"/>
                </a:solidFill>
                <a:latin typeface="Bw Gradual" pitchFamily="34" charset="0"/>
                <a:ea typeface="Bw Gradual" pitchFamily="34" charset="-122"/>
                <a:cs typeface="Bw Gradual" pitchFamily="34" charset="-120"/>
              </a:rPr>
              <a:t>rketing</a:t>
            </a:r>
            <a:r>
              <a:rPr lang="en-GB" sz="600" kern="0" spc="6" noProof="0">
                <a:solidFill>
                  <a:srgbClr val="576A78"/>
                </a:solidFill>
                <a:latin typeface="Bw Gradual" pitchFamily="34" charset="0"/>
                <a:ea typeface="Bw Gradual" pitchFamily="34" charset="-122"/>
                <a:cs typeface="Bw Gradual" pitchFamily="34" charset="-120"/>
              </a:rPr>
              <a:t> &amp;</a:t>
            </a:r>
          </a:p>
          <a:p>
            <a:pPr marL="0" indent="0" algn="ctr">
              <a:lnSpc>
                <a:spcPts val="684"/>
              </a:lnSpc>
              <a:buNone/>
            </a:pPr>
            <a:r>
              <a:rPr lang="en-GB" sz="600" kern="0" spc="6">
                <a:solidFill>
                  <a:srgbClr val="576A78"/>
                </a:solidFill>
                <a:latin typeface="Bw Gradual" pitchFamily="34" charset="0"/>
              </a:rPr>
              <a:t>Communication</a:t>
            </a:r>
          </a:p>
          <a:p>
            <a:pPr marL="0" indent="0" algn="ctr">
              <a:lnSpc>
                <a:spcPts val="684"/>
              </a:lnSpc>
              <a:buNone/>
            </a:pPr>
            <a:r>
              <a:rPr lang="en-GB" sz="600" kern="0" spc="6" noProof="0">
                <a:solidFill>
                  <a:srgbClr val="576A78"/>
                </a:solidFill>
                <a:latin typeface="Bw Gradual" pitchFamily="34" charset="0"/>
              </a:rPr>
              <a:t>Associate</a:t>
            </a:r>
            <a:endParaRPr lang="en-GB" sz="600" noProof="0">
              <a:solidFill>
                <a:srgbClr val="576A78"/>
              </a:solidFill>
            </a:endParaRPr>
          </a:p>
        </p:txBody>
      </p:sp>
      <p:cxnSp>
        <p:nvCxnSpPr>
          <p:cNvPr id="119" name="Conector recto 118">
            <a:extLst>
              <a:ext uri="{FF2B5EF4-FFF2-40B4-BE49-F238E27FC236}">
                <a16:creationId xmlns:a16="http://schemas.microsoft.com/office/drawing/2014/main" id="{4FEE4631-C5D0-EEDF-B5E6-D9955534AE93}"/>
              </a:ext>
            </a:extLst>
          </p:cNvPr>
          <p:cNvCxnSpPr>
            <a:cxnSpLocks/>
          </p:cNvCxnSpPr>
          <p:nvPr/>
        </p:nvCxnSpPr>
        <p:spPr>
          <a:xfrm flipV="1">
            <a:off x="3826097" y="2516750"/>
            <a:ext cx="0" cy="111261"/>
          </a:xfrm>
          <a:prstGeom prst="line">
            <a:avLst/>
          </a:prstGeom>
          <a:ln>
            <a:solidFill>
              <a:srgbClr val="131F34"/>
            </a:solidFill>
          </a:ln>
        </p:spPr>
        <p:style>
          <a:lnRef idx="1">
            <a:schemeClr val="accent1"/>
          </a:lnRef>
          <a:fillRef idx="0">
            <a:schemeClr val="accent1"/>
          </a:fillRef>
          <a:effectRef idx="0">
            <a:schemeClr val="accent1"/>
          </a:effectRef>
          <a:fontRef idx="minor">
            <a:schemeClr val="tx1"/>
          </a:fontRef>
        </p:style>
      </p:cxnSp>
      <p:cxnSp>
        <p:nvCxnSpPr>
          <p:cNvPr id="120" name="Conector recto 119">
            <a:extLst>
              <a:ext uri="{FF2B5EF4-FFF2-40B4-BE49-F238E27FC236}">
                <a16:creationId xmlns:a16="http://schemas.microsoft.com/office/drawing/2014/main" id="{E6DAC56E-94AB-1181-69B9-138FBB6BCBCB}"/>
              </a:ext>
            </a:extLst>
          </p:cNvPr>
          <p:cNvCxnSpPr>
            <a:cxnSpLocks/>
          </p:cNvCxnSpPr>
          <p:nvPr/>
        </p:nvCxnSpPr>
        <p:spPr>
          <a:xfrm flipV="1">
            <a:off x="7082394" y="2517957"/>
            <a:ext cx="0" cy="104244"/>
          </a:xfrm>
          <a:prstGeom prst="line">
            <a:avLst/>
          </a:prstGeom>
          <a:ln>
            <a:solidFill>
              <a:srgbClr val="131F34"/>
            </a:solidFill>
          </a:ln>
        </p:spPr>
        <p:style>
          <a:lnRef idx="1">
            <a:schemeClr val="accent1"/>
          </a:lnRef>
          <a:fillRef idx="0">
            <a:schemeClr val="accent1"/>
          </a:fillRef>
          <a:effectRef idx="0">
            <a:schemeClr val="accent1"/>
          </a:effectRef>
          <a:fontRef idx="minor">
            <a:schemeClr val="tx1"/>
          </a:fontRef>
        </p:style>
      </p:cxnSp>
      <p:cxnSp>
        <p:nvCxnSpPr>
          <p:cNvPr id="128" name="Conector recto 127">
            <a:extLst>
              <a:ext uri="{FF2B5EF4-FFF2-40B4-BE49-F238E27FC236}">
                <a16:creationId xmlns:a16="http://schemas.microsoft.com/office/drawing/2014/main" id="{727E22CC-527B-7643-C971-FB68A399C8D5}"/>
              </a:ext>
            </a:extLst>
          </p:cNvPr>
          <p:cNvCxnSpPr>
            <a:cxnSpLocks/>
          </p:cNvCxnSpPr>
          <p:nvPr/>
        </p:nvCxnSpPr>
        <p:spPr>
          <a:xfrm flipV="1">
            <a:off x="2875552" y="1991267"/>
            <a:ext cx="4207477" cy="5112"/>
          </a:xfrm>
          <a:prstGeom prst="line">
            <a:avLst/>
          </a:prstGeom>
          <a:ln>
            <a:solidFill>
              <a:srgbClr val="131F34"/>
            </a:solidFill>
          </a:ln>
        </p:spPr>
        <p:style>
          <a:lnRef idx="1">
            <a:schemeClr val="accent1"/>
          </a:lnRef>
          <a:fillRef idx="0">
            <a:schemeClr val="accent1"/>
          </a:fillRef>
          <a:effectRef idx="0">
            <a:schemeClr val="accent1"/>
          </a:effectRef>
          <a:fontRef idx="minor">
            <a:schemeClr val="tx1"/>
          </a:fontRef>
        </p:style>
      </p:cxnSp>
      <p:cxnSp>
        <p:nvCxnSpPr>
          <p:cNvPr id="131" name="Conector recto 130">
            <a:extLst>
              <a:ext uri="{FF2B5EF4-FFF2-40B4-BE49-F238E27FC236}">
                <a16:creationId xmlns:a16="http://schemas.microsoft.com/office/drawing/2014/main" id="{3B774EC9-3D6B-677E-94B0-CD1F809C5564}"/>
              </a:ext>
            </a:extLst>
          </p:cNvPr>
          <p:cNvCxnSpPr>
            <a:cxnSpLocks/>
          </p:cNvCxnSpPr>
          <p:nvPr/>
        </p:nvCxnSpPr>
        <p:spPr>
          <a:xfrm flipV="1">
            <a:off x="5085486" y="1878651"/>
            <a:ext cx="0" cy="111261"/>
          </a:xfrm>
          <a:prstGeom prst="line">
            <a:avLst/>
          </a:prstGeom>
          <a:ln>
            <a:solidFill>
              <a:srgbClr val="131F34"/>
            </a:solidFill>
          </a:ln>
        </p:spPr>
        <p:style>
          <a:lnRef idx="1">
            <a:schemeClr val="accent1"/>
          </a:lnRef>
          <a:fillRef idx="0">
            <a:schemeClr val="accent1"/>
          </a:fillRef>
          <a:effectRef idx="0">
            <a:schemeClr val="accent1"/>
          </a:effectRef>
          <a:fontRef idx="minor">
            <a:schemeClr val="tx1"/>
          </a:fontRef>
        </p:style>
      </p:cxnSp>
      <p:sp>
        <p:nvSpPr>
          <p:cNvPr id="7" name="Text 2">
            <a:extLst>
              <a:ext uri="{FF2B5EF4-FFF2-40B4-BE49-F238E27FC236}">
                <a16:creationId xmlns:a16="http://schemas.microsoft.com/office/drawing/2014/main" id="{25BBE6F8-E4C8-BC7C-5537-03F33F8925DC}"/>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n-GB" sz="570" kern="0" spc="11" noProof="0">
                <a:solidFill>
                  <a:srgbClr val="576A78"/>
                </a:solidFill>
                <a:latin typeface="Bw Gradual" pitchFamily="34" charset="0"/>
                <a:ea typeface="Bw Gradual" pitchFamily="34" charset="-122"/>
                <a:cs typeface="Bw Gradual" pitchFamily="34" charset="-120"/>
              </a:rPr>
              <a:t>INFORME SOSTENIBILIDAD 2025</a:t>
            </a:r>
            <a:endParaRPr lang="en-GB" sz="570" noProof="0">
              <a:solidFill>
                <a:srgbClr val="576A78"/>
              </a:solidFill>
            </a:endParaRPr>
          </a:p>
        </p:txBody>
      </p:sp>
      <p:pic>
        <p:nvPicPr>
          <p:cNvPr id="6" name="Imagen 5">
            <a:extLst>
              <a:ext uri="{FF2B5EF4-FFF2-40B4-BE49-F238E27FC236}">
                <a16:creationId xmlns:a16="http://schemas.microsoft.com/office/drawing/2014/main" id="{BC2A3329-8672-3703-1F1D-1D5D0A4030B7}"/>
              </a:ext>
            </a:extLst>
          </p:cNvPr>
          <p:cNvPicPr>
            <a:picLocks noGrp="1" noRot="1" noChangeAspect="1" noMove="1" noResize="1" noEditPoints="1" noAdjustHandles="1" noChangeArrowheads="1" noChangeShapeType="1" noCrop="1"/>
          </p:cNvPicPr>
          <p:nvPr/>
        </p:nvPicPr>
        <p:blipFill rotWithShape="1">
          <a:blip r:embed="rId3"/>
          <a:srcRect b="35978"/>
          <a:stretch/>
        </p:blipFill>
        <p:spPr>
          <a:xfrm>
            <a:off x="1002324" y="4915627"/>
            <a:ext cx="424228" cy="84998"/>
          </a:xfrm>
          <a:prstGeom prst="rect">
            <a:avLst/>
          </a:prstGeom>
        </p:spPr>
      </p:pic>
      <p:sp>
        <p:nvSpPr>
          <p:cNvPr id="3" name="Text 32">
            <a:extLst>
              <a:ext uri="{FF2B5EF4-FFF2-40B4-BE49-F238E27FC236}">
                <a16:creationId xmlns:a16="http://schemas.microsoft.com/office/drawing/2014/main" id="{6751B37A-FAC4-2FBA-A663-95E5DEAA7044}"/>
              </a:ext>
            </a:extLst>
          </p:cNvPr>
          <p:cNvSpPr/>
          <p:nvPr/>
        </p:nvSpPr>
        <p:spPr>
          <a:xfrm>
            <a:off x="3416580" y="1233216"/>
            <a:ext cx="3337812" cy="194314"/>
          </a:xfrm>
          <a:prstGeom prst="rect">
            <a:avLst/>
          </a:prstGeom>
          <a:noFill/>
          <a:ln/>
        </p:spPr>
        <p:txBody>
          <a:bodyPr wrap="square" lIns="0" tIns="0" rIns="0" bIns="0" rtlCol="0" anchor="ctr"/>
          <a:lstStyle/>
          <a:p>
            <a:pPr marL="0" indent="0" algn="ctr">
              <a:lnSpc>
                <a:spcPts val="1026"/>
              </a:lnSpc>
              <a:buNone/>
            </a:pPr>
            <a:r>
              <a:rPr lang="en-GB" sz="1200" kern="0" spc="17">
                <a:solidFill>
                  <a:srgbClr val="132033"/>
                </a:solidFill>
                <a:latin typeface="Canela Light" pitchFamily="2" charset="77"/>
              </a:rPr>
              <a:t>Chairman</a:t>
            </a:r>
            <a:endParaRPr lang="en-GB" sz="1200" noProof="0">
              <a:solidFill>
                <a:srgbClr val="132033"/>
              </a:solidFill>
            </a:endParaRPr>
          </a:p>
        </p:txBody>
      </p:sp>
      <p:cxnSp>
        <p:nvCxnSpPr>
          <p:cNvPr id="8" name="Conector recto 7">
            <a:extLst>
              <a:ext uri="{FF2B5EF4-FFF2-40B4-BE49-F238E27FC236}">
                <a16:creationId xmlns:a16="http://schemas.microsoft.com/office/drawing/2014/main" id="{C5140591-429A-5478-88D0-C1CAE8F9E0EC}"/>
              </a:ext>
            </a:extLst>
          </p:cNvPr>
          <p:cNvCxnSpPr>
            <a:cxnSpLocks/>
          </p:cNvCxnSpPr>
          <p:nvPr/>
        </p:nvCxnSpPr>
        <p:spPr>
          <a:xfrm flipV="1">
            <a:off x="5075329" y="1444165"/>
            <a:ext cx="0" cy="111261"/>
          </a:xfrm>
          <a:prstGeom prst="line">
            <a:avLst/>
          </a:prstGeom>
          <a:ln>
            <a:solidFill>
              <a:srgbClr val="131F34"/>
            </a:solidFill>
          </a:ln>
        </p:spPr>
        <p:style>
          <a:lnRef idx="1">
            <a:schemeClr val="accent1"/>
          </a:lnRef>
          <a:fillRef idx="0">
            <a:schemeClr val="accent1"/>
          </a:fillRef>
          <a:effectRef idx="0">
            <a:schemeClr val="accent1"/>
          </a:effectRef>
          <a:fontRef idx="minor">
            <a:schemeClr val="tx1"/>
          </a:fontRef>
        </p:style>
      </p:cxnSp>
      <p:sp>
        <p:nvSpPr>
          <p:cNvPr id="11" name="Text 32">
            <a:extLst>
              <a:ext uri="{FF2B5EF4-FFF2-40B4-BE49-F238E27FC236}">
                <a16:creationId xmlns:a16="http://schemas.microsoft.com/office/drawing/2014/main" id="{7649D013-5B43-D096-F3A9-6D0CFD7D88E4}"/>
              </a:ext>
            </a:extLst>
          </p:cNvPr>
          <p:cNvSpPr/>
          <p:nvPr/>
        </p:nvSpPr>
        <p:spPr>
          <a:xfrm>
            <a:off x="5085486" y="910993"/>
            <a:ext cx="3343275" cy="194314"/>
          </a:xfrm>
          <a:prstGeom prst="rect">
            <a:avLst/>
          </a:prstGeom>
          <a:noFill/>
          <a:ln/>
        </p:spPr>
        <p:txBody>
          <a:bodyPr wrap="square" lIns="0" tIns="0" rIns="0" bIns="0" rtlCol="0" anchor="ctr"/>
          <a:lstStyle/>
          <a:p>
            <a:pPr marL="0" indent="0" algn="ctr">
              <a:lnSpc>
                <a:spcPts val="1026"/>
              </a:lnSpc>
              <a:buNone/>
            </a:pPr>
            <a:r>
              <a:rPr lang="en-GB" sz="1200" kern="0" spc="17" noProof="0">
                <a:solidFill>
                  <a:srgbClr val="E4E5E8"/>
                </a:solidFill>
                <a:latin typeface="Canela Light" pitchFamily="2" charset="77"/>
                <a:ea typeface="Canela" pitchFamily="34" charset="-122"/>
                <a:cs typeface="Canela" pitchFamily="34" charset="-120"/>
              </a:rPr>
              <a:t>Executive Director</a:t>
            </a:r>
            <a:endParaRPr lang="en-GB" sz="1200" noProof="0">
              <a:solidFill>
                <a:srgbClr val="E4E5E8"/>
              </a:solidFill>
            </a:endParaRPr>
          </a:p>
        </p:txBody>
      </p:sp>
      <p:sp>
        <p:nvSpPr>
          <p:cNvPr id="13" name="Shape 31">
            <a:extLst>
              <a:ext uri="{FF2B5EF4-FFF2-40B4-BE49-F238E27FC236}">
                <a16:creationId xmlns:a16="http://schemas.microsoft.com/office/drawing/2014/main" id="{A46522D7-AD15-8E41-8CDF-28D5B5D05D88}"/>
              </a:ext>
            </a:extLst>
          </p:cNvPr>
          <p:cNvSpPr/>
          <p:nvPr/>
        </p:nvSpPr>
        <p:spPr>
          <a:xfrm>
            <a:off x="5085486" y="1535778"/>
            <a:ext cx="1590192" cy="352425"/>
          </a:xfrm>
          <a:prstGeom prst="roundRect">
            <a:avLst/>
          </a:prstGeom>
          <a:solidFill>
            <a:srgbClr val="131F34"/>
          </a:solidFill>
          <a:ln/>
        </p:spPr>
        <p:txBody>
          <a:bodyPr/>
          <a:lstStyle/>
          <a:p>
            <a:endParaRPr lang="en-GB" noProof="0"/>
          </a:p>
        </p:txBody>
      </p:sp>
      <p:sp>
        <p:nvSpPr>
          <p:cNvPr id="14" name="Text 32">
            <a:extLst>
              <a:ext uri="{FF2B5EF4-FFF2-40B4-BE49-F238E27FC236}">
                <a16:creationId xmlns:a16="http://schemas.microsoft.com/office/drawing/2014/main" id="{FF2EB9FB-2E3A-C0DF-A44C-BA940B520E8C}"/>
              </a:ext>
            </a:extLst>
          </p:cNvPr>
          <p:cNvSpPr/>
          <p:nvPr/>
        </p:nvSpPr>
        <p:spPr>
          <a:xfrm>
            <a:off x="5210448" y="1620166"/>
            <a:ext cx="1590192" cy="194314"/>
          </a:xfrm>
          <a:prstGeom prst="rect">
            <a:avLst/>
          </a:prstGeom>
          <a:noFill/>
          <a:ln/>
        </p:spPr>
        <p:txBody>
          <a:bodyPr wrap="square" lIns="0" tIns="0" rIns="0" bIns="0" rtlCol="0" anchor="ctr"/>
          <a:lstStyle/>
          <a:p>
            <a:pPr marL="0" indent="0" algn="ctr">
              <a:lnSpc>
                <a:spcPts val="1026"/>
              </a:lnSpc>
              <a:buNone/>
            </a:pPr>
            <a:r>
              <a:rPr lang="en-GB" sz="1200" kern="0" spc="17" noProof="0">
                <a:solidFill>
                  <a:srgbClr val="E4E5E8"/>
                </a:solidFill>
                <a:latin typeface="Canela Light" pitchFamily="2" charset="77"/>
                <a:ea typeface="Canela" pitchFamily="34" charset="-122"/>
                <a:cs typeface="Canela" pitchFamily="34" charset="-120"/>
              </a:rPr>
              <a:t>Executive Director</a:t>
            </a:r>
            <a:endParaRPr lang="en-GB" sz="1200" noProof="0">
              <a:solidFill>
                <a:srgbClr val="E4E5E8"/>
              </a:solidFill>
            </a:endParaRPr>
          </a:p>
        </p:txBody>
      </p:sp>
      <p:sp>
        <p:nvSpPr>
          <p:cNvPr id="16" name="Shape 7">
            <a:extLst>
              <a:ext uri="{FF2B5EF4-FFF2-40B4-BE49-F238E27FC236}">
                <a16:creationId xmlns:a16="http://schemas.microsoft.com/office/drawing/2014/main" id="{339B9A67-FA96-46B0-15B6-30B16FC68CD3}"/>
              </a:ext>
            </a:extLst>
          </p:cNvPr>
          <p:cNvSpPr/>
          <p:nvPr/>
        </p:nvSpPr>
        <p:spPr>
          <a:xfrm>
            <a:off x="2445247" y="3535023"/>
            <a:ext cx="860610" cy="552451"/>
          </a:xfrm>
          <a:prstGeom prst="roundRect">
            <a:avLst>
              <a:gd name="adj" fmla="val 5654"/>
            </a:avLst>
          </a:prstGeom>
          <a:solidFill>
            <a:srgbClr val="576A78">
              <a:alpha val="13292"/>
            </a:srgbClr>
          </a:solidFill>
          <a:ln/>
        </p:spPr>
        <p:txBody>
          <a:bodyPr/>
          <a:lstStyle/>
          <a:p>
            <a:endParaRPr lang="en-GB" noProof="0"/>
          </a:p>
        </p:txBody>
      </p:sp>
      <p:sp>
        <p:nvSpPr>
          <p:cNvPr id="17" name="Text 19">
            <a:extLst>
              <a:ext uri="{FF2B5EF4-FFF2-40B4-BE49-F238E27FC236}">
                <a16:creationId xmlns:a16="http://schemas.microsoft.com/office/drawing/2014/main" id="{298757AB-8F83-CE5E-BFBB-07FDC9DFE970}"/>
              </a:ext>
            </a:extLst>
          </p:cNvPr>
          <p:cNvSpPr/>
          <p:nvPr/>
        </p:nvSpPr>
        <p:spPr>
          <a:xfrm>
            <a:off x="2597637" y="3685018"/>
            <a:ext cx="555830" cy="192234"/>
          </a:xfrm>
          <a:prstGeom prst="rect">
            <a:avLst/>
          </a:prstGeom>
          <a:noFill/>
          <a:ln/>
        </p:spPr>
        <p:txBody>
          <a:bodyPr wrap="square" lIns="0" tIns="0" rIns="0" bIns="0" rtlCol="0" anchor="t"/>
          <a:lstStyle/>
          <a:p>
            <a:pPr marL="0" indent="0" algn="ctr">
              <a:lnSpc>
                <a:spcPts val="684"/>
              </a:lnSpc>
              <a:buNone/>
            </a:pPr>
            <a:r>
              <a:rPr lang="en-GB" sz="600" kern="0" spc="6" noProof="0">
                <a:solidFill>
                  <a:srgbClr val="576A78"/>
                </a:solidFill>
                <a:latin typeface="Bw Gradual" pitchFamily="34" charset="0"/>
                <a:ea typeface="Bw Gradual" pitchFamily="34" charset="-122"/>
                <a:cs typeface="Bw Gradual" pitchFamily="34" charset="-120"/>
              </a:rPr>
              <a:t>Investor Relations</a:t>
            </a:r>
          </a:p>
          <a:p>
            <a:pPr marL="0" indent="0" algn="ctr">
              <a:lnSpc>
                <a:spcPts val="684"/>
              </a:lnSpc>
              <a:buNone/>
            </a:pPr>
            <a:r>
              <a:rPr lang="en-GB" sz="600" kern="0" spc="6">
                <a:solidFill>
                  <a:srgbClr val="576A78"/>
                </a:solidFill>
                <a:latin typeface="Bw Gradual" pitchFamily="34" charset="0"/>
              </a:rPr>
              <a:t>Back Office</a:t>
            </a:r>
            <a:endParaRPr lang="en-GB" sz="600" noProof="0">
              <a:solidFill>
                <a:srgbClr val="576A78"/>
              </a:solidFill>
            </a:endParaRPr>
          </a:p>
        </p:txBody>
      </p:sp>
      <p:sp>
        <p:nvSpPr>
          <p:cNvPr id="18" name="Shape 7">
            <a:extLst>
              <a:ext uri="{FF2B5EF4-FFF2-40B4-BE49-F238E27FC236}">
                <a16:creationId xmlns:a16="http://schemas.microsoft.com/office/drawing/2014/main" id="{EF8A5A0C-5939-D89D-46F0-8902B6846E14}"/>
              </a:ext>
            </a:extLst>
          </p:cNvPr>
          <p:cNvSpPr/>
          <p:nvPr/>
        </p:nvSpPr>
        <p:spPr>
          <a:xfrm>
            <a:off x="6607465" y="3477539"/>
            <a:ext cx="860610" cy="552451"/>
          </a:xfrm>
          <a:prstGeom prst="roundRect">
            <a:avLst>
              <a:gd name="adj" fmla="val 5654"/>
            </a:avLst>
          </a:prstGeom>
          <a:solidFill>
            <a:srgbClr val="576A78">
              <a:alpha val="13292"/>
            </a:srgbClr>
          </a:solidFill>
          <a:ln/>
        </p:spPr>
        <p:txBody>
          <a:bodyPr/>
          <a:lstStyle/>
          <a:p>
            <a:endParaRPr lang="en-GB" noProof="0"/>
          </a:p>
        </p:txBody>
      </p:sp>
      <p:sp>
        <p:nvSpPr>
          <p:cNvPr id="20" name="Shape 7">
            <a:extLst>
              <a:ext uri="{FF2B5EF4-FFF2-40B4-BE49-F238E27FC236}">
                <a16:creationId xmlns:a16="http://schemas.microsoft.com/office/drawing/2014/main" id="{9D1CA508-EA4A-15E3-86E3-5E3FE2CE175F}"/>
              </a:ext>
            </a:extLst>
          </p:cNvPr>
          <p:cNvSpPr/>
          <p:nvPr/>
        </p:nvSpPr>
        <p:spPr>
          <a:xfrm>
            <a:off x="6612650" y="4077239"/>
            <a:ext cx="860610" cy="552451"/>
          </a:xfrm>
          <a:prstGeom prst="roundRect">
            <a:avLst>
              <a:gd name="adj" fmla="val 5654"/>
            </a:avLst>
          </a:prstGeom>
          <a:solidFill>
            <a:srgbClr val="576A78">
              <a:alpha val="13292"/>
            </a:srgbClr>
          </a:solidFill>
          <a:ln/>
        </p:spPr>
        <p:txBody>
          <a:bodyPr/>
          <a:lstStyle/>
          <a:p>
            <a:endParaRPr lang="en-GB" noProof="0"/>
          </a:p>
        </p:txBody>
      </p:sp>
      <p:sp>
        <p:nvSpPr>
          <p:cNvPr id="22" name="Shape 7">
            <a:extLst>
              <a:ext uri="{FF2B5EF4-FFF2-40B4-BE49-F238E27FC236}">
                <a16:creationId xmlns:a16="http://schemas.microsoft.com/office/drawing/2014/main" id="{7D884F16-9F0F-34CE-EACA-514124E0BDA4}"/>
              </a:ext>
            </a:extLst>
          </p:cNvPr>
          <p:cNvSpPr/>
          <p:nvPr/>
        </p:nvSpPr>
        <p:spPr>
          <a:xfrm>
            <a:off x="5670115" y="3489285"/>
            <a:ext cx="860610" cy="552451"/>
          </a:xfrm>
          <a:prstGeom prst="roundRect">
            <a:avLst>
              <a:gd name="adj" fmla="val 5654"/>
            </a:avLst>
          </a:prstGeom>
          <a:solidFill>
            <a:srgbClr val="576A78">
              <a:alpha val="13292"/>
            </a:srgbClr>
          </a:solidFill>
          <a:ln/>
        </p:spPr>
        <p:txBody>
          <a:bodyPr/>
          <a:lstStyle/>
          <a:p>
            <a:endParaRPr lang="en-GB" noProof="0"/>
          </a:p>
        </p:txBody>
      </p:sp>
      <p:sp>
        <p:nvSpPr>
          <p:cNvPr id="23" name="Text 19">
            <a:extLst>
              <a:ext uri="{FF2B5EF4-FFF2-40B4-BE49-F238E27FC236}">
                <a16:creationId xmlns:a16="http://schemas.microsoft.com/office/drawing/2014/main" id="{67DCBAB5-1BA3-DE68-CD8E-AD4C781A2E91}"/>
              </a:ext>
            </a:extLst>
          </p:cNvPr>
          <p:cNvSpPr/>
          <p:nvPr/>
        </p:nvSpPr>
        <p:spPr>
          <a:xfrm>
            <a:off x="5849915" y="3574029"/>
            <a:ext cx="555830" cy="382962"/>
          </a:xfrm>
          <a:prstGeom prst="rect">
            <a:avLst/>
          </a:prstGeom>
          <a:noFill/>
          <a:ln/>
        </p:spPr>
        <p:txBody>
          <a:bodyPr wrap="square" lIns="0" tIns="0" rIns="0" bIns="0" rtlCol="0" anchor="t"/>
          <a:lstStyle/>
          <a:p>
            <a:pPr marL="0" indent="0" algn="ctr">
              <a:lnSpc>
                <a:spcPts val="684"/>
              </a:lnSpc>
              <a:buNone/>
            </a:pPr>
            <a:r>
              <a:rPr lang="en-GB" sz="600" kern="0" spc="6" noProof="0">
                <a:solidFill>
                  <a:srgbClr val="576A78"/>
                </a:solidFill>
                <a:latin typeface="Bw Gradual" pitchFamily="34" charset="0"/>
                <a:ea typeface="Bw Gradual" pitchFamily="34" charset="-122"/>
                <a:cs typeface="Bw Gradual" pitchFamily="34" charset="-120"/>
              </a:rPr>
              <a:t>Real Estate Associate</a:t>
            </a:r>
          </a:p>
          <a:p>
            <a:pPr marL="0" indent="0" algn="ctr">
              <a:lnSpc>
                <a:spcPts val="684"/>
              </a:lnSpc>
              <a:buNone/>
            </a:pPr>
            <a:r>
              <a:rPr lang="en-GB" sz="600" kern="0" spc="6">
                <a:solidFill>
                  <a:srgbClr val="576A78"/>
                </a:solidFill>
                <a:latin typeface="Bw Gradual" pitchFamily="34" charset="0"/>
              </a:rPr>
              <a:t>-Investment Opportunities</a:t>
            </a:r>
            <a:endParaRPr lang="en-GB" sz="600" noProof="0">
              <a:solidFill>
                <a:srgbClr val="576A78"/>
              </a:solidFill>
            </a:endParaRPr>
          </a:p>
        </p:txBody>
      </p:sp>
      <p:sp>
        <p:nvSpPr>
          <p:cNvPr id="24" name="Text 19">
            <a:extLst>
              <a:ext uri="{FF2B5EF4-FFF2-40B4-BE49-F238E27FC236}">
                <a16:creationId xmlns:a16="http://schemas.microsoft.com/office/drawing/2014/main" id="{FFC84D34-D3D7-78F2-855B-1BEC91AB4579}"/>
              </a:ext>
            </a:extLst>
          </p:cNvPr>
          <p:cNvSpPr/>
          <p:nvPr/>
        </p:nvSpPr>
        <p:spPr>
          <a:xfrm>
            <a:off x="6759855" y="3639640"/>
            <a:ext cx="555830" cy="251742"/>
          </a:xfrm>
          <a:prstGeom prst="rect">
            <a:avLst/>
          </a:prstGeom>
          <a:noFill/>
          <a:ln/>
        </p:spPr>
        <p:txBody>
          <a:bodyPr wrap="square" lIns="0" tIns="0" rIns="0" bIns="0" rtlCol="0" anchor="t"/>
          <a:lstStyle/>
          <a:p>
            <a:pPr marL="0" indent="0" algn="ctr">
              <a:lnSpc>
                <a:spcPts val="684"/>
              </a:lnSpc>
              <a:buNone/>
            </a:pPr>
            <a:r>
              <a:rPr lang="en-GB" sz="600" kern="0" spc="6" noProof="0">
                <a:solidFill>
                  <a:srgbClr val="576A78"/>
                </a:solidFill>
                <a:latin typeface="Bw Gradual" pitchFamily="34" charset="0"/>
                <a:ea typeface="Bw Gradual" pitchFamily="34" charset="-122"/>
                <a:cs typeface="Bw Gradual" pitchFamily="34" charset="-120"/>
              </a:rPr>
              <a:t>Private Credit</a:t>
            </a:r>
          </a:p>
          <a:p>
            <a:pPr marL="0" indent="0" algn="ctr">
              <a:lnSpc>
                <a:spcPts val="684"/>
              </a:lnSpc>
              <a:buNone/>
            </a:pPr>
            <a:r>
              <a:rPr lang="en-GB" sz="600" kern="0" spc="6">
                <a:solidFill>
                  <a:srgbClr val="576A78"/>
                </a:solidFill>
                <a:latin typeface="Bw Gradual" pitchFamily="34" charset="0"/>
              </a:rPr>
              <a:t>Front Office</a:t>
            </a:r>
            <a:endParaRPr lang="en-GB" sz="600" noProof="0">
              <a:solidFill>
                <a:srgbClr val="576A78"/>
              </a:solidFill>
            </a:endParaRPr>
          </a:p>
        </p:txBody>
      </p:sp>
      <p:sp>
        <p:nvSpPr>
          <p:cNvPr id="25" name="Text 19">
            <a:extLst>
              <a:ext uri="{FF2B5EF4-FFF2-40B4-BE49-F238E27FC236}">
                <a16:creationId xmlns:a16="http://schemas.microsoft.com/office/drawing/2014/main" id="{5EA94A89-D6FF-2A31-4FE1-797C263A472A}"/>
              </a:ext>
            </a:extLst>
          </p:cNvPr>
          <p:cNvSpPr/>
          <p:nvPr/>
        </p:nvSpPr>
        <p:spPr>
          <a:xfrm>
            <a:off x="6759855" y="4232507"/>
            <a:ext cx="555830" cy="251742"/>
          </a:xfrm>
          <a:prstGeom prst="rect">
            <a:avLst/>
          </a:prstGeom>
          <a:noFill/>
          <a:ln/>
        </p:spPr>
        <p:txBody>
          <a:bodyPr wrap="square" lIns="0" tIns="0" rIns="0" bIns="0" rtlCol="0" anchor="t"/>
          <a:lstStyle/>
          <a:p>
            <a:pPr marL="0" indent="0" algn="ctr">
              <a:lnSpc>
                <a:spcPts val="684"/>
              </a:lnSpc>
              <a:buNone/>
            </a:pPr>
            <a:r>
              <a:rPr lang="en-GB" sz="600" kern="0" spc="6" noProof="0">
                <a:solidFill>
                  <a:srgbClr val="576A78"/>
                </a:solidFill>
                <a:latin typeface="Bw Gradual" pitchFamily="34" charset="0"/>
                <a:ea typeface="Bw Gradual" pitchFamily="34" charset="-122"/>
                <a:cs typeface="Bw Gradual" pitchFamily="34" charset="-120"/>
              </a:rPr>
              <a:t>Private Credit</a:t>
            </a:r>
          </a:p>
          <a:p>
            <a:pPr marL="0" indent="0" algn="ctr">
              <a:lnSpc>
                <a:spcPts val="684"/>
              </a:lnSpc>
              <a:buNone/>
            </a:pPr>
            <a:r>
              <a:rPr lang="en-GB" sz="600" kern="0" spc="6">
                <a:solidFill>
                  <a:srgbClr val="576A78"/>
                </a:solidFill>
                <a:latin typeface="Bw Gradual" pitchFamily="34" charset="0"/>
              </a:rPr>
              <a:t>Back Office</a:t>
            </a:r>
            <a:endParaRPr lang="en-GB" sz="600" noProof="0">
              <a:solidFill>
                <a:srgbClr val="576A78"/>
              </a:solidFill>
            </a:endParaRPr>
          </a:p>
        </p:txBody>
      </p:sp>
      <p:sp>
        <p:nvSpPr>
          <p:cNvPr id="26" name="Shape 7">
            <a:extLst>
              <a:ext uri="{FF2B5EF4-FFF2-40B4-BE49-F238E27FC236}">
                <a16:creationId xmlns:a16="http://schemas.microsoft.com/office/drawing/2014/main" id="{CEB3090F-F03C-45F1-D0D8-B52CD2DAD446}"/>
              </a:ext>
            </a:extLst>
          </p:cNvPr>
          <p:cNvSpPr/>
          <p:nvPr/>
        </p:nvSpPr>
        <p:spPr>
          <a:xfrm>
            <a:off x="595924" y="2921376"/>
            <a:ext cx="860610" cy="552451"/>
          </a:xfrm>
          <a:prstGeom prst="roundRect">
            <a:avLst>
              <a:gd name="adj" fmla="val 5654"/>
            </a:avLst>
          </a:prstGeom>
          <a:solidFill>
            <a:srgbClr val="576A78">
              <a:alpha val="13292"/>
            </a:srgbClr>
          </a:solidFill>
          <a:ln/>
        </p:spPr>
        <p:txBody>
          <a:bodyPr/>
          <a:lstStyle/>
          <a:p>
            <a:endParaRPr lang="en-GB" noProof="0"/>
          </a:p>
        </p:txBody>
      </p:sp>
      <p:sp>
        <p:nvSpPr>
          <p:cNvPr id="27" name="Text 19">
            <a:extLst>
              <a:ext uri="{FF2B5EF4-FFF2-40B4-BE49-F238E27FC236}">
                <a16:creationId xmlns:a16="http://schemas.microsoft.com/office/drawing/2014/main" id="{3B05B788-D2B2-FBAC-476F-8E839D7D23AE}"/>
              </a:ext>
            </a:extLst>
          </p:cNvPr>
          <p:cNvSpPr/>
          <p:nvPr/>
        </p:nvSpPr>
        <p:spPr>
          <a:xfrm>
            <a:off x="670084" y="2745940"/>
            <a:ext cx="704850" cy="57150"/>
          </a:xfrm>
          <a:prstGeom prst="rect">
            <a:avLst/>
          </a:prstGeom>
          <a:noFill/>
          <a:ln/>
        </p:spPr>
        <p:txBody>
          <a:bodyPr wrap="square" lIns="0" tIns="0" rIns="0" bIns="0" rtlCol="0" anchor="t"/>
          <a:lstStyle/>
          <a:p>
            <a:pPr marL="0" indent="0" algn="ctr">
              <a:lnSpc>
                <a:spcPts val="684"/>
              </a:lnSpc>
              <a:buNone/>
            </a:pPr>
            <a:r>
              <a:rPr lang="en-GB" sz="600" kern="0" spc="6" noProof="0">
                <a:solidFill>
                  <a:srgbClr val="131F34"/>
                </a:solidFill>
                <a:latin typeface="Bw Gradual" pitchFamily="34" charset="0"/>
                <a:ea typeface="Bw Gradual" pitchFamily="34" charset="-122"/>
                <a:cs typeface="Bw Gradual" pitchFamily="34" charset="-120"/>
              </a:rPr>
              <a:t>Finance</a:t>
            </a:r>
            <a:endParaRPr lang="en-GB" sz="600" noProof="0">
              <a:solidFill>
                <a:srgbClr val="131F34"/>
              </a:solidFill>
            </a:endParaRPr>
          </a:p>
        </p:txBody>
      </p:sp>
      <p:cxnSp>
        <p:nvCxnSpPr>
          <p:cNvPr id="28" name="Conector recto 27">
            <a:extLst>
              <a:ext uri="{FF2B5EF4-FFF2-40B4-BE49-F238E27FC236}">
                <a16:creationId xmlns:a16="http://schemas.microsoft.com/office/drawing/2014/main" id="{D5F855B5-65B8-FF99-DC3F-AA08BC3BBDC6}"/>
              </a:ext>
            </a:extLst>
          </p:cNvPr>
          <p:cNvCxnSpPr>
            <a:cxnSpLocks/>
          </p:cNvCxnSpPr>
          <p:nvPr/>
        </p:nvCxnSpPr>
        <p:spPr>
          <a:xfrm flipV="1">
            <a:off x="1029969" y="2520259"/>
            <a:ext cx="0" cy="111261"/>
          </a:xfrm>
          <a:prstGeom prst="line">
            <a:avLst/>
          </a:prstGeom>
          <a:ln>
            <a:solidFill>
              <a:srgbClr val="131F34"/>
            </a:solidFill>
          </a:ln>
        </p:spPr>
        <p:style>
          <a:lnRef idx="1">
            <a:schemeClr val="accent1"/>
          </a:lnRef>
          <a:fillRef idx="0">
            <a:schemeClr val="accent1"/>
          </a:fillRef>
          <a:effectRef idx="0">
            <a:schemeClr val="accent1"/>
          </a:effectRef>
          <a:fontRef idx="minor">
            <a:schemeClr val="tx1"/>
          </a:fontRef>
        </p:style>
      </p:cxnSp>
      <p:sp>
        <p:nvSpPr>
          <p:cNvPr id="29" name="Text 19">
            <a:extLst>
              <a:ext uri="{FF2B5EF4-FFF2-40B4-BE49-F238E27FC236}">
                <a16:creationId xmlns:a16="http://schemas.microsoft.com/office/drawing/2014/main" id="{784FCB27-6922-2604-5699-B4081FAE05D8}"/>
              </a:ext>
            </a:extLst>
          </p:cNvPr>
          <p:cNvSpPr/>
          <p:nvPr/>
        </p:nvSpPr>
        <p:spPr>
          <a:xfrm>
            <a:off x="748314" y="3071954"/>
            <a:ext cx="555830" cy="259090"/>
          </a:xfrm>
          <a:prstGeom prst="rect">
            <a:avLst/>
          </a:prstGeom>
          <a:noFill/>
          <a:ln/>
        </p:spPr>
        <p:txBody>
          <a:bodyPr wrap="square" lIns="0" tIns="0" rIns="0" bIns="0" rtlCol="0" anchor="t"/>
          <a:lstStyle/>
          <a:p>
            <a:pPr marL="0" indent="0" algn="ctr">
              <a:lnSpc>
                <a:spcPts val="684"/>
              </a:lnSpc>
              <a:buNone/>
            </a:pPr>
            <a:r>
              <a:rPr lang="en-GB" sz="600" kern="0" spc="6">
                <a:solidFill>
                  <a:srgbClr val="576A78"/>
                </a:solidFill>
                <a:latin typeface="Bw Gradual" pitchFamily="34" charset="0"/>
                <a:ea typeface="Bw Gradual" pitchFamily="34" charset="-122"/>
                <a:cs typeface="Bw Gradual" pitchFamily="34" charset="-120"/>
              </a:rPr>
              <a:t>Head of Finance</a:t>
            </a:r>
            <a:endParaRPr lang="en-GB" sz="600" noProof="0">
              <a:solidFill>
                <a:srgbClr val="576A78"/>
              </a:solidFill>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 33">
    <p:bg>
      <p:bgPr>
        <a:solidFill>
          <a:srgbClr val="E3E5E8"/>
        </a:solidFill>
        <a:effectLst/>
      </p:bgPr>
    </p:bg>
    <p:spTree>
      <p:nvGrpSpPr>
        <p:cNvPr id="1" name=""/>
        <p:cNvGrpSpPr/>
        <p:nvPr/>
      </p:nvGrpSpPr>
      <p:grpSpPr>
        <a:xfrm>
          <a:off x="0" y="0"/>
          <a:ext cx="0" cy="0"/>
          <a:chOff x="0" y="0"/>
          <a:chExt cx="0" cy="0"/>
        </a:xfrm>
      </p:grpSpPr>
      <p:sp>
        <p:nvSpPr>
          <p:cNvPr id="2" name="Text 0"/>
          <p:cNvSpPr/>
          <p:nvPr/>
        </p:nvSpPr>
        <p:spPr>
          <a:xfrm>
            <a:off x="285750" y="481012"/>
            <a:ext cx="3490913" cy="409575"/>
          </a:xfrm>
          <a:prstGeom prst="rect">
            <a:avLst/>
          </a:prstGeom>
          <a:noFill/>
          <a:ln/>
        </p:spPr>
        <p:txBody>
          <a:bodyPr wrap="square" lIns="0" tIns="0" rIns="0" bIns="0" rtlCol="0" anchor="t"/>
          <a:lstStyle/>
          <a:p>
            <a:pPr marL="0" indent="0" algn="l">
              <a:lnSpc>
                <a:spcPts val="3078"/>
              </a:lnSpc>
              <a:buNone/>
            </a:pPr>
            <a:r>
              <a:rPr lang="es-ES_tradnl" sz="2800" noProof="0">
                <a:solidFill>
                  <a:srgbClr val="132034">
                    <a:alpha val="99000"/>
                  </a:srgbClr>
                </a:solidFill>
                <a:latin typeface="Canela Light" pitchFamily="2" charset="77"/>
                <a:ea typeface="Canela" pitchFamily="34" charset="-122"/>
                <a:cs typeface="Canela" pitchFamily="34" charset="-120"/>
              </a:rPr>
              <a:t>Canal de denuncias</a:t>
            </a:r>
            <a:endParaRPr lang="es-ES_tradnl" sz="2800" noProof="0"/>
          </a:p>
        </p:txBody>
      </p:sp>
      <p:sp>
        <p:nvSpPr>
          <p:cNvPr id="4" name="Text 2"/>
          <p:cNvSpPr/>
          <p:nvPr/>
        </p:nvSpPr>
        <p:spPr>
          <a:xfrm>
            <a:off x="285749" y="4943475"/>
            <a:ext cx="189035" cy="57150"/>
          </a:xfrm>
          <a:prstGeom prst="rect">
            <a:avLst/>
          </a:prstGeom>
          <a:noFill/>
          <a:ln/>
        </p:spPr>
        <p:txBody>
          <a:bodyPr wrap="square" lIns="0" tIns="0" rIns="0" bIns="0" rtlCol="0" anchor="ctr"/>
          <a:lstStyle/>
          <a:p>
            <a:pPr marL="0" indent="0">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34</a:t>
            </a:r>
            <a:endParaRPr lang="es-ES_tradnl" sz="570" noProof="0"/>
          </a:p>
        </p:txBody>
      </p:sp>
      <p:sp>
        <p:nvSpPr>
          <p:cNvPr id="5" name="Text 3"/>
          <p:cNvSpPr/>
          <p:nvPr/>
        </p:nvSpPr>
        <p:spPr>
          <a:xfrm>
            <a:off x="1738313" y="142875"/>
            <a:ext cx="1319213"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6. ORGANIZACIÓN Y GOBERNANZA</a:t>
            </a:r>
            <a:endParaRPr lang="es-ES_tradnl" sz="570" noProof="0"/>
          </a:p>
        </p:txBody>
      </p:sp>
      <p:sp>
        <p:nvSpPr>
          <p:cNvPr id="7" name="Text 5"/>
          <p:cNvSpPr/>
          <p:nvPr/>
        </p:nvSpPr>
        <p:spPr>
          <a:xfrm>
            <a:off x="285749" y="2396446"/>
            <a:ext cx="3708400" cy="1949073"/>
          </a:xfrm>
          <a:prstGeom prst="rect">
            <a:avLst/>
          </a:prstGeom>
          <a:noFill/>
          <a:ln/>
        </p:spPr>
        <p:txBody>
          <a:bodyPr wrap="square" lIns="0" tIns="0" rIns="0" bIns="0" rtlCol="0" anchor="t"/>
          <a:lstStyle/>
          <a:p>
            <a:pPr marL="0" indent="0" algn="l">
              <a:buNone/>
            </a:pPr>
            <a:r>
              <a:rPr lang="es-ES_tradnl" sz="900" spc="20" noProof="0">
                <a:solidFill>
                  <a:srgbClr val="132034">
                    <a:alpha val="99000"/>
                  </a:srgbClr>
                </a:solidFill>
                <a:latin typeface="Bw Gradual" pitchFamily="34" charset="0"/>
                <a:ea typeface="Bw Gradual" pitchFamily="34" charset="-122"/>
                <a:cs typeface="Bw Gradual" pitchFamily="34" charset="-120"/>
              </a:rPr>
              <a:t>En Crandon disponemos de un canal de denuncias integrado </a:t>
            </a:r>
          </a:p>
          <a:p>
            <a:pPr marL="0" indent="0" algn="l">
              <a:buNone/>
            </a:pPr>
            <a:r>
              <a:rPr lang="es-ES_tradnl" sz="900" spc="20" noProof="0">
                <a:solidFill>
                  <a:srgbClr val="132034">
                    <a:alpha val="99000"/>
                  </a:srgbClr>
                </a:solidFill>
                <a:latin typeface="Bw Gradual" pitchFamily="34" charset="0"/>
                <a:ea typeface="Bw Gradual" pitchFamily="34" charset="-122"/>
                <a:cs typeface="Bw Gradual" pitchFamily="34" charset="-120"/>
              </a:rPr>
              <a:t>en el sistema interno de información, cuyo propósito es facilitar </a:t>
            </a:r>
          </a:p>
          <a:p>
            <a:pPr marL="0" indent="0" algn="l">
              <a:buNone/>
            </a:pPr>
            <a:r>
              <a:rPr lang="es-ES_tradnl" sz="900" spc="20" noProof="0">
                <a:solidFill>
                  <a:srgbClr val="132034">
                    <a:alpha val="99000"/>
                  </a:srgbClr>
                </a:solidFill>
                <a:latin typeface="Bw Gradual" pitchFamily="34" charset="0"/>
                <a:ea typeface="Bw Gradual" pitchFamily="34" charset="-122"/>
                <a:cs typeface="Bw Gradual" pitchFamily="34" charset="-120"/>
              </a:rPr>
              <a:t>la comunicación de posibles irregularidades que puedan suponer un incumplimiento de acuerdo con lo establecido en la Ley 2/2023, de 20 de febrero.</a:t>
            </a:r>
          </a:p>
          <a:p>
            <a:pPr marL="0" indent="0" algn="l">
              <a:buNone/>
            </a:pPr>
            <a:endParaRPr lang="es-ES_tradnl" sz="900" spc="20" noProof="0"/>
          </a:p>
          <a:p>
            <a:pPr marL="0" indent="0" algn="l">
              <a:buNone/>
            </a:pPr>
            <a:r>
              <a:rPr lang="es-ES_tradnl" sz="900" spc="20" noProof="0">
                <a:solidFill>
                  <a:srgbClr val="132034">
                    <a:alpha val="99000"/>
                  </a:srgbClr>
                </a:solidFill>
                <a:latin typeface="Bw Gradual" pitchFamily="34" charset="0"/>
                <a:ea typeface="Bw Gradual" pitchFamily="34" charset="-122"/>
                <a:cs typeface="Bw Gradual" pitchFamily="34" charset="-120"/>
              </a:rPr>
              <a:t>Este canal está destinado a empleados, partícipes, colaboradores, becarios, personal de Empresas de Trabajo Temporal (ETT), agentes, mediadores y proveedores, así como a cualquier persona que actúe bajo nuestra supervisión.</a:t>
            </a:r>
          </a:p>
          <a:p>
            <a:pPr marL="0" indent="0" algn="l">
              <a:buNone/>
            </a:pPr>
            <a:endParaRPr lang="es-ES_tradnl" sz="900" spc="20">
              <a:solidFill>
                <a:srgbClr val="132034">
                  <a:alpha val="99000"/>
                </a:srgbClr>
              </a:solidFill>
              <a:latin typeface="Bw Gradual" pitchFamily="34" charset="0"/>
              <a:ea typeface="Bw Gradual" pitchFamily="34" charset="-122"/>
              <a:cs typeface="Bw Gradual" pitchFamily="34" charset="-120"/>
            </a:endParaRPr>
          </a:p>
          <a:p>
            <a:pPr marL="0" indent="0" algn="l">
              <a:buNone/>
            </a:pPr>
            <a:r>
              <a:rPr lang="es-ES_tradnl" sz="900" spc="20" noProof="0">
                <a:solidFill>
                  <a:srgbClr val="132034">
                    <a:alpha val="99000"/>
                  </a:srgbClr>
                </a:solidFill>
                <a:latin typeface="Bw Gradual" pitchFamily="34" charset="0"/>
                <a:ea typeface="Bw Gradual" pitchFamily="34" charset="-122"/>
                <a:cs typeface="Bw Gradual" pitchFamily="34" charset="-120"/>
              </a:rPr>
              <a:t>Asimismo, se encuentra disponible para exempleados, una vez finalizada la relación laboral, y para candidatos que participen </a:t>
            </a:r>
          </a:p>
          <a:p>
            <a:pPr marL="0" indent="0" algn="l">
              <a:buNone/>
            </a:pPr>
            <a:r>
              <a:rPr lang="es-ES_tradnl" sz="900" spc="20" noProof="0">
                <a:solidFill>
                  <a:srgbClr val="132034">
                    <a:alpha val="99000"/>
                  </a:srgbClr>
                </a:solidFill>
                <a:latin typeface="Bw Gradual" pitchFamily="34" charset="0"/>
                <a:ea typeface="Bw Gradual" pitchFamily="34" charset="-122"/>
                <a:cs typeface="Bw Gradual" pitchFamily="34" charset="-120"/>
              </a:rPr>
              <a:t>en procesos de selección.</a:t>
            </a:r>
            <a:endParaRPr lang="es-ES_tradnl" sz="900" spc="20" noProof="0"/>
          </a:p>
        </p:txBody>
      </p:sp>
      <p:sp>
        <p:nvSpPr>
          <p:cNvPr id="9" name="Shape 9">
            <a:extLst>
              <a:ext uri="{FF2B5EF4-FFF2-40B4-BE49-F238E27FC236}">
                <a16:creationId xmlns:a16="http://schemas.microsoft.com/office/drawing/2014/main" id="{4061D186-0C81-395A-CD32-0F588B1A2AF4}"/>
              </a:ext>
            </a:extLst>
          </p:cNvPr>
          <p:cNvSpPr/>
          <p:nvPr/>
        </p:nvSpPr>
        <p:spPr>
          <a:xfrm rot="-5400000">
            <a:off x="3492000" y="3404688"/>
            <a:ext cx="2160000" cy="0"/>
          </a:xfrm>
          <a:prstGeom prst="line">
            <a:avLst/>
          </a:prstGeom>
          <a:noFill/>
          <a:ln w="6350">
            <a:solidFill>
              <a:srgbClr val="576A78"/>
            </a:solidFill>
            <a:prstDash val="solid"/>
          </a:ln>
        </p:spPr>
        <p:txBody>
          <a:bodyPr/>
          <a:lstStyle/>
          <a:p>
            <a:endParaRPr lang="es-ES_tradnl" noProof="0"/>
          </a:p>
        </p:txBody>
      </p:sp>
      <p:sp>
        <p:nvSpPr>
          <p:cNvPr id="10" name="Text 5">
            <a:extLst>
              <a:ext uri="{FF2B5EF4-FFF2-40B4-BE49-F238E27FC236}">
                <a16:creationId xmlns:a16="http://schemas.microsoft.com/office/drawing/2014/main" id="{6D1DCF22-A1F3-B59A-5D29-A11487F631D9}"/>
              </a:ext>
            </a:extLst>
          </p:cNvPr>
          <p:cNvSpPr/>
          <p:nvPr/>
        </p:nvSpPr>
        <p:spPr>
          <a:xfrm>
            <a:off x="4730749" y="3946685"/>
            <a:ext cx="3998384" cy="398834"/>
          </a:xfrm>
          <a:prstGeom prst="rect">
            <a:avLst/>
          </a:prstGeom>
          <a:noFill/>
          <a:ln/>
        </p:spPr>
        <p:txBody>
          <a:bodyPr wrap="square" lIns="0" tIns="0" rIns="0" bIns="0" rtlCol="0" anchor="t"/>
          <a:lstStyle/>
          <a:p>
            <a:pPr>
              <a:lnSpc>
                <a:spcPct val="150000"/>
              </a:lnSpc>
            </a:pPr>
            <a:r>
              <a:rPr lang="es-ES_tradnl" sz="800" spc="20">
                <a:solidFill>
                  <a:srgbClr val="131F34"/>
                </a:solidFill>
                <a:latin typeface="Bw Gradual" pitchFamily="2" charset="77"/>
                <a:hlinkClick r:id="rId3">
                  <a:extLst>
                    <a:ext uri="{A12FA001-AC4F-418D-AE19-62706E023703}">
                      <ahyp:hlinkClr xmlns:ahyp="http://schemas.microsoft.com/office/drawing/2018/hyperlinkcolor" val="tx"/>
                    </a:ext>
                  </a:extLst>
                </a:hlinkClick>
              </a:rPr>
              <a:t>https://crandon.eu/canal-de-comunicacion/</a:t>
            </a:r>
          </a:p>
          <a:p>
            <a:pPr>
              <a:lnSpc>
                <a:spcPct val="150000"/>
              </a:lnSpc>
            </a:pPr>
            <a:r>
              <a:rPr lang="es-ES_tradnl" sz="800" spc="20">
                <a:solidFill>
                  <a:srgbClr val="131F34"/>
                </a:solidFill>
                <a:latin typeface="Bw Gradual" pitchFamily="2" charset="77"/>
                <a:hlinkClick r:id="rId3">
                  <a:extLst>
                    <a:ext uri="{A12FA001-AC4F-418D-AE19-62706E023703}">
                      <ahyp:hlinkClr xmlns:ahyp="http://schemas.microsoft.com/office/drawing/2018/hyperlinkcolor" val="tx"/>
                    </a:ext>
                  </a:extLst>
                </a:hlinkClick>
              </a:rPr>
              <a:t>https://whistleblowersoftware.com/secure/canaldedenuncias-crandon</a:t>
            </a:r>
            <a:endParaRPr lang="es-ES_tradnl" sz="800" spc="20">
              <a:solidFill>
                <a:srgbClr val="131F34"/>
              </a:solidFill>
              <a:latin typeface="Bw Gradual" pitchFamily="2" charset="77"/>
            </a:endParaRPr>
          </a:p>
          <a:p>
            <a:endParaRPr lang="es-ES_tradnl" sz="700" spc="20"/>
          </a:p>
        </p:txBody>
      </p:sp>
      <p:sp>
        <p:nvSpPr>
          <p:cNvPr id="11" name="Text 8">
            <a:extLst>
              <a:ext uri="{FF2B5EF4-FFF2-40B4-BE49-F238E27FC236}">
                <a16:creationId xmlns:a16="http://schemas.microsoft.com/office/drawing/2014/main" id="{3152EF41-EF31-9E73-CC66-3FE31333D30E}"/>
              </a:ext>
            </a:extLst>
          </p:cNvPr>
          <p:cNvSpPr/>
          <p:nvPr/>
        </p:nvSpPr>
        <p:spPr>
          <a:xfrm>
            <a:off x="4730749" y="3731464"/>
            <a:ext cx="2505075" cy="204788"/>
          </a:xfrm>
          <a:prstGeom prst="rect">
            <a:avLst/>
          </a:prstGeom>
          <a:noFill/>
          <a:ln/>
        </p:spPr>
        <p:txBody>
          <a:bodyPr wrap="square" lIns="0" tIns="0" rIns="0" bIns="0" rtlCol="0" anchor="ctr"/>
          <a:lstStyle/>
          <a:p>
            <a:pPr marL="0" indent="0">
              <a:lnSpc>
                <a:spcPts val="1026"/>
              </a:lnSpc>
              <a:buNone/>
            </a:pPr>
            <a:r>
              <a:rPr lang="es-ES_tradnl" sz="1050" kern="0" spc="17" noProof="0">
                <a:solidFill>
                  <a:srgbClr val="131F34"/>
                </a:solidFill>
                <a:latin typeface="Canela Light" pitchFamily="2" charset="77"/>
                <a:ea typeface="Canela" pitchFamily="34" charset="-122"/>
                <a:cs typeface="Canela" pitchFamily="34" charset="-120"/>
              </a:rPr>
              <a:t>Para más información</a:t>
            </a:r>
            <a:r>
              <a:rPr lang="es-ES_tradnl" sz="1200" kern="0" spc="17" noProof="0">
                <a:solidFill>
                  <a:srgbClr val="131F34"/>
                </a:solidFill>
                <a:latin typeface="Canela Light" pitchFamily="2" charset="77"/>
                <a:ea typeface="Canela" pitchFamily="34" charset="-122"/>
                <a:cs typeface="Canela" pitchFamily="34" charset="-120"/>
              </a:rPr>
              <a:t>:</a:t>
            </a:r>
          </a:p>
        </p:txBody>
      </p:sp>
      <p:sp>
        <p:nvSpPr>
          <p:cNvPr id="8" name="Text 2">
            <a:extLst>
              <a:ext uri="{FF2B5EF4-FFF2-40B4-BE49-F238E27FC236}">
                <a16:creationId xmlns:a16="http://schemas.microsoft.com/office/drawing/2014/main" id="{0C903BA1-AE0E-1551-8AE4-4C86C7257A75}"/>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pic>
        <p:nvPicPr>
          <p:cNvPr id="6" name="Imagen 5">
            <a:extLst>
              <a:ext uri="{FF2B5EF4-FFF2-40B4-BE49-F238E27FC236}">
                <a16:creationId xmlns:a16="http://schemas.microsoft.com/office/drawing/2014/main" id="{A9FEF933-6DD6-55DB-EAD1-2D736C996159}"/>
              </a:ext>
            </a:extLst>
          </p:cNvPr>
          <p:cNvPicPr>
            <a:picLocks noChangeAspect="1"/>
          </p:cNvPicPr>
          <p:nvPr/>
        </p:nvPicPr>
        <p:blipFill rotWithShape="1">
          <a:blip r:embed="rId4"/>
          <a:srcRect b="35978"/>
          <a:stretch/>
        </p:blipFill>
        <p:spPr>
          <a:xfrm>
            <a:off x="1002324" y="4915627"/>
            <a:ext cx="424228" cy="84998"/>
          </a:xfrm>
          <a:prstGeom prst="rect">
            <a:avLst/>
          </a:prstGeom>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 34">
    <p:bg>
      <p:bgPr>
        <a:solidFill>
          <a:srgbClr val="132034"/>
        </a:solidFill>
        <a:effectLst/>
      </p:bgPr>
    </p:bg>
    <p:spTree>
      <p:nvGrpSpPr>
        <p:cNvPr id="1" name=""/>
        <p:cNvGrpSpPr/>
        <p:nvPr/>
      </p:nvGrpSpPr>
      <p:grpSpPr>
        <a:xfrm>
          <a:off x="0" y="0"/>
          <a:ext cx="0" cy="0"/>
          <a:chOff x="0" y="0"/>
          <a:chExt cx="0" cy="0"/>
        </a:xfrm>
      </p:grpSpPr>
      <p:sp>
        <p:nvSpPr>
          <p:cNvPr id="3" name="Text 1"/>
          <p:cNvSpPr/>
          <p:nvPr/>
        </p:nvSpPr>
        <p:spPr>
          <a:xfrm>
            <a:off x="4643438" y="2571750"/>
            <a:ext cx="4214813" cy="804863"/>
          </a:xfrm>
          <a:prstGeom prst="rect">
            <a:avLst/>
          </a:prstGeom>
          <a:noFill/>
          <a:ln/>
        </p:spPr>
        <p:txBody>
          <a:bodyPr wrap="square" lIns="0" tIns="0" rIns="0" bIns="0" rtlCol="0" anchor="t"/>
          <a:lstStyle/>
          <a:p>
            <a:pPr marL="0" indent="0" algn="l">
              <a:lnSpc>
                <a:spcPts val="3533"/>
              </a:lnSpc>
              <a:buNone/>
            </a:pPr>
            <a:r>
              <a:rPr lang="es-ES_tradnl" sz="3420" kern="0" spc="68" noProof="0">
                <a:solidFill>
                  <a:srgbClr val="BCC7CE">
                    <a:alpha val="99000"/>
                  </a:srgbClr>
                </a:solidFill>
                <a:latin typeface="Canela Light" pitchFamily="2" charset="77"/>
                <a:ea typeface="Canela" pitchFamily="34" charset="-122"/>
                <a:cs typeface="Canela" pitchFamily="34" charset="-120"/>
              </a:rPr>
              <a:t>Sostenibilidad y filosofía de inversión</a:t>
            </a:r>
            <a:endParaRPr lang="es-ES_tradnl" sz="3420" noProof="0"/>
          </a:p>
        </p:txBody>
      </p:sp>
      <p:sp>
        <p:nvSpPr>
          <p:cNvPr id="4" name="Text 2"/>
          <p:cNvSpPr/>
          <p:nvPr/>
        </p:nvSpPr>
        <p:spPr>
          <a:xfrm>
            <a:off x="290513" y="2571750"/>
            <a:ext cx="4357688" cy="333375"/>
          </a:xfrm>
          <a:prstGeom prst="rect">
            <a:avLst/>
          </a:prstGeom>
          <a:noFill/>
          <a:ln/>
        </p:spPr>
        <p:txBody>
          <a:bodyPr wrap="square" lIns="0" tIns="0" rIns="0" bIns="0" rtlCol="0" anchor="t"/>
          <a:lstStyle/>
          <a:p>
            <a:pPr marL="0" indent="0" algn="l">
              <a:lnSpc>
                <a:spcPts val="3533"/>
              </a:lnSpc>
              <a:buNone/>
            </a:pPr>
            <a:r>
              <a:rPr lang="es-ES_tradnl" sz="3420" kern="0" spc="68" noProof="0">
                <a:solidFill>
                  <a:srgbClr val="BCC7CE">
                    <a:alpha val="99000"/>
                  </a:srgbClr>
                </a:solidFill>
                <a:latin typeface="Canela Light" pitchFamily="2" charset="77"/>
                <a:ea typeface="Canela" pitchFamily="34" charset="-122"/>
                <a:cs typeface="Canela" pitchFamily="34" charset="-120"/>
              </a:rPr>
              <a:t>07</a:t>
            </a:r>
            <a:endParaRPr lang="es-ES_tradnl" sz="3420" noProof="0"/>
          </a:p>
        </p:txBody>
      </p:sp>
      <p:sp>
        <p:nvSpPr>
          <p:cNvPr id="6" name="Text 4"/>
          <p:cNvSpPr/>
          <p:nvPr/>
        </p:nvSpPr>
        <p:spPr>
          <a:xfrm>
            <a:off x="280988" y="4943475"/>
            <a:ext cx="95250" cy="57150"/>
          </a:xfrm>
          <a:prstGeom prst="rect">
            <a:avLst/>
          </a:prstGeom>
          <a:noFill/>
          <a:ln/>
        </p:spPr>
        <p:txBody>
          <a:bodyPr wrap="square" lIns="0" tIns="0" rIns="0" bIns="0" rtlCol="0" anchor="ctr"/>
          <a:lstStyle/>
          <a:p>
            <a:pPr marL="0" indent="0" algn="ctr">
              <a:lnSpc>
                <a:spcPts val="684"/>
              </a:lnSpc>
              <a:buNone/>
            </a:pPr>
            <a:r>
              <a:rPr lang="es-ES_tradnl" sz="570" kern="0" spc="11" noProof="0">
                <a:solidFill>
                  <a:srgbClr val="BCC7CE">
                    <a:alpha val="99000"/>
                  </a:srgbClr>
                </a:solidFill>
                <a:latin typeface="Bw Gradual" pitchFamily="34" charset="0"/>
                <a:ea typeface="Bw Gradual" pitchFamily="34" charset="-122"/>
                <a:cs typeface="Bw Gradual" pitchFamily="34" charset="-120"/>
              </a:rPr>
              <a:t>35</a:t>
            </a:r>
            <a:endParaRPr lang="es-ES_tradnl" sz="570" noProof="0"/>
          </a:p>
        </p:txBody>
      </p:sp>
      <p:sp>
        <p:nvSpPr>
          <p:cNvPr id="7" name="Text 2">
            <a:extLst>
              <a:ext uri="{FF2B5EF4-FFF2-40B4-BE49-F238E27FC236}">
                <a16:creationId xmlns:a16="http://schemas.microsoft.com/office/drawing/2014/main" id="{5044C2EB-34E2-0425-8AC6-4CA13828A13E}"/>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BCC7CE">
                    <a:alpha val="99000"/>
                  </a:srgbClr>
                </a:solidFill>
                <a:latin typeface="Bw Gradual" pitchFamily="34" charset="0"/>
                <a:ea typeface="Bw Gradual" pitchFamily="34" charset="-122"/>
                <a:cs typeface="Bw Gradual" pitchFamily="34" charset="-120"/>
              </a:rPr>
              <a:t>INFORME SOSTENIBILIDAD 2025</a:t>
            </a:r>
            <a:endParaRPr lang="es-ES_tradnl" sz="570" noProof="0"/>
          </a:p>
        </p:txBody>
      </p:sp>
      <p:pic>
        <p:nvPicPr>
          <p:cNvPr id="2" name="Imagen 1">
            <a:extLst>
              <a:ext uri="{FF2B5EF4-FFF2-40B4-BE49-F238E27FC236}">
                <a16:creationId xmlns:a16="http://schemas.microsoft.com/office/drawing/2014/main" id="{9BA7777A-8002-A5C6-7663-5FA2449B2C26}"/>
              </a:ext>
            </a:extLst>
          </p:cNvPr>
          <p:cNvPicPr>
            <a:picLocks noChangeAspect="1"/>
          </p:cNvPicPr>
          <p:nvPr/>
        </p:nvPicPr>
        <p:blipFill rotWithShape="1">
          <a:blip r:embed="rId3"/>
          <a:srcRect b="32426"/>
          <a:stretch/>
        </p:blipFill>
        <p:spPr>
          <a:xfrm>
            <a:off x="999760" y="4915941"/>
            <a:ext cx="424228" cy="89713"/>
          </a:xfrm>
          <a:prstGeom prst="rect">
            <a:avLst/>
          </a:prstGeom>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 35">
    <p:bg>
      <p:bgPr>
        <a:solidFill>
          <a:srgbClr val="E3E5E8"/>
        </a:solidFill>
        <a:effectLst/>
      </p:bgPr>
    </p:bg>
    <p:spTree>
      <p:nvGrpSpPr>
        <p:cNvPr id="1" name=""/>
        <p:cNvGrpSpPr/>
        <p:nvPr/>
      </p:nvGrpSpPr>
      <p:grpSpPr>
        <a:xfrm>
          <a:off x="0" y="0"/>
          <a:ext cx="0" cy="0"/>
          <a:chOff x="0" y="0"/>
          <a:chExt cx="0" cy="0"/>
        </a:xfrm>
      </p:grpSpPr>
      <p:sp>
        <p:nvSpPr>
          <p:cNvPr id="3" name="Text 1"/>
          <p:cNvSpPr/>
          <p:nvPr/>
        </p:nvSpPr>
        <p:spPr>
          <a:xfrm>
            <a:off x="285750" y="4943475"/>
            <a:ext cx="95250" cy="57150"/>
          </a:xfrm>
          <a:prstGeom prst="rect">
            <a:avLst/>
          </a:prstGeom>
          <a:noFill/>
          <a:ln/>
        </p:spPr>
        <p:txBody>
          <a:bodyPr wrap="square" lIns="0" tIns="0" rIns="0" bIns="0" rtlCol="0" anchor="ctr"/>
          <a:lstStyle/>
          <a:p>
            <a:pPr marL="0" indent="0" algn="ctr">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36</a:t>
            </a:r>
            <a:endParaRPr lang="es-ES_tradnl" sz="570" noProof="0"/>
          </a:p>
        </p:txBody>
      </p:sp>
      <p:sp>
        <p:nvSpPr>
          <p:cNvPr id="4" name="Text 2"/>
          <p:cNvSpPr/>
          <p:nvPr/>
        </p:nvSpPr>
        <p:spPr>
          <a:xfrm>
            <a:off x="285750" y="481012"/>
            <a:ext cx="3633788" cy="819150"/>
          </a:xfrm>
          <a:prstGeom prst="rect">
            <a:avLst/>
          </a:prstGeom>
          <a:noFill/>
          <a:ln/>
        </p:spPr>
        <p:txBody>
          <a:bodyPr wrap="square" lIns="0" tIns="0" rIns="0" bIns="0" rtlCol="0" anchor="t"/>
          <a:lstStyle/>
          <a:p>
            <a:pPr marL="0" indent="0" algn="l">
              <a:lnSpc>
                <a:spcPts val="3078"/>
              </a:lnSpc>
              <a:buNone/>
            </a:pPr>
            <a:r>
              <a:rPr lang="es-ES_tradnl" sz="2800" noProof="0">
                <a:solidFill>
                  <a:srgbClr val="132034">
                    <a:alpha val="99000"/>
                  </a:srgbClr>
                </a:solidFill>
                <a:latin typeface="Canela Light" pitchFamily="2" charset="77"/>
                <a:ea typeface="Canela" pitchFamily="34" charset="-122"/>
                <a:cs typeface="Canela" pitchFamily="34" charset="-120"/>
              </a:rPr>
              <a:t>Sostenibilidad</a:t>
            </a:r>
            <a:endParaRPr lang="es-ES_tradnl" sz="2800" strike="sngStrike" noProof="0"/>
          </a:p>
        </p:txBody>
      </p:sp>
      <p:sp>
        <p:nvSpPr>
          <p:cNvPr id="5" name="Text 3"/>
          <p:cNvSpPr/>
          <p:nvPr/>
        </p:nvSpPr>
        <p:spPr>
          <a:xfrm>
            <a:off x="285750" y="1760991"/>
            <a:ext cx="3103336" cy="2828925"/>
          </a:xfrm>
          <a:prstGeom prst="rect">
            <a:avLst/>
          </a:prstGeom>
          <a:noFill/>
          <a:ln/>
        </p:spPr>
        <p:txBody>
          <a:bodyPr wrap="square" lIns="0" tIns="0" rIns="0" bIns="0" rtlCol="0" anchor="t"/>
          <a:lstStyle/>
          <a:p>
            <a:pPr marL="0" indent="0" algn="l">
              <a:buNone/>
            </a:pPr>
            <a:r>
              <a:rPr lang="es-ES_tradnl" sz="900" spc="20" noProof="0" dirty="0">
                <a:solidFill>
                  <a:srgbClr val="132034">
                    <a:alpha val="99000"/>
                  </a:srgbClr>
                </a:solidFill>
                <a:latin typeface="Bw Gradual" pitchFamily="2" charset="77"/>
                <a:ea typeface="Bw Gradual" pitchFamily="34" charset="-122"/>
                <a:cs typeface="Bw Gradual" pitchFamily="34" charset="-120"/>
              </a:rPr>
              <a:t>En Crandon entendemos la sostenibilidad como un criterio estructural de gestión y de toma de decisiones, que identificamos en tres direcciones: negocio, personas y sociedad. </a:t>
            </a:r>
          </a:p>
          <a:p>
            <a:pPr marL="0" indent="0" algn="l">
              <a:buNone/>
            </a:pPr>
            <a:endParaRPr lang="es-ES_tradnl" sz="900" spc="20" dirty="0">
              <a:solidFill>
                <a:srgbClr val="132034">
                  <a:alpha val="99000"/>
                </a:srgbClr>
              </a:solidFill>
              <a:latin typeface="Bw Gradual" pitchFamily="2" charset="77"/>
              <a:ea typeface="Bw Gradual" pitchFamily="34" charset="-122"/>
              <a:cs typeface="Bw Gradual" pitchFamily="34" charset="-120"/>
            </a:endParaRPr>
          </a:p>
          <a:p>
            <a:pPr marL="0" indent="0" algn="l">
              <a:buNone/>
            </a:pPr>
            <a:r>
              <a:rPr lang="es-ES_tradnl" sz="900" spc="20" noProof="0" dirty="0">
                <a:solidFill>
                  <a:srgbClr val="132034">
                    <a:alpha val="99000"/>
                  </a:srgbClr>
                </a:solidFill>
                <a:latin typeface="Bw Gradual" pitchFamily="2" charset="77"/>
                <a:ea typeface="Bw Gradual" pitchFamily="34" charset="-122"/>
                <a:cs typeface="Bw Gradual" pitchFamily="34" charset="-120"/>
              </a:rPr>
              <a:t>Nuestra filosofía de inversión se apoya en una visión de largo plazo, donde la creación de valor económico debe ser compatible con la disciplina financiera, la responsabilidad en  el uso del capital y una aproximación prudente al riesgo.</a:t>
            </a:r>
          </a:p>
          <a:p>
            <a:pPr marL="0" indent="0" algn="l">
              <a:buNone/>
            </a:pPr>
            <a:endParaRPr lang="es-ES_tradnl" sz="900" spc="20" noProof="0" dirty="0">
              <a:latin typeface="Bw Gradual" pitchFamily="2" charset="77"/>
            </a:endParaRPr>
          </a:p>
          <a:p>
            <a:pPr marL="0" indent="0" algn="l">
              <a:buNone/>
            </a:pPr>
            <a:r>
              <a:rPr lang="es-ES_tradnl" sz="900" spc="20" dirty="0">
                <a:solidFill>
                  <a:srgbClr val="132034">
                    <a:alpha val="99000"/>
                  </a:srgbClr>
                </a:solidFill>
                <a:latin typeface="Bw Gradual" pitchFamily="2" charset="77"/>
              </a:rPr>
              <a:t>Integramos criterios ambientales, sociales </a:t>
            </a:r>
          </a:p>
          <a:p>
            <a:pPr marL="0" indent="0" algn="l">
              <a:buNone/>
            </a:pPr>
            <a:r>
              <a:rPr lang="es-ES_tradnl" sz="900" spc="20" dirty="0">
                <a:solidFill>
                  <a:srgbClr val="132034">
                    <a:alpha val="99000"/>
                  </a:srgbClr>
                </a:solidFill>
                <a:latin typeface="Bw Gradual" pitchFamily="2" charset="77"/>
              </a:rPr>
              <a:t>y de gobernanza (sostenibilidad) en el análisis, selección y seguimiento de nuestras inversiones.</a:t>
            </a:r>
          </a:p>
          <a:p>
            <a:pPr marL="0" indent="0" algn="l">
              <a:buNone/>
            </a:pPr>
            <a:endParaRPr lang="es-ES_tradnl" sz="900" spc="20" dirty="0">
              <a:solidFill>
                <a:srgbClr val="132034">
                  <a:alpha val="99000"/>
                </a:srgbClr>
              </a:solidFill>
              <a:latin typeface="Bw Gradual" pitchFamily="2" charset="77"/>
            </a:endParaRPr>
          </a:p>
          <a:p>
            <a:pPr marL="0" indent="0" algn="l">
              <a:buNone/>
            </a:pPr>
            <a:r>
              <a:rPr lang="es-ES_tradnl" sz="900" spc="20" dirty="0">
                <a:solidFill>
                  <a:srgbClr val="132034">
                    <a:alpha val="99000"/>
                  </a:srgbClr>
                </a:solidFill>
                <a:latin typeface="Bw Gradual" pitchFamily="2" charset="77"/>
              </a:rPr>
              <a:t>La firma actúa, colabora e influye con un propósito firme de sostenibilidad, que evoluciona aña a año, </a:t>
            </a:r>
          </a:p>
          <a:p>
            <a:pPr marL="0" indent="0" algn="l">
              <a:buNone/>
            </a:pPr>
            <a:r>
              <a:rPr lang="es-ES_tradnl" sz="900" spc="20" dirty="0">
                <a:solidFill>
                  <a:srgbClr val="132034">
                    <a:alpha val="99000"/>
                  </a:srgbClr>
                </a:solidFill>
                <a:latin typeface="Bw Gradual" pitchFamily="2" charset="77"/>
              </a:rPr>
              <a:t>y que en el ejercicio 2025 se ha enfocado principalmente hacia las personas.</a:t>
            </a:r>
          </a:p>
        </p:txBody>
      </p:sp>
      <p:sp>
        <p:nvSpPr>
          <p:cNvPr id="6" name="Text 4"/>
          <p:cNvSpPr/>
          <p:nvPr/>
        </p:nvSpPr>
        <p:spPr>
          <a:xfrm>
            <a:off x="1738312" y="142875"/>
            <a:ext cx="1758781"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7. SOSTENIBILIDAD Y FILOSOFIA DE INVERSIÓN</a:t>
            </a:r>
            <a:endParaRPr lang="es-ES_tradnl" sz="570" noProof="0"/>
          </a:p>
        </p:txBody>
      </p:sp>
      <p:pic>
        <p:nvPicPr>
          <p:cNvPr id="8" name="Image 0" descr="preencoded.png"/>
          <p:cNvPicPr>
            <a:picLocks noChangeAspect="1"/>
          </p:cNvPicPr>
          <p:nvPr/>
        </p:nvPicPr>
        <p:blipFill>
          <a:blip r:embed="rId3"/>
          <a:srcRect b="87"/>
          <a:stretch/>
        </p:blipFill>
        <p:spPr>
          <a:xfrm>
            <a:off x="4607717" y="142875"/>
            <a:ext cx="4250533" cy="4857751"/>
          </a:xfrm>
          <a:prstGeom prst="roundRect">
            <a:avLst>
              <a:gd name="adj" fmla="val 622"/>
            </a:avLst>
          </a:prstGeom>
        </p:spPr>
      </p:pic>
      <p:sp>
        <p:nvSpPr>
          <p:cNvPr id="9" name="Text 2">
            <a:extLst>
              <a:ext uri="{FF2B5EF4-FFF2-40B4-BE49-F238E27FC236}">
                <a16:creationId xmlns:a16="http://schemas.microsoft.com/office/drawing/2014/main" id="{EB2D2AD7-74E8-E7D6-4309-E6CA7C582D20}"/>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pic>
        <p:nvPicPr>
          <p:cNvPr id="7" name="Imagen 6">
            <a:extLst>
              <a:ext uri="{FF2B5EF4-FFF2-40B4-BE49-F238E27FC236}">
                <a16:creationId xmlns:a16="http://schemas.microsoft.com/office/drawing/2014/main" id="{12BE60B4-DFC9-F757-5DD0-525C7226694C}"/>
              </a:ext>
            </a:extLst>
          </p:cNvPr>
          <p:cNvPicPr>
            <a:picLocks noChangeAspect="1"/>
          </p:cNvPicPr>
          <p:nvPr/>
        </p:nvPicPr>
        <p:blipFill rotWithShape="1">
          <a:blip r:embed="rId4"/>
          <a:srcRect b="35978"/>
          <a:stretch/>
        </p:blipFill>
        <p:spPr>
          <a:xfrm>
            <a:off x="1002324" y="4915627"/>
            <a:ext cx="424228" cy="84998"/>
          </a:xfrm>
          <a:prstGeom prst="rect">
            <a:avLst/>
          </a:prstGeom>
        </p:spPr>
      </p:pic>
      <p:pic>
        <p:nvPicPr>
          <p:cNvPr id="2" name="Image 0" descr="preencoded.png">
            <a:extLst>
              <a:ext uri="{FF2B5EF4-FFF2-40B4-BE49-F238E27FC236}">
                <a16:creationId xmlns:a16="http://schemas.microsoft.com/office/drawing/2014/main" id="{6792C77A-64A9-DF1C-E66D-8DAADBCD3062}"/>
              </a:ext>
            </a:extLst>
          </p:cNvPr>
          <p:cNvPicPr>
            <a:picLocks noChangeAspect="1"/>
          </p:cNvPicPr>
          <p:nvPr/>
        </p:nvPicPr>
        <p:blipFill>
          <a:blip r:embed="rId3"/>
          <a:srcRect b="87"/>
          <a:stretch/>
        </p:blipFill>
        <p:spPr>
          <a:xfrm>
            <a:off x="14595360" y="-3096760"/>
            <a:ext cx="4250533" cy="4857751"/>
          </a:xfrm>
          <a:prstGeom prst="roundRect">
            <a:avLst>
              <a:gd name="adj" fmla="val 622"/>
            </a:avLst>
          </a:prstGeom>
        </p:spPr>
      </p:pic>
      <p:pic>
        <p:nvPicPr>
          <p:cNvPr id="10" name="Imagen 9">
            <a:extLst>
              <a:ext uri="{FF2B5EF4-FFF2-40B4-BE49-F238E27FC236}">
                <a16:creationId xmlns:a16="http://schemas.microsoft.com/office/drawing/2014/main" id="{E1EAFF9C-2B8F-BBAC-E13D-7E23E44A21C0}"/>
              </a:ext>
            </a:extLst>
          </p:cNvPr>
          <p:cNvPicPr>
            <a:picLocks noChangeAspect="1"/>
          </p:cNvPicPr>
          <p:nvPr/>
        </p:nvPicPr>
        <p:blipFill>
          <a:blip r:embed="rId5"/>
          <a:srcRect l="24303" r="20619" b="5555"/>
          <a:stretch>
            <a:fillRect/>
          </a:stretch>
        </p:blipFill>
        <p:spPr>
          <a:xfrm>
            <a:off x="4607717" y="140494"/>
            <a:ext cx="4250533" cy="4857751"/>
          </a:xfrm>
          <a:prstGeom prst="roundRect">
            <a:avLst>
              <a:gd name="adj" fmla="val 622"/>
            </a:avLst>
          </a:prstGeom>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E3E5E8"/>
        </a:solidFill>
        <a:effectLst/>
      </p:bgPr>
    </p:bg>
    <p:spTree>
      <p:nvGrpSpPr>
        <p:cNvPr id="1" name="">
          <a:extLst>
            <a:ext uri="{FF2B5EF4-FFF2-40B4-BE49-F238E27FC236}">
              <a16:creationId xmlns:a16="http://schemas.microsoft.com/office/drawing/2014/main" id="{B65C1890-CD5D-C661-324C-71AF60A55B56}"/>
            </a:ext>
          </a:extLst>
        </p:cNvPr>
        <p:cNvGrpSpPr/>
        <p:nvPr/>
      </p:nvGrpSpPr>
      <p:grpSpPr>
        <a:xfrm>
          <a:off x="0" y="0"/>
          <a:ext cx="0" cy="0"/>
          <a:chOff x="0" y="0"/>
          <a:chExt cx="0" cy="0"/>
        </a:xfrm>
      </p:grpSpPr>
      <p:sp>
        <p:nvSpPr>
          <p:cNvPr id="3" name="Text 1">
            <a:extLst>
              <a:ext uri="{FF2B5EF4-FFF2-40B4-BE49-F238E27FC236}">
                <a16:creationId xmlns:a16="http://schemas.microsoft.com/office/drawing/2014/main" id="{E9C34C4C-5E72-DC9C-D0B5-06887597151C}"/>
              </a:ext>
            </a:extLst>
          </p:cNvPr>
          <p:cNvSpPr/>
          <p:nvPr/>
        </p:nvSpPr>
        <p:spPr>
          <a:xfrm>
            <a:off x="285750" y="4943475"/>
            <a:ext cx="100013" cy="57150"/>
          </a:xfrm>
          <a:prstGeom prst="rect">
            <a:avLst/>
          </a:prstGeom>
          <a:noFill/>
          <a:ln/>
        </p:spPr>
        <p:txBody>
          <a:bodyPr wrap="square" lIns="0" tIns="0" rIns="0" bIns="0" rtlCol="0" anchor="ctr"/>
          <a:lstStyle/>
          <a:p>
            <a:pPr marL="0" indent="0" algn="ctr">
              <a:lnSpc>
                <a:spcPts val="684"/>
              </a:lnSpc>
              <a:buNone/>
            </a:pPr>
            <a:r>
              <a:rPr lang="es-ES_tradnl" sz="570" kern="0" spc="11" dirty="0">
                <a:solidFill>
                  <a:srgbClr val="132034">
                    <a:alpha val="99000"/>
                  </a:srgbClr>
                </a:solidFill>
                <a:latin typeface="Bw Gradual" pitchFamily="34" charset="0"/>
              </a:rPr>
              <a:t>37</a:t>
            </a:r>
            <a:endParaRPr lang="es-ES_tradnl" sz="570" noProof="0" dirty="0"/>
          </a:p>
        </p:txBody>
      </p:sp>
      <p:sp>
        <p:nvSpPr>
          <p:cNvPr id="4" name="Text 2">
            <a:extLst>
              <a:ext uri="{FF2B5EF4-FFF2-40B4-BE49-F238E27FC236}">
                <a16:creationId xmlns:a16="http://schemas.microsoft.com/office/drawing/2014/main" id="{BDBB846E-602A-E04A-0582-B9951CB95DDD}"/>
              </a:ext>
            </a:extLst>
          </p:cNvPr>
          <p:cNvSpPr/>
          <p:nvPr/>
        </p:nvSpPr>
        <p:spPr>
          <a:xfrm>
            <a:off x="285749" y="481012"/>
            <a:ext cx="5374821" cy="819150"/>
          </a:xfrm>
          <a:prstGeom prst="rect">
            <a:avLst/>
          </a:prstGeom>
          <a:noFill/>
          <a:ln/>
        </p:spPr>
        <p:txBody>
          <a:bodyPr wrap="square" lIns="0" tIns="0" rIns="0" bIns="0" rtlCol="0" anchor="t"/>
          <a:lstStyle/>
          <a:p>
            <a:pPr marL="0" indent="0" algn="l">
              <a:lnSpc>
                <a:spcPts val="3078"/>
              </a:lnSpc>
              <a:buNone/>
            </a:pPr>
            <a:r>
              <a:rPr lang="es-ES_tradnl" sz="2800" noProof="0">
                <a:solidFill>
                  <a:srgbClr val="132034">
                    <a:alpha val="99000"/>
                  </a:srgbClr>
                </a:solidFill>
                <a:latin typeface="Canela Light" pitchFamily="2" charset="77"/>
                <a:ea typeface="Canela" pitchFamily="34" charset="-122"/>
                <a:cs typeface="Canela" pitchFamily="34" charset="-120"/>
              </a:rPr>
              <a:t>Matriz de doble materialidad</a:t>
            </a:r>
            <a:endParaRPr lang="es-ES_tradnl" sz="2800" noProof="0"/>
          </a:p>
        </p:txBody>
      </p:sp>
      <p:sp>
        <p:nvSpPr>
          <p:cNvPr id="51" name="Text 49">
            <a:extLst>
              <a:ext uri="{FF2B5EF4-FFF2-40B4-BE49-F238E27FC236}">
                <a16:creationId xmlns:a16="http://schemas.microsoft.com/office/drawing/2014/main" id="{7D44593D-50D8-6071-F798-B7F51011BDC7}"/>
              </a:ext>
            </a:extLst>
          </p:cNvPr>
          <p:cNvSpPr/>
          <p:nvPr/>
        </p:nvSpPr>
        <p:spPr>
          <a:xfrm>
            <a:off x="428624" y="1971675"/>
            <a:ext cx="929593" cy="57150"/>
          </a:xfrm>
          <a:prstGeom prst="rect">
            <a:avLst/>
          </a:prstGeom>
          <a:noFill/>
          <a:ln/>
        </p:spPr>
        <p:txBody>
          <a:bodyPr wrap="square" lIns="0" tIns="0" rIns="0" bIns="0" rtlCol="0" anchor="t"/>
          <a:lstStyle/>
          <a:p>
            <a:pPr marL="0" indent="0" algn="l">
              <a:lnSpc>
                <a:spcPts val="684"/>
              </a:lnSpc>
              <a:buNone/>
            </a:pPr>
            <a:r>
              <a:rPr lang="es-ES_tradnl" sz="600" kern="0" spc="6" noProof="0">
                <a:solidFill>
                  <a:srgbClr val="132034">
                    <a:alpha val="99000"/>
                  </a:srgbClr>
                </a:solidFill>
                <a:latin typeface="Bw Gradual" pitchFamily="34" charset="0"/>
                <a:ea typeface="Bw Gradual" pitchFamily="34" charset="-122"/>
                <a:cs typeface="Bw Gradual" pitchFamily="34" charset="-120"/>
              </a:rPr>
              <a:t>Desarrollo del talento</a:t>
            </a:r>
            <a:endParaRPr lang="es-ES_tradnl" sz="600" noProof="0"/>
          </a:p>
        </p:txBody>
      </p:sp>
      <p:sp>
        <p:nvSpPr>
          <p:cNvPr id="52" name="Text 50">
            <a:extLst>
              <a:ext uri="{FF2B5EF4-FFF2-40B4-BE49-F238E27FC236}">
                <a16:creationId xmlns:a16="http://schemas.microsoft.com/office/drawing/2014/main" id="{40B67DB8-8FBE-1B95-67E8-DCD623AAF9CD}"/>
              </a:ext>
            </a:extLst>
          </p:cNvPr>
          <p:cNvSpPr/>
          <p:nvPr/>
        </p:nvSpPr>
        <p:spPr>
          <a:xfrm>
            <a:off x="428625" y="2124075"/>
            <a:ext cx="785813" cy="57150"/>
          </a:xfrm>
          <a:prstGeom prst="rect">
            <a:avLst/>
          </a:prstGeom>
          <a:noFill/>
          <a:ln/>
        </p:spPr>
        <p:txBody>
          <a:bodyPr wrap="square" lIns="0" tIns="0" rIns="0" bIns="0" rtlCol="0" anchor="t"/>
          <a:lstStyle/>
          <a:p>
            <a:pPr marL="0" indent="0" algn="l">
              <a:lnSpc>
                <a:spcPts val="684"/>
              </a:lnSpc>
              <a:buNone/>
            </a:pPr>
            <a:r>
              <a:rPr lang="es-ES_tradnl" sz="600" kern="0" spc="6" noProof="0">
                <a:solidFill>
                  <a:srgbClr val="132034">
                    <a:alpha val="99000"/>
                  </a:srgbClr>
                </a:solidFill>
                <a:latin typeface="Bw Gradual" pitchFamily="34" charset="0"/>
                <a:ea typeface="Bw Gradual" pitchFamily="34" charset="-122"/>
                <a:cs typeface="Bw Gradual" pitchFamily="34" charset="-120"/>
              </a:rPr>
              <a:t>Diversidad e inclusión</a:t>
            </a:r>
            <a:endParaRPr lang="es-ES_tradnl" sz="600" noProof="0"/>
          </a:p>
        </p:txBody>
      </p:sp>
      <p:sp>
        <p:nvSpPr>
          <p:cNvPr id="53" name="Text 51">
            <a:extLst>
              <a:ext uri="{FF2B5EF4-FFF2-40B4-BE49-F238E27FC236}">
                <a16:creationId xmlns:a16="http://schemas.microsoft.com/office/drawing/2014/main" id="{C4A04690-D04A-6099-B936-280252300312}"/>
              </a:ext>
            </a:extLst>
          </p:cNvPr>
          <p:cNvSpPr/>
          <p:nvPr/>
        </p:nvSpPr>
        <p:spPr>
          <a:xfrm>
            <a:off x="428625" y="2276475"/>
            <a:ext cx="929592" cy="57150"/>
          </a:xfrm>
          <a:prstGeom prst="rect">
            <a:avLst/>
          </a:prstGeom>
          <a:noFill/>
          <a:ln/>
        </p:spPr>
        <p:txBody>
          <a:bodyPr wrap="square" lIns="0" tIns="0" rIns="0" bIns="0" rtlCol="0" anchor="t"/>
          <a:lstStyle/>
          <a:p>
            <a:pPr marL="0" indent="0" algn="l">
              <a:lnSpc>
                <a:spcPts val="684"/>
              </a:lnSpc>
              <a:buNone/>
            </a:pPr>
            <a:r>
              <a:rPr lang="es-ES_tradnl" sz="600" kern="0" spc="6" noProof="0">
                <a:solidFill>
                  <a:srgbClr val="132034">
                    <a:alpha val="99000"/>
                  </a:srgbClr>
                </a:solidFill>
                <a:latin typeface="Bw Gradual" pitchFamily="34" charset="0"/>
                <a:ea typeface="Bw Gradual" pitchFamily="34" charset="-122"/>
                <a:cs typeface="Bw Gradual" pitchFamily="34" charset="-120"/>
              </a:rPr>
              <a:t>Trato a los clientes</a:t>
            </a:r>
            <a:endParaRPr lang="es-ES_tradnl" sz="600" noProof="0"/>
          </a:p>
        </p:txBody>
      </p:sp>
      <p:sp>
        <p:nvSpPr>
          <p:cNvPr id="54" name="Text 52">
            <a:extLst>
              <a:ext uri="{FF2B5EF4-FFF2-40B4-BE49-F238E27FC236}">
                <a16:creationId xmlns:a16="http://schemas.microsoft.com/office/drawing/2014/main" id="{D8FDC769-F870-44D0-D136-A5CCC590B213}"/>
              </a:ext>
            </a:extLst>
          </p:cNvPr>
          <p:cNvSpPr/>
          <p:nvPr/>
        </p:nvSpPr>
        <p:spPr>
          <a:xfrm>
            <a:off x="428625" y="2428875"/>
            <a:ext cx="1053418" cy="57150"/>
          </a:xfrm>
          <a:prstGeom prst="rect">
            <a:avLst/>
          </a:prstGeom>
          <a:noFill/>
          <a:ln/>
        </p:spPr>
        <p:txBody>
          <a:bodyPr wrap="square" lIns="0" tIns="0" rIns="0" bIns="0" rtlCol="0" anchor="t"/>
          <a:lstStyle/>
          <a:p>
            <a:pPr marL="0" indent="0" algn="l">
              <a:lnSpc>
                <a:spcPts val="684"/>
              </a:lnSpc>
              <a:buNone/>
            </a:pPr>
            <a:r>
              <a:rPr lang="es-ES_tradnl" sz="600" kern="0" spc="6" noProof="0">
                <a:solidFill>
                  <a:srgbClr val="132034">
                    <a:alpha val="99000"/>
                  </a:srgbClr>
                </a:solidFill>
                <a:latin typeface="Bw Gradual" pitchFamily="34" charset="0"/>
                <a:ea typeface="Bw Gradual" pitchFamily="34" charset="-122"/>
                <a:cs typeface="Bw Gradual" pitchFamily="34" charset="-120"/>
              </a:rPr>
              <a:t>Estructura organizativa</a:t>
            </a:r>
            <a:endParaRPr lang="es-ES_tradnl" sz="600" noProof="0"/>
          </a:p>
        </p:txBody>
      </p:sp>
      <p:sp>
        <p:nvSpPr>
          <p:cNvPr id="55" name="Text 53">
            <a:extLst>
              <a:ext uri="{FF2B5EF4-FFF2-40B4-BE49-F238E27FC236}">
                <a16:creationId xmlns:a16="http://schemas.microsoft.com/office/drawing/2014/main" id="{6349FDB2-64D5-6498-A50C-76F9B3071192}"/>
              </a:ext>
            </a:extLst>
          </p:cNvPr>
          <p:cNvSpPr/>
          <p:nvPr/>
        </p:nvSpPr>
        <p:spPr>
          <a:xfrm>
            <a:off x="428625" y="2581274"/>
            <a:ext cx="985838" cy="76201"/>
          </a:xfrm>
          <a:prstGeom prst="rect">
            <a:avLst/>
          </a:prstGeom>
          <a:noFill/>
          <a:ln/>
        </p:spPr>
        <p:txBody>
          <a:bodyPr wrap="square" lIns="0" tIns="0" rIns="0" bIns="0" rtlCol="0" anchor="t"/>
          <a:lstStyle/>
          <a:p>
            <a:pPr>
              <a:lnSpc>
                <a:spcPts val="684"/>
              </a:lnSpc>
            </a:pPr>
            <a:r>
              <a:rPr lang="es-ES_tradnl" sz="600" kern="0" spc="6" noProof="0">
                <a:solidFill>
                  <a:srgbClr val="132034">
                    <a:alpha val="99000"/>
                  </a:srgbClr>
                </a:solidFill>
                <a:latin typeface="Bw Gradual" pitchFamily="34" charset="0"/>
                <a:ea typeface="Bw Gradual" pitchFamily="34" charset="-122"/>
                <a:cs typeface="Bw Gradual" pitchFamily="34" charset="-120"/>
              </a:rPr>
              <a:t>Reportes </a:t>
            </a:r>
            <a:r>
              <a:rPr lang="es-ES_tradnl" sz="600" kern="0" spc="6">
                <a:solidFill>
                  <a:srgbClr val="132034">
                    <a:alpha val="99000"/>
                  </a:srgbClr>
                </a:solidFill>
                <a:latin typeface="Bw Gradual" pitchFamily="34" charset="0"/>
                <a:ea typeface="Bw Gradual" pitchFamily="34" charset="-122"/>
                <a:cs typeface="Bw Gradual" pitchFamily="34" charset="-120"/>
              </a:rPr>
              <a:t>de sostenibilidad</a:t>
            </a:r>
            <a:endParaRPr lang="es-ES_tradnl" sz="600" noProof="0"/>
          </a:p>
        </p:txBody>
      </p:sp>
      <p:sp>
        <p:nvSpPr>
          <p:cNvPr id="56" name="Text 54">
            <a:extLst>
              <a:ext uri="{FF2B5EF4-FFF2-40B4-BE49-F238E27FC236}">
                <a16:creationId xmlns:a16="http://schemas.microsoft.com/office/drawing/2014/main" id="{A8B8405E-3780-DBF0-B525-4017AEC8C510}"/>
              </a:ext>
            </a:extLst>
          </p:cNvPr>
          <p:cNvSpPr/>
          <p:nvPr/>
        </p:nvSpPr>
        <p:spPr>
          <a:xfrm>
            <a:off x="428625" y="2733675"/>
            <a:ext cx="1152000" cy="57150"/>
          </a:xfrm>
          <a:prstGeom prst="rect">
            <a:avLst/>
          </a:prstGeom>
          <a:noFill/>
          <a:ln/>
        </p:spPr>
        <p:txBody>
          <a:bodyPr wrap="square" lIns="0" tIns="0" rIns="0" bIns="0" rtlCol="0" anchor="t"/>
          <a:lstStyle/>
          <a:p>
            <a:pPr marL="0" indent="0" algn="l">
              <a:lnSpc>
                <a:spcPts val="684"/>
              </a:lnSpc>
              <a:buNone/>
            </a:pPr>
            <a:r>
              <a:rPr lang="es-ES_tradnl" sz="600" kern="0" spc="6" noProof="0">
                <a:solidFill>
                  <a:srgbClr val="132034">
                    <a:alpha val="99000"/>
                  </a:srgbClr>
                </a:solidFill>
                <a:latin typeface="Bw Gradual" pitchFamily="34" charset="0"/>
                <a:ea typeface="Bw Gradual" pitchFamily="34" charset="-122"/>
                <a:cs typeface="Bw Gradual" pitchFamily="34" charset="-120"/>
              </a:rPr>
              <a:t>Due </a:t>
            </a:r>
            <a:r>
              <a:rPr lang="es-ES_tradnl" sz="600" kern="0" spc="6" noProof="0" err="1">
                <a:solidFill>
                  <a:srgbClr val="132034">
                    <a:alpha val="99000"/>
                  </a:srgbClr>
                </a:solidFill>
                <a:latin typeface="Bw Gradual" pitchFamily="34" charset="0"/>
                <a:ea typeface="Bw Gradual" pitchFamily="34" charset="-122"/>
                <a:cs typeface="Bw Gradual" pitchFamily="34" charset="-120"/>
              </a:rPr>
              <a:t>diligence</a:t>
            </a:r>
            <a:r>
              <a:rPr lang="es-ES_tradnl" sz="600" kern="0" spc="6" noProof="0">
                <a:solidFill>
                  <a:srgbClr val="132034">
                    <a:alpha val="99000"/>
                  </a:srgbClr>
                </a:solidFill>
                <a:latin typeface="Bw Gradual" pitchFamily="34" charset="0"/>
                <a:ea typeface="Bw Gradual" pitchFamily="34" charset="-122"/>
                <a:cs typeface="Bw Gradual" pitchFamily="34" charset="-120"/>
              </a:rPr>
              <a:t> de sostenibilidad</a:t>
            </a:r>
            <a:endParaRPr lang="es-ES_tradnl" sz="600" noProof="0"/>
          </a:p>
        </p:txBody>
      </p:sp>
      <p:sp>
        <p:nvSpPr>
          <p:cNvPr id="57" name="Text 55">
            <a:extLst>
              <a:ext uri="{FF2B5EF4-FFF2-40B4-BE49-F238E27FC236}">
                <a16:creationId xmlns:a16="http://schemas.microsoft.com/office/drawing/2014/main" id="{5F0FB696-9036-5D20-687E-F9F8F4377F3B}"/>
              </a:ext>
            </a:extLst>
          </p:cNvPr>
          <p:cNvSpPr/>
          <p:nvPr/>
        </p:nvSpPr>
        <p:spPr>
          <a:xfrm>
            <a:off x="428625" y="2886075"/>
            <a:ext cx="271463" cy="57150"/>
          </a:xfrm>
          <a:prstGeom prst="rect">
            <a:avLst/>
          </a:prstGeom>
          <a:noFill/>
          <a:ln/>
        </p:spPr>
        <p:txBody>
          <a:bodyPr wrap="square" lIns="0" tIns="0" rIns="0" bIns="0" rtlCol="0" anchor="t"/>
          <a:lstStyle/>
          <a:p>
            <a:pPr marL="0" indent="0" algn="l">
              <a:lnSpc>
                <a:spcPts val="684"/>
              </a:lnSpc>
              <a:buNone/>
            </a:pPr>
            <a:r>
              <a:rPr lang="es-ES_tradnl" sz="600" kern="0" spc="6" noProof="0">
                <a:solidFill>
                  <a:srgbClr val="132034">
                    <a:alpha val="99000"/>
                  </a:srgbClr>
                </a:solidFill>
                <a:latin typeface="Bw Gradual" pitchFamily="34" charset="0"/>
                <a:ea typeface="Bw Gradual" pitchFamily="34" charset="-122"/>
                <a:cs typeface="Bw Gradual" pitchFamily="34" charset="-120"/>
              </a:rPr>
              <a:t>Cultura</a:t>
            </a:r>
            <a:endParaRPr lang="es-ES_tradnl" sz="600" noProof="0"/>
          </a:p>
        </p:txBody>
      </p:sp>
      <p:sp>
        <p:nvSpPr>
          <p:cNvPr id="58" name="Text 56">
            <a:extLst>
              <a:ext uri="{FF2B5EF4-FFF2-40B4-BE49-F238E27FC236}">
                <a16:creationId xmlns:a16="http://schemas.microsoft.com/office/drawing/2014/main" id="{47B30BB4-1899-5739-B983-7E4C234F2ADD}"/>
              </a:ext>
            </a:extLst>
          </p:cNvPr>
          <p:cNvSpPr/>
          <p:nvPr/>
        </p:nvSpPr>
        <p:spPr>
          <a:xfrm>
            <a:off x="428625" y="3038475"/>
            <a:ext cx="1167946" cy="76200"/>
          </a:xfrm>
          <a:prstGeom prst="rect">
            <a:avLst/>
          </a:prstGeom>
          <a:noFill/>
          <a:ln/>
        </p:spPr>
        <p:txBody>
          <a:bodyPr wrap="square" lIns="0" tIns="0" rIns="0" bIns="0" rtlCol="0" anchor="t"/>
          <a:lstStyle/>
          <a:p>
            <a:pPr marL="0" indent="0" algn="l">
              <a:lnSpc>
                <a:spcPts val="684"/>
              </a:lnSpc>
              <a:buNone/>
            </a:pPr>
            <a:r>
              <a:rPr lang="es-ES_tradnl" sz="600" kern="0" spc="6" noProof="0">
                <a:solidFill>
                  <a:srgbClr val="132034">
                    <a:alpha val="99000"/>
                  </a:srgbClr>
                </a:solidFill>
                <a:latin typeface="Bw Gradual" pitchFamily="34" charset="0"/>
                <a:ea typeface="Bw Gradual" pitchFamily="34" charset="-122"/>
                <a:cs typeface="Bw Gradual" pitchFamily="34" charset="-120"/>
              </a:rPr>
              <a:t>Bienestar de los empleados</a:t>
            </a:r>
            <a:endParaRPr lang="es-ES_tradnl" sz="600" noProof="0"/>
          </a:p>
        </p:txBody>
      </p:sp>
      <p:sp>
        <p:nvSpPr>
          <p:cNvPr id="59" name="Text 57">
            <a:extLst>
              <a:ext uri="{FF2B5EF4-FFF2-40B4-BE49-F238E27FC236}">
                <a16:creationId xmlns:a16="http://schemas.microsoft.com/office/drawing/2014/main" id="{D5370A0D-7650-D9A4-652D-692E691E04AE}"/>
              </a:ext>
            </a:extLst>
          </p:cNvPr>
          <p:cNvSpPr/>
          <p:nvPr/>
        </p:nvSpPr>
        <p:spPr>
          <a:xfrm>
            <a:off x="428625" y="3190875"/>
            <a:ext cx="1053418" cy="76200"/>
          </a:xfrm>
          <a:prstGeom prst="rect">
            <a:avLst/>
          </a:prstGeom>
          <a:noFill/>
          <a:ln/>
        </p:spPr>
        <p:txBody>
          <a:bodyPr wrap="square" lIns="0" tIns="0" rIns="0" bIns="0" rtlCol="0" anchor="t"/>
          <a:lstStyle/>
          <a:p>
            <a:pPr marL="0" indent="0" algn="l">
              <a:lnSpc>
                <a:spcPts val="684"/>
              </a:lnSpc>
              <a:buNone/>
            </a:pPr>
            <a:r>
              <a:rPr lang="es-ES_tradnl" sz="600" kern="0" spc="6" noProof="0">
                <a:solidFill>
                  <a:srgbClr val="132034">
                    <a:alpha val="99000"/>
                  </a:srgbClr>
                </a:solidFill>
                <a:latin typeface="Bw Gradual" pitchFamily="34" charset="0"/>
                <a:ea typeface="Bw Gradual" pitchFamily="34" charset="-122"/>
                <a:cs typeface="Bw Gradual" pitchFamily="34" charset="-120"/>
              </a:rPr>
              <a:t>Oportunidades a jóvenes</a:t>
            </a:r>
            <a:endParaRPr lang="es-ES_tradnl" sz="600" noProof="0"/>
          </a:p>
        </p:txBody>
      </p:sp>
      <p:sp>
        <p:nvSpPr>
          <p:cNvPr id="60" name="Text 58">
            <a:extLst>
              <a:ext uri="{FF2B5EF4-FFF2-40B4-BE49-F238E27FC236}">
                <a16:creationId xmlns:a16="http://schemas.microsoft.com/office/drawing/2014/main" id="{063BD43F-190E-C6F1-3736-D2E3AFDB3FE5}"/>
              </a:ext>
            </a:extLst>
          </p:cNvPr>
          <p:cNvSpPr/>
          <p:nvPr/>
        </p:nvSpPr>
        <p:spPr>
          <a:xfrm>
            <a:off x="428624" y="3343275"/>
            <a:ext cx="1116000" cy="57150"/>
          </a:xfrm>
          <a:prstGeom prst="rect">
            <a:avLst/>
          </a:prstGeom>
          <a:noFill/>
          <a:ln/>
        </p:spPr>
        <p:txBody>
          <a:bodyPr wrap="square" lIns="0" tIns="0" rIns="0" bIns="0" rtlCol="0" anchor="t"/>
          <a:lstStyle/>
          <a:p>
            <a:pPr marL="0" indent="0" algn="l">
              <a:lnSpc>
                <a:spcPts val="684"/>
              </a:lnSpc>
              <a:buNone/>
            </a:pPr>
            <a:r>
              <a:rPr lang="es-ES_tradnl" sz="600" kern="0" spc="6" noProof="0">
                <a:solidFill>
                  <a:srgbClr val="132034">
                    <a:alpha val="99000"/>
                  </a:srgbClr>
                </a:solidFill>
                <a:latin typeface="Bw Gradual" pitchFamily="34" charset="0"/>
                <a:ea typeface="Bw Gradual" pitchFamily="34" charset="-122"/>
                <a:cs typeface="Bw Gradual" pitchFamily="34" charset="-120"/>
              </a:rPr>
              <a:t>Políticas de sostenibilidad</a:t>
            </a:r>
            <a:endParaRPr lang="es-ES_tradnl" sz="600" noProof="0"/>
          </a:p>
        </p:txBody>
      </p:sp>
      <p:sp>
        <p:nvSpPr>
          <p:cNvPr id="61" name="Text 59">
            <a:extLst>
              <a:ext uri="{FF2B5EF4-FFF2-40B4-BE49-F238E27FC236}">
                <a16:creationId xmlns:a16="http://schemas.microsoft.com/office/drawing/2014/main" id="{B41CFB3E-3EDC-602F-7200-730E0116116C}"/>
              </a:ext>
            </a:extLst>
          </p:cNvPr>
          <p:cNvSpPr/>
          <p:nvPr/>
        </p:nvSpPr>
        <p:spPr>
          <a:xfrm>
            <a:off x="428625" y="3495675"/>
            <a:ext cx="1443943" cy="76200"/>
          </a:xfrm>
          <a:prstGeom prst="rect">
            <a:avLst/>
          </a:prstGeom>
          <a:noFill/>
          <a:ln/>
        </p:spPr>
        <p:txBody>
          <a:bodyPr wrap="square" lIns="0" tIns="0" rIns="0" bIns="0" rtlCol="0" anchor="t"/>
          <a:lstStyle/>
          <a:p>
            <a:pPr marL="0" indent="0" algn="l">
              <a:lnSpc>
                <a:spcPts val="684"/>
              </a:lnSpc>
              <a:buNone/>
            </a:pPr>
            <a:r>
              <a:rPr lang="es-ES_tradnl" sz="600" kern="0" spc="6" noProof="0">
                <a:solidFill>
                  <a:srgbClr val="132034">
                    <a:alpha val="99000"/>
                  </a:srgbClr>
                </a:solidFill>
                <a:latin typeface="Bw Gradual" pitchFamily="34" charset="0"/>
                <a:ea typeface="Bw Gradual" pitchFamily="34" charset="-122"/>
                <a:cs typeface="Bw Gradual" pitchFamily="34" charset="-120"/>
              </a:rPr>
              <a:t>Ciberseguridad y protección de datos</a:t>
            </a:r>
            <a:endParaRPr lang="es-ES_tradnl" sz="600" noProof="0"/>
          </a:p>
        </p:txBody>
      </p:sp>
      <p:sp>
        <p:nvSpPr>
          <p:cNvPr id="62" name="Text 60">
            <a:extLst>
              <a:ext uri="{FF2B5EF4-FFF2-40B4-BE49-F238E27FC236}">
                <a16:creationId xmlns:a16="http://schemas.microsoft.com/office/drawing/2014/main" id="{C4A0ABC6-7F31-4307-0F2E-63229962481B}"/>
              </a:ext>
            </a:extLst>
          </p:cNvPr>
          <p:cNvSpPr/>
          <p:nvPr/>
        </p:nvSpPr>
        <p:spPr>
          <a:xfrm>
            <a:off x="428625" y="3648075"/>
            <a:ext cx="1728000" cy="57150"/>
          </a:xfrm>
          <a:prstGeom prst="rect">
            <a:avLst/>
          </a:prstGeom>
          <a:noFill/>
          <a:ln/>
        </p:spPr>
        <p:txBody>
          <a:bodyPr wrap="square" lIns="0" tIns="0" rIns="0" bIns="0" rtlCol="0" anchor="t"/>
          <a:lstStyle/>
          <a:p>
            <a:pPr marL="0" indent="0" algn="l">
              <a:lnSpc>
                <a:spcPts val="684"/>
              </a:lnSpc>
              <a:buNone/>
            </a:pPr>
            <a:r>
              <a:rPr lang="es-ES_tradnl" sz="600" kern="0" spc="6" noProof="0">
                <a:solidFill>
                  <a:srgbClr val="132034">
                    <a:alpha val="99000"/>
                  </a:srgbClr>
                </a:solidFill>
                <a:latin typeface="Bw Gradual" pitchFamily="34" charset="0"/>
                <a:ea typeface="Bw Gradual" pitchFamily="34" charset="-122"/>
                <a:cs typeface="Bw Gradual" pitchFamily="34" charset="-120"/>
              </a:rPr>
              <a:t>Proyectos e iniciativas de sostenibilidad</a:t>
            </a:r>
            <a:endParaRPr lang="es-ES_tradnl" sz="600" noProof="0"/>
          </a:p>
        </p:txBody>
      </p:sp>
      <p:sp>
        <p:nvSpPr>
          <p:cNvPr id="103" name="Text 101">
            <a:extLst>
              <a:ext uri="{FF2B5EF4-FFF2-40B4-BE49-F238E27FC236}">
                <a16:creationId xmlns:a16="http://schemas.microsoft.com/office/drawing/2014/main" id="{A9EC0F2D-A671-BA13-F5F9-5BA96B69B958}"/>
              </a:ext>
            </a:extLst>
          </p:cNvPr>
          <p:cNvSpPr/>
          <p:nvPr/>
        </p:nvSpPr>
        <p:spPr>
          <a:xfrm>
            <a:off x="2229756" y="1428750"/>
            <a:ext cx="1309688" cy="290513"/>
          </a:xfrm>
          <a:prstGeom prst="rect">
            <a:avLst/>
          </a:prstGeom>
          <a:noFill/>
          <a:ln/>
        </p:spPr>
        <p:txBody>
          <a:bodyPr wrap="square" lIns="0" tIns="0" rIns="0" bIns="0" rtlCol="0" anchor="t"/>
          <a:lstStyle/>
          <a:p>
            <a:pPr marL="0" indent="0" algn="l">
              <a:lnSpc>
                <a:spcPts val="1368"/>
              </a:lnSpc>
              <a:buNone/>
            </a:pPr>
            <a:r>
              <a:rPr lang="es-ES_tradnl" sz="1200" spc="20" noProof="0">
                <a:solidFill>
                  <a:srgbClr val="132034">
                    <a:alpha val="99000"/>
                  </a:srgbClr>
                </a:solidFill>
                <a:latin typeface="Canela Light" pitchFamily="2" charset="77"/>
                <a:ea typeface="Canela" pitchFamily="34" charset="-122"/>
                <a:cs typeface="Canela" pitchFamily="34" charset="-120"/>
              </a:rPr>
              <a:t>Matriz doble materialidad 2024</a:t>
            </a:r>
            <a:endParaRPr lang="es-ES_tradnl" sz="1200" spc="20" noProof="0"/>
          </a:p>
        </p:txBody>
      </p:sp>
      <p:sp>
        <p:nvSpPr>
          <p:cNvPr id="104" name="Text 102">
            <a:extLst>
              <a:ext uri="{FF2B5EF4-FFF2-40B4-BE49-F238E27FC236}">
                <a16:creationId xmlns:a16="http://schemas.microsoft.com/office/drawing/2014/main" id="{C324A120-4BD5-4B1D-2A4F-CED4DE91BFDD}"/>
              </a:ext>
            </a:extLst>
          </p:cNvPr>
          <p:cNvSpPr/>
          <p:nvPr/>
        </p:nvSpPr>
        <p:spPr>
          <a:xfrm>
            <a:off x="5540693" y="1428750"/>
            <a:ext cx="1309688" cy="290513"/>
          </a:xfrm>
          <a:prstGeom prst="rect">
            <a:avLst/>
          </a:prstGeom>
          <a:noFill/>
          <a:ln/>
        </p:spPr>
        <p:txBody>
          <a:bodyPr wrap="square" lIns="0" tIns="0" rIns="0" bIns="0" rtlCol="0" anchor="t"/>
          <a:lstStyle/>
          <a:p>
            <a:pPr marL="0" indent="0" algn="l">
              <a:lnSpc>
                <a:spcPts val="1368"/>
              </a:lnSpc>
              <a:buNone/>
            </a:pPr>
            <a:r>
              <a:rPr lang="es-ES_tradnl" sz="1200" spc="20" noProof="0">
                <a:solidFill>
                  <a:srgbClr val="132034">
                    <a:alpha val="99000"/>
                  </a:srgbClr>
                </a:solidFill>
                <a:latin typeface="Canela Light" pitchFamily="2" charset="77"/>
                <a:ea typeface="Canela" pitchFamily="34" charset="-122"/>
                <a:cs typeface="Canela" pitchFamily="34" charset="-120"/>
              </a:rPr>
              <a:t>Matriz doble materialidad 2025</a:t>
            </a:r>
            <a:endParaRPr lang="es-ES_tradnl" sz="1200" spc="20" noProof="0"/>
          </a:p>
        </p:txBody>
      </p:sp>
      <p:sp>
        <p:nvSpPr>
          <p:cNvPr id="105" name="Shape 103">
            <a:extLst>
              <a:ext uri="{FF2B5EF4-FFF2-40B4-BE49-F238E27FC236}">
                <a16:creationId xmlns:a16="http://schemas.microsoft.com/office/drawing/2014/main" id="{0A429266-FE09-5019-E676-CE65647F85EA}"/>
              </a:ext>
            </a:extLst>
          </p:cNvPr>
          <p:cNvSpPr/>
          <p:nvPr/>
        </p:nvSpPr>
        <p:spPr>
          <a:xfrm>
            <a:off x="285750" y="1971675"/>
            <a:ext cx="57150" cy="57150"/>
          </a:xfrm>
          <a:prstGeom prst="ellipse">
            <a:avLst/>
          </a:prstGeom>
          <a:solidFill>
            <a:srgbClr val="F8008F"/>
          </a:solidFill>
          <a:ln/>
        </p:spPr>
        <p:txBody>
          <a:bodyPr/>
          <a:lstStyle/>
          <a:p>
            <a:endParaRPr lang="es-ES_tradnl" noProof="0"/>
          </a:p>
        </p:txBody>
      </p:sp>
      <p:sp>
        <p:nvSpPr>
          <p:cNvPr id="125" name="Shape 123">
            <a:extLst>
              <a:ext uri="{FF2B5EF4-FFF2-40B4-BE49-F238E27FC236}">
                <a16:creationId xmlns:a16="http://schemas.microsoft.com/office/drawing/2014/main" id="{E5AE53CE-A3CE-D2E5-0E1D-28A7AC91E0B4}"/>
              </a:ext>
            </a:extLst>
          </p:cNvPr>
          <p:cNvSpPr/>
          <p:nvPr/>
        </p:nvSpPr>
        <p:spPr>
          <a:xfrm>
            <a:off x="285750" y="2124075"/>
            <a:ext cx="57150" cy="57150"/>
          </a:xfrm>
          <a:prstGeom prst="ellipse">
            <a:avLst/>
          </a:prstGeom>
          <a:solidFill>
            <a:srgbClr val="00A3A5"/>
          </a:solidFill>
          <a:ln/>
        </p:spPr>
        <p:txBody>
          <a:bodyPr/>
          <a:lstStyle/>
          <a:p>
            <a:endParaRPr lang="es-ES_tradnl" noProof="0"/>
          </a:p>
        </p:txBody>
      </p:sp>
      <p:sp>
        <p:nvSpPr>
          <p:cNvPr id="126" name="Shape 124">
            <a:extLst>
              <a:ext uri="{FF2B5EF4-FFF2-40B4-BE49-F238E27FC236}">
                <a16:creationId xmlns:a16="http://schemas.microsoft.com/office/drawing/2014/main" id="{6560ED8C-1A0C-8943-7E5A-273241BADD77}"/>
              </a:ext>
            </a:extLst>
          </p:cNvPr>
          <p:cNvSpPr/>
          <p:nvPr/>
        </p:nvSpPr>
        <p:spPr>
          <a:xfrm>
            <a:off x="285750" y="2276475"/>
            <a:ext cx="57150" cy="57150"/>
          </a:xfrm>
          <a:prstGeom prst="ellipse">
            <a:avLst/>
          </a:prstGeom>
          <a:solidFill>
            <a:srgbClr val="00A400"/>
          </a:solidFill>
          <a:ln/>
        </p:spPr>
        <p:txBody>
          <a:bodyPr/>
          <a:lstStyle/>
          <a:p>
            <a:endParaRPr lang="es-ES_tradnl" noProof="0"/>
          </a:p>
        </p:txBody>
      </p:sp>
      <p:sp>
        <p:nvSpPr>
          <p:cNvPr id="127" name="Shape 125">
            <a:extLst>
              <a:ext uri="{FF2B5EF4-FFF2-40B4-BE49-F238E27FC236}">
                <a16:creationId xmlns:a16="http://schemas.microsoft.com/office/drawing/2014/main" id="{CE9A3261-203E-51EC-3362-22F4069E744E}"/>
              </a:ext>
            </a:extLst>
          </p:cNvPr>
          <p:cNvSpPr/>
          <p:nvPr/>
        </p:nvSpPr>
        <p:spPr>
          <a:xfrm>
            <a:off x="285750" y="2428875"/>
            <a:ext cx="57150" cy="57150"/>
          </a:xfrm>
          <a:prstGeom prst="ellipse">
            <a:avLst/>
          </a:prstGeom>
          <a:solidFill>
            <a:srgbClr val="DA4300"/>
          </a:solidFill>
          <a:ln/>
        </p:spPr>
        <p:txBody>
          <a:bodyPr/>
          <a:lstStyle/>
          <a:p>
            <a:endParaRPr lang="es-ES_tradnl" noProof="0"/>
          </a:p>
        </p:txBody>
      </p:sp>
      <p:sp>
        <p:nvSpPr>
          <p:cNvPr id="128" name="Shape 126">
            <a:extLst>
              <a:ext uri="{FF2B5EF4-FFF2-40B4-BE49-F238E27FC236}">
                <a16:creationId xmlns:a16="http://schemas.microsoft.com/office/drawing/2014/main" id="{37133FDD-179B-D461-67C4-7FCF6C765650}"/>
              </a:ext>
            </a:extLst>
          </p:cNvPr>
          <p:cNvSpPr/>
          <p:nvPr/>
        </p:nvSpPr>
        <p:spPr>
          <a:xfrm>
            <a:off x="285750" y="2581275"/>
            <a:ext cx="57150" cy="57150"/>
          </a:xfrm>
          <a:prstGeom prst="ellipse">
            <a:avLst/>
          </a:prstGeom>
          <a:solidFill>
            <a:srgbClr val="C03CC8"/>
          </a:solidFill>
          <a:ln/>
        </p:spPr>
        <p:txBody>
          <a:bodyPr/>
          <a:lstStyle/>
          <a:p>
            <a:endParaRPr lang="es-ES_tradnl" noProof="0"/>
          </a:p>
        </p:txBody>
      </p:sp>
      <p:sp>
        <p:nvSpPr>
          <p:cNvPr id="129" name="Shape 127">
            <a:extLst>
              <a:ext uri="{FF2B5EF4-FFF2-40B4-BE49-F238E27FC236}">
                <a16:creationId xmlns:a16="http://schemas.microsoft.com/office/drawing/2014/main" id="{AB78F2B1-C170-AC89-9C06-94A5716D6C60}"/>
              </a:ext>
            </a:extLst>
          </p:cNvPr>
          <p:cNvSpPr/>
          <p:nvPr/>
        </p:nvSpPr>
        <p:spPr>
          <a:xfrm>
            <a:off x="285750" y="2733675"/>
            <a:ext cx="57150" cy="57150"/>
          </a:xfrm>
          <a:prstGeom prst="ellipse">
            <a:avLst/>
          </a:prstGeom>
          <a:solidFill>
            <a:srgbClr val="B68A00"/>
          </a:solidFill>
          <a:ln/>
        </p:spPr>
        <p:txBody>
          <a:bodyPr/>
          <a:lstStyle/>
          <a:p>
            <a:endParaRPr lang="es-ES_tradnl" noProof="0"/>
          </a:p>
        </p:txBody>
      </p:sp>
      <p:sp>
        <p:nvSpPr>
          <p:cNvPr id="130" name="Shape 128">
            <a:extLst>
              <a:ext uri="{FF2B5EF4-FFF2-40B4-BE49-F238E27FC236}">
                <a16:creationId xmlns:a16="http://schemas.microsoft.com/office/drawing/2014/main" id="{4DE542EC-0E58-0CF8-515E-5F59485AC5F4}"/>
              </a:ext>
            </a:extLst>
          </p:cNvPr>
          <p:cNvSpPr/>
          <p:nvPr/>
        </p:nvSpPr>
        <p:spPr>
          <a:xfrm>
            <a:off x="285750" y="2886075"/>
            <a:ext cx="57150" cy="57150"/>
          </a:xfrm>
          <a:prstGeom prst="ellipse">
            <a:avLst/>
          </a:prstGeom>
          <a:solidFill>
            <a:srgbClr val="6582F8"/>
          </a:solidFill>
          <a:ln/>
        </p:spPr>
        <p:txBody>
          <a:bodyPr/>
          <a:lstStyle/>
          <a:p>
            <a:endParaRPr lang="es-ES_tradnl" noProof="0"/>
          </a:p>
        </p:txBody>
      </p:sp>
      <p:sp>
        <p:nvSpPr>
          <p:cNvPr id="131" name="Shape 129">
            <a:extLst>
              <a:ext uri="{FF2B5EF4-FFF2-40B4-BE49-F238E27FC236}">
                <a16:creationId xmlns:a16="http://schemas.microsoft.com/office/drawing/2014/main" id="{71CD2F6C-3772-FB8E-0C59-491F0F6B3436}"/>
              </a:ext>
            </a:extLst>
          </p:cNvPr>
          <p:cNvSpPr/>
          <p:nvPr/>
        </p:nvSpPr>
        <p:spPr>
          <a:xfrm>
            <a:off x="285750" y="3038475"/>
            <a:ext cx="57150" cy="57150"/>
          </a:xfrm>
          <a:prstGeom prst="ellipse">
            <a:avLst/>
          </a:prstGeom>
          <a:solidFill>
            <a:srgbClr val="9971C5"/>
          </a:solidFill>
          <a:ln/>
        </p:spPr>
        <p:txBody>
          <a:bodyPr/>
          <a:lstStyle/>
          <a:p>
            <a:endParaRPr lang="es-ES_tradnl" noProof="0"/>
          </a:p>
        </p:txBody>
      </p:sp>
      <p:sp>
        <p:nvSpPr>
          <p:cNvPr id="132" name="Shape 130">
            <a:extLst>
              <a:ext uri="{FF2B5EF4-FFF2-40B4-BE49-F238E27FC236}">
                <a16:creationId xmlns:a16="http://schemas.microsoft.com/office/drawing/2014/main" id="{DD05FA9E-4B8A-FB02-C055-1E8D942AB292}"/>
              </a:ext>
            </a:extLst>
          </p:cNvPr>
          <p:cNvSpPr/>
          <p:nvPr/>
        </p:nvSpPr>
        <p:spPr>
          <a:xfrm>
            <a:off x="285750" y="3190875"/>
            <a:ext cx="57150" cy="57150"/>
          </a:xfrm>
          <a:prstGeom prst="ellipse">
            <a:avLst/>
          </a:prstGeom>
          <a:solidFill>
            <a:srgbClr val="0098E3"/>
          </a:solidFill>
          <a:ln/>
        </p:spPr>
        <p:txBody>
          <a:bodyPr/>
          <a:lstStyle/>
          <a:p>
            <a:endParaRPr lang="es-ES_tradnl" noProof="0"/>
          </a:p>
        </p:txBody>
      </p:sp>
      <p:sp>
        <p:nvSpPr>
          <p:cNvPr id="133" name="Shape 131">
            <a:extLst>
              <a:ext uri="{FF2B5EF4-FFF2-40B4-BE49-F238E27FC236}">
                <a16:creationId xmlns:a16="http://schemas.microsoft.com/office/drawing/2014/main" id="{F72A711F-120B-5298-AFD8-167009B941B7}"/>
              </a:ext>
            </a:extLst>
          </p:cNvPr>
          <p:cNvSpPr/>
          <p:nvPr/>
        </p:nvSpPr>
        <p:spPr>
          <a:xfrm>
            <a:off x="285750" y="3343275"/>
            <a:ext cx="57150" cy="57150"/>
          </a:xfrm>
          <a:prstGeom prst="ellipse">
            <a:avLst/>
          </a:prstGeom>
          <a:solidFill>
            <a:srgbClr val="498200"/>
          </a:solidFill>
          <a:ln/>
        </p:spPr>
        <p:txBody>
          <a:bodyPr/>
          <a:lstStyle/>
          <a:p>
            <a:endParaRPr lang="es-ES_tradnl" noProof="0"/>
          </a:p>
        </p:txBody>
      </p:sp>
      <p:sp>
        <p:nvSpPr>
          <p:cNvPr id="134" name="Shape 132">
            <a:extLst>
              <a:ext uri="{FF2B5EF4-FFF2-40B4-BE49-F238E27FC236}">
                <a16:creationId xmlns:a16="http://schemas.microsoft.com/office/drawing/2014/main" id="{4B4598A1-F5DB-8071-75E7-6422F6B3EA02}"/>
              </a:ext>
            </a:extLst>
          </p:cNvPr>
          <p:cNvSpPr/>
          <p:nvPr/>
        </p:nvSpPr>
        <p:spPr>
          <a:xfrm>
            <a:off x="285750" y="3495675"/>
            <a:ext cx="57150" cy="57150"/>
          </a:xfrm>
          <a:prstGeom prst="ellipse">
            <a:avLst/>
          </a:prstGeom>
          <a:solidFill>
            <a:srgbClr val="B68A00"/>
          </a:solidFill>
          <a:ln/>
        </p:spPr>
        <p:txBody>
          <a:bodyPr/>
          <a:lstStyle/>
          <a:p>
            <a:endParaRPr lang="es-ES_tradnl" noProof="0"/>
          </a:p>
        </p:txBody>
      </p:sp>
      <p:sp>
        <p:nvSpPr>
          <p:cNvPr id="135" name="Shape 133">
            <a:extLst>
              <a:ext uri="{FF2B5EF4-FFF2-40B4-BE49-F238E27FC236}">
                <a16:creationId xmlns:a16="http://schemas.microsoft.com/office/drawing/2014/main" id="{A417CB28-8949-4472-AA6D-30956D47486D}"/>
              </a:ext>
            </a:extLst>
          </p:cNvPr>
          <p:cNvSpPr/>
          <p:nvPr/>
        </p:nvSpPr>
        <p:spPr>
          <a:xfrm>
            <a:off x="285750" y="3648075"/>
            <a:ext cx="57150" cy="57150"/>
          </a:xfrm>
          <a:prstGeom prst="ellipse">
            <a:avLst/>
          </a:prstGeom>
          <a:solidFill>
            <a:srgbClr val="5C7DF7"/>
          </a:solidFill>
          <a:ln/>
        </p:spPr>
        <p:txBody>
          <a:bodyPr/>
          <a:lstStyle/>
          <a:p>
            <a:endParaRPr lang="es-ES_tradnl" noProof="0"/>
          </a:p>
        </p:txBody>
      </p:sp>
      <p:sp>
        <p:nvSpPr>
          <p:cNvPr id="140" name="Text 4">
            <a:extLst>
              <a:ext uri="{FF2B5EF4-FFF2-40B4-BE49-F238E27FC236}">
                <a16:creationId xmlns:a16="http://schemas.microsoft.com/office/drawing/2014/main" id="{E161FB76-D535-3FCC-5B81-4D9F52363DA5}"/>
              </a:ext>
            </a:extLst>
          </p:cNvPr>
          <p:cNvSpPr/>
          <p:nvPr/>
        </p:nvSpPr>
        <p:spPr>
          <a:xfrm>
            <a:off x="1738312" y="142875"/>
            <a:ext cx="1758781"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7. SOSTENIBILIDAD Y FILOSOFIA DE INVERSIÓN</a:t>
            </a:r>
            <a:endParaRPr lang="es-ES_tradnl" sz="570" noProof="0"/>
          </a:p>
        </p:txBody>
      </p:sp>
      <p:graphicFrame>
        <p:nvGraphicFramePr>
          <p:cNvPr id="141" name="Gráfico 140">
            <a:extLst>
              <a:ext uri="{FF2B5EF4-FFF2-40B4-BE49-F238E27FC236}">
                <a16:creationId xmlns:a16="http://schemas.microsoft.com/office/drawing/2014/main" id="{F8DFFAD8-1E19-1F49-8A46-A5EF406EA94E}"/>
              </a:ext>
              <a:ext uri="{147F2762-F138-4A5C-976F-8EAC2B608ADB}">
                <a16:predDERef xmlns:a16="http://schemas.microsoft.com/office/drawing/2014/main" pred="{6907FC6A-D15E-464A-A6A2-31659BB2D8DD}"/>
              </a:ext>
            </a:extLst>
          </p:cNvPr>
          <p:cNvGraphicFramePr>
            <a:graphicFrameLocks/>
          </p:cNvGraphicFramePr>
          <p:nvPr>
            <p:extLst>
              <p:ext uri="{D42A27DB-BD31-4B8C-83A1-F6EECF244321}">
                <p14:modId xmlns:p14="http://schemas.microsoft.com/office/powerpoint/2010/main" val="3302653038"/>
              </p:ext>
            </p:extLst>
          </p:nvPr>
        </p:nvGraphicFramePr>
        <p:xfrm>
          <a:off x="2229756" y="1925288"/>
          <a:ext cx="3137583" cy="3146774"/>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42" name="Gráfico 141">
            <a:extLst>
              <a:ext uri="{FF2B5EF4-FFF2-40B4-BE49-F238E27FC236}">
                <a16:creationId xmlns:a16="http://schemas.microsoft.com/office/drawing/2014/main" id="{A72E0FAA-A121-924A-8A0F-5663770B3BB4}"/>
              </a:ext>
              <a:ext uri="{147F2762-F138-4A5C-976F-8EAC2B608ADB}">
                <a16:predDERef xmlns:a16="http://schemas.microsoft.com/office/drawing/2014/main" pred="{EEEF2D52-1E6A-480E-A70C-779DEE6CD78F}"/>
              </a:ext>
            </a:extLst>
          </p:cNvPr>
          <p:cNvGraphicFramePr>
            <a:graphicFrameLocks/>
          </p:cNvGraphicFramePr>
          <p:nvPr>
            <p:extLst>
              <p:ext uri="{D42A27DB-BD31-4B8C-83A1-F6EECF244321}">
                <p14:modId xmlns:p14="http://schemas.microsoft.com/office/powerpoint/2010/main" val="5884637"/>
              </p:ext>
            </p:extLst>
          </p:nvPr>
        </p:nvGraphicFramePr>
        <p:xfrm>
          <a:off x="5540693" y="1925289"/>
          <a:ext cx="3197207" cy="3146774"/>
        </p:xfrm>
        <a:graphic>
          <a:graphicData uri="http://schemas.openxmlformats.org/drawingml/2006/chart">
            <c:chart xmlns:c="http://schemas.openxmlformats.org/drawingml/2006/chart" xmlns:r="http://schemas.openxmlformats.org/officeDocument/2006/relationships" r:id="rId4"/>
          </a:graphicData>
        </a:graphic>
      </p:graphicFrame>
      <p:sp>
        <p:nvSpPr>
          <p:cNvPr id="5" name="Text 2">
            <a:extLst>
              <a:ext uri="{FF2B5EF4-FFF2-40B4-BE49-F238E27FC236}">
                <a16:creationId xmlns:a16="http://schemas.microsoft.com/office/drawing/2014/main" id="{09EC7DBF-993B-71BC-4110-1B56BE901C22}"/>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pic>
        <p:nvPicPr>
          <p:cNvPr id="6" name="Imagen 5">
            <a:extLst>
              <a:ext uri="{FF2B5EF4-FFF2-40B4-BE49-F238E27FC236}">
                <a16:creationId xmlns:a16="http://schemas.microsoft.com/office/drawing/2014/main" id="{42F9FFD6-7B25-F721-CBBC-917B4C0E6CFB}"/>
              </a:ext>
            </a:extLst>
          </p:cNvPr>
          <p:cNvPicPr>
            <a:picLocks noChangeAspect="1"/>
          </p:cNvPicPr>
          <p:nvPr/>
        </p:nvPicPr>
        <p:blipFill rotWithShape="1">
          <a:blip r:embed="rId5"/>
          <a:srcRect b="35978"/>
          <a:stretch/>
        </p:blipFill>
        <p:spPr>
          <a:xfrm>
            <a:off x="1002324" y="4915627"/>
            <a:ext cx="424228" cy="84998"/>
          </a:xfrm>
          <a:prstGeom prst="rect">
            <a:avLst/>
          </a:prstGeom>
        </p:spPr>
      </p:pic>
    </p:spTree>
    <p:extLst>
      <p:ext uri="{BB962C8B-B14F-4D97-AF65-F5344CB8AC3E}">
        <p14:creationId xmlns:p14="http://schemas.microsoft.com/office/powerpoint/2010/main" val="285527760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name="Slide 37">
    <p:bg>
      <p:bgPr>
        <a:solidFill>
          <a:srgbClr val="E3E5E8"/>
        </a:solidFill>
        <a:effectLst/>
      </p:bgPr>
    </p:bg>
    <p:spTree>
      <p:nvGrpSpPr>
        <p:cNvPr id="1" name=""/>
        <p:cNvGrpSpPr/>
        <p:nvPr/>
      </p:nvGrpSpPr>
      <p:grpSpPr>
        <a:xfrm>
          <a:off x="0" y="0"/>
          <a:ext cx="0" cy="0"/>
          <a:chOff x="0" y="0"/>
          <a:chExt cx="0" cy="0"/>
        </a:xfrm>
      </p:grpSpPr>
      <p:sp>
        <p:nvSpPr>
          <p:cNvPr id="3" name="Text 1"/>
          <p:cNvSpPr/>
          <p:nvPr/>
        </p:nvSpPr>
        <p:spPr>
          <a:xfrm>
            <a:off x="290512" y="4943475"/>
            <a:ext cx="163659" cy="57150"/>
          </a:xfrm>
          <a:prstGeom prst="rect">
            <a:avLst/>
          </a:prstGeom>
          <a:noFill/>
          <a:ln/>
        </p:spPr>
        <p:txBody>
          <a:bodyPr wrap="square" lIns="0" tIns="0" rIns="0" bIns="0" rtlCol="0" anchor="ctr"/>
          <a:lstStyle/>
          <a:p>
            <a:pPr marL="0" indent="0">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38</a:t>
            </a:r>
            <a:endParaRPr lang="es-ES_tradnl" sz="570" noProof="0"/>
          </a:p>
        </p:txBody>
      </p:sp>
      <p:sp>
        <p:nvSpPr>
          <p:cNvPr id="4" name="Text 2"/>
          <p:cNvSpPr/>
          <p:nvPr/>
        </p:nvSpPr>
        <p:spPr>
          <a:xfrm>
            <a:off x="285750" y="481012"/>
            <a:ext cx="4349750" cy="819150"/>
          </a:xfrm>
          <a:prstGeom prst="rect">
            <a:avLst/>
          </a:prstGeom>
          <a:noFill/>
          <a:ln/>
        </p:spPr>
        <p:txBody>
          <a:bodyPr wrap="square" lIns="0" tIns="0" rIns="0" bIns="0" rtlCol="0" anchor="t"/>
          <a:lstStyle/>
          <a:p>
            <a:pPr marL="0" indent="0" algn="l">
              <a:lnSpc>
                <a:spcPts val="3078"/>
              </a:lnSpc>
              <a:buNone/>
            </a:pPr>
            <a:r>
              <a:rPr lang="es-ES_tradnl" sz="2800" noProof="0">
                <a:solidFill>
                  <a:srgbClr val="132034">
                    <a:alpha val="99000"/>
                  </a:srgbClr>
                </a:solidFill>
                <a:latin typeface="Canela Light" pitchFamily="2" charset="77"/>
                <a:ea typeface="Canela" pitchFamily="34" charset="-122"/>
                <a:cs typeface="Canela" pitchFamily="34" charset="-120"/>
              </a:rPr>
              <a:t>Matriz de doble materialidad</a:t>
            </a:r>
            <a:endParaRPr lang="es-ES_tradnl" sz="2800" noProof="0"/>
          </a:p>
        </p:txBody>
      </p:sp>
      <p:sp>
        <p:nvSpPr>
          <p:cNvPr id="7" name="Text 5"/>
          <p:cNvSpPr/>
          <p:nvPr/>
        </p:nvSpPr>
        <p:spPr>
          <a:xfrm>
            <a:off x="285750" y="1690688"/>
            <a:ext cx="2844800" cy="2747963"/>
          </a:xfrm>
          <a:prstGeom prst="rect">
            <a:avLst/>
          </a:prstGeom>
          <a:noFill/>
          <a:ln/>
        </p:spPr>
        <p:txBody>
          <a:bodyPr wrap="square" lIns="0" tIns="0" rIns="0" bIns="0" rtlCol="0" anchor="t"/>
          <a:lstStyle/>
          <a:p>
            <a:pPr marL="0" indent="0" algn="l">
              <a:buNone/>
            </a:pPr>
            <a:r>
              <a:rPr lang="es-ES_tradnl" sz="900" spc="20" noProof="0">
                <a:solidFill>
                  <a:srgbClr val="132034">
                    <a:alpha val="99000"/>
                  </a:srgbClr>
                </a:solidFill>
                <a:latin typeface="Bw Gradual" pitchFamily="2" charset="77"/>
                <a:ea typeface="Bw Gradual" pitchFamily="34" charset="-122"/>
                <a:cs typeface="Bw Gradual" pitchFamily="34" charset="-120"/>
              </a:rPr>
              <a:t>En 2025 hemos actualizado nuestra matriz </a:t>
            </a:r>
            <a:endParaRPr lang="es-ES_tradnl" sz="900" spc="20" noProof="0">
              <a:latin typeface="Bw Gradual" pitchFamily="2" charset="77"/>
            </a:endParaRPr>
          </a:p>
          <a:p>
            <a:pPr marL="0" indent="0" algn="l">
              <a:buNone/>
            </a:pPr>
            <a:r>
              <a:rPr lang="es-ES_tradnl" sz="900" spc="20" noProof="0">
                <a:solidFill>
                  <a:srgbClr val="132034">
                    <a:alpha val="99000"/>
                  </a:srgbClr>
                </a:solidFill>
                <a:latin typeface="Bw Gradual" pitchFamily="2" charset="77"/>
                <a:ea typeface="Bw Gradual" pitchFamily="34" charset="-122"/>
                <a:cs typeface="Bw Gradual" pitchFamily="34" charset="-120"/>
              </a:rPr>
              <a:t>de doble materialidad, consolidando un </a:t>
            </a:r>
          </a:p>
          <a:p>
            <a:pPr marL="0" indent="0" algn="l">
              <a:buNone/>
            </a:pPr>
            <a:r>
              <a:rPr lang="es-ES_tradnl" sz="900" spc="20" noProof="0">
                <a:solidFill>
                  <a:srgbClr val="132034">
                    <a:alpha val="99000"/>
                  </a:srgbClr>
                </a:solidFill>
                <a:latin typeface="Bw Gradual" pitchFamily="2" charset="77"/>
                <a:ea typeface="Bw Gradual" pitchFamily="34" charset="-122"/>
                <a:cs typeface="Bw Gradual" pitchFamily="34" charset="-120"/>
              </a:rPr>
              <a:t>análisis que integra, por un lado, el impacto </a:t>
            </a:r>
            <a:endParaRPr lang="es-ES_tradnl" sz="900" spc="20" noProof="0">
              <a:latin typeface="Bw Gradual" pitchFamily="2" charset="77"/>
            </a:endParaRPr>
          </a:p>
          <a:p>
            <a:pPr marL="0" indent="0" algn="l">
              <a:buNone/>
            </a:pPr>
            <a:r>
              <a:rPr lang="es-ES_tradnl" sz="900" spc="20">
                <a:solidFill>
                  <a:srgbClr val="132034">
                    <a:alpha val="99000"/>
                  </a:srgbClr>
                </a:solidFill>
                <a:latin typeface="Bw Gradual" pitchFamily="2" charset="77"/>
              </a:rPr>
              <a:t>de nuestra actividad sobre el entorno económico, social y ambiental y, por otro, los riesgos y oportunidades que estos aspectos representan para la firma.</a:t>
            </a:r>
          </a:p>
          <a:p>
            <a:pPr marL="0" indent="0" algn="l">
              <a:buNone/>
            </a:pPr>
            <a:r>
              <a:rPr lang="es-ES_tradnl" sz="900" spc="20">
                <a:solidFill>
                  <a:srgbClr val="132034">
                    <a:alpha val="99000"/>
                  </a:srgbClr>
                </a:solidFill>
                <a:latin typeface="Bw Gradual" pitchFamily="2" charset="77"/>
              </a:rPr>
              <a:t> </a:t>
            </a:r>
          </a:p>
          <a:p>
            <a:pPr marL="0" indent="0" algn="l">
              <a:buNone/>
            </a:pPr>
            <a:r>
              <a:rPr lang="es-ES_tradnl" sz="900" spc="20">
                <a:solidFill>
                  <a:srgbClr val="132034">
                    <a:alpha val="99000"/>
                  </a:srgbClr>
                </a:solidFill>
                <a:latin typeface="Bw Gradual" pitchFamily="2" charset="77"/>
              </a:rPr>
              <a:t>La comparación con 2024 muestra una evolución positiva en el grado de madurez en los asuntos materiales y una mayor alineación entre prioridad estratégica y nivel de desarrollo interno. </a:t>
            </a:r>
          </a:p>
          <a:p>
            <a:pPr marL="0" indent="0" algn="l">
              <a:buNone/>
            </a:pPr>
            <a:endParaRPr lang="es-ES_tradnl" sz="900" spc="20">
              <a:solidFill>
                <a:srgbClr val="132034">
                  <a:alpha val="99000"/>
                </a:srgbClr>
              </a:solidFill>
              <a:latin typeface="Bw Gradual" pitchFamily="2" charset="77"/>
            </a:endParaRPr>
          </a:p>
          <a:p>
            <a:pPr marL="0" indent="0" algn="l">
              <a:buNone/>
            </a:pPr>
            <a:r>
              <a:rPr lang="es-ES_tradnl" sz="900" spc="20">
                <a:solidFill>
                  <a:srgbClr val="132034">
                    <a:alpha val="99000"/>
                  </a:srgbClr>
                </a:solidFill>
                <a:latin typeface="Bw Gradual" pitchFamily="2" charset="77"/>
              </a:rPr>
              <a:t>Entre los ámbitos que concentran mayor relevancia destacan la relación con clientes, </a:t>
            </a:r>
          </a:p>
          <a:p>
            <a:pPr marL="0" indent="0" algn="l">
              <a:buNone/>
            </a:pPr>
            <a:r>
              <a:rPr lang="es-ES_tradnl" sz="900" spc="20">
                <a:solidFill>
                  <a:srgbClr val="132034">
                    <a:alpha val="99000"/>
                  </a:srgbClr>
                </a:solidFill>
                <a:latin typeface="Bw Gradual" pitchFamily="2" charset="77"/>
              </a:rPr>
              <a:t>la estructura organizativa, la integración </a:t>
            </a:r>
          </a:p>
          <a:p>
            <a:pPr marL="0" indent="0" algn="l">
              <a:buNone/>
            </a:pPr>
            <a:r>
              <a:rPr lang="es-ES_tradnl" sz="900" spc="20">
                <a:solidFill>
                  <a:srgbClr val="132034">
                    <a:alpha val="99000"/>
                  </a:srgbClr>
                </a:solidFill>
                <a:latin typeface="Bw Gradual" pitchFamily="2" charset="77"/>
              </a:rPr>
              <a:t>de criterios de sostenibilidad, la ciberseguridad y el desarrollo del talento</a:t>
            </a:r>
            <a:r>
              <a:rPr lang="es-ES_tradnl" sz="900" spc="20" noProof="0">
                <a:solidFill>
                  <a:srgbClr val="132034">
                    <a:alpha val="99000"/>
                  </a:srgbClr>
                </a:solidFill>
                <a:latin typeface="Bw Gradual" pitchFamily="2" charset="77"/>
                <a:ea typeface="Bw Gradual" pitchFamily="34" charset="-122"/>
                <a:cs typeface="Bw Gradual" pitchFamily="34" charset="-120"/>
              </a:rPr>
              <a:t>.</a:t>
            </a:r>
            <a:endParaRPr lang="es-ES_tradnl" sz="900" spc="20" noProof="0">
              <a:latin typeface="Bw Gradual" pitchFamily="2" charset="77"/>
            </a:endParaRPr>
          </a:p>
        </p:txBody>
      </p:sp>
      <p:sp>
        <p:nvSpPr>
          <p:cNvPr id="8" name="Text 6"/>
          <p:cNvSpPr/>
          <p:nvPr/>
        </p:nvSpPr>
        <p:spPr>
          <a:xfrm>
            <a:off x="3919537" y="2024062"/>
            <a:ext cx="1309688" cy="57150"/>
          </a:xfrm>
          <a:prstGeom prst="rect">
            <a:avLst/>
          </a:prstGeom>
          <a:noFill/>
          <a:ln/>
        </p:spPr>
        <p:txBody>
          <a:bodyPr wrap="square" lIns="0" tIns="0" rIns="0" bIns="0" rtlCol="0" anchor="t"/>
          <a:lstStyle/>
          <a:p>
            <a:pPr marL="0" indent="0" algn="l">
              <a:lnSpc>
                <a:spcPts val="684"/>
              </a:lnSpc>
              <a:buNone/>
            </a:pPr>
            <a:r>
              <a:rPr lang="es-ES_tradnl" sz="600" spc="20" noProof="0">
                <a:solidFill>
                  <a:srgbClr val="576A78">
                    <a:alpha val="99000"/>
                  </a:srgbClr>
                </a:solidFill>
                <a:latin typeface="Bw Gradual" pitchFamily="34" charset="0"/>
                <a:ea typeface="Bw Gradual" pitchFamily="34" charset="-122"/>
                <a:cs typeface="Bw Gradual" pitchFamily="34" charset="-120"/>
              </a:rPr>
              <a:t>RELACIÓN CON CLIENTES</a:t>
            </a:r>
            <a:endParaRPr lang="es-ES_tradnl" sz="600" spc="20" noProof="0"/>
          </a:p>
        </p:txBody>
      </p:sp>
      <p:sp>
        <p:nvSpPr>
          <p:cNvPr id="9" name="Text 7"/>
          <p:cNvSpPr/>
          <p:nvPr/>
        </p:nvSpPr>
        <p:spPr>
          <a:xfrm>
            <a:off x="3919537" y="1619249"/>
            <a:ext cx="1770063" cy="128589"/>
          </a:xfrm>
          <a:prstGeom prst="rect">
            <a:avLst/>
          </a:prstGeom>
          <a:noFill/>
          <a:ln/>
        </p:spPr>
        <p:txBody>
          <a:bodyPr wrap="square" lIns="0" tIns="0" rIns="0" bIns="0" rtlCol="0" anchor="b"/>
          <a:lstStyle/>
          <a:p>
            <a:pPr marL="0" indent="0" algn="l">
              <a:lnSpc>
                <a:spcPts val="684"/>
              </a:lnSpc>
              <a:buNone/>
            </a:pPr>
            <a:r>
              <a:rPr lang="es-ES_tradnl" sz="600" kern="0" spc="6" noProof="0">
                <a:solidFill>
                  <a:srgbClr val="576A78">
                    <a:alpha val="99000"/>
                  </a:srgbClr>
                </a:solidFill>
                <a:latin typeface="Bw Gradual" pitchFamily="34" charset="0"/>
                <a:ea typeface="Bw Gradual" pitchFamily="34" charset="-122"/>
                <a:cs typeface="Bw Gradual" pitchFamily="34" charset="-120"/>
              </a:rPr>
              <a:t>EJES </a:t>
            </a:r>
            <a:r>
              <a:rPr lang="es-ES_tradnl" sz="600" spc="20" noProof="0">
                <a:solidFill>
                  <a:srgbClr val="576A78">
                    <a:alpha val="99000"/>
                  </a:srgbClr>
                </a:solidFill>
                <a:latin typeface="Bw Gradual" pitchFamily="34" charset="0"/>
                <a:ea typeface="Bw Gradual" pitchFamily="34" charset="-122"/>
                <a:cs typeface="Bw Gradual" pitchFamily="34" charset="-120"/>
              </a:rPr>
              <a:t>ESTRATÉGICOS</a:t>
            </a:r>
            <a:r>
              <a:rPr lang="es-ES_tradnl" sz="600" kern="0" spc="6" noProof="0">
                <a:solidFill>
                  <a:srgbClr val="576A78">
                    <a:alpha val="99000"/>
                  </a:srgbClr>
                </a:solidFill>
                <a:latin typeface="Bw Gradual" pitchFamily="34" charset="0"/>
                <a:ea typeface="Bw Gradual" pitchFamily="34" charset="-122"/>
                <a:cs typeface="Bw Gradual" pitchFamily="34" charset="-120"/>
              </a:rPr>
              <a:t> PRIORIZADOS EN 2025</a:t>
            </a:r>
            <a:endParaRPr lang="es-ES_tradnl" sz="600" noProof="0"/>
          </a:p>
        </p:txBody>
      </p:sp>
      <p:sp>
        <p:nvSpPr>
          <p:cNvPr id="10" name="Text 8"/>
          <p:cNvSpPr/>
          <p:nvPr/>
        </p:nvSpPr>
        <p:spPr>
          <a:xfrm>
            <a:off x="6096000" y="1655082"/>
            <a:ext cx="2381420" cy="87991"/>
          </a:xfrm>
          <a:prstGeom prst="rect">
            <a:avLst/>
          </a:prstGeom>
          <a:noFill/>
          <a:ln/>
        </p:spPr>
        <p:txBody>
          <a:bodyPr wrap="square" lIns="0" tIns="0" rIns="0" bIns="0" rtlCol="0" anchor="t"/>
          <a:lstStyle/>
          <a:p>
            <a:pPr marL="0" indent="0" algn="l">
              <a:lnSpc>
                <a:spcPts val="684"/>
              </a:lnSpc>
              <a:buNone/>
            </a:pPr>
            <a:r>
              <a:rPr lang="es-ES_tradnl" sz="600" kern="0" spc="6" noProof="0">
                <a:solidFill>
                  <a:srgbClr val="132034">
                    <a:alpha val="99000"/>
                  </a:srgbClr>
                </a:solidFill>
                <a:latin typeface="Bw Gradual" pitchFamily="34" charset="0"/>
                <a:ea typeface="Bw Gradual" pitchFamily="34" charset="-122"/>
                <a:cs typeface="Bw Gradual" pitchFamily="34" charset="-120"/>
              </a:rPr>
              <a:t>ENFOQUE</a:t>
            </a:r>
            <a:endParaRPr lang="es-ES_tradnl" sz="600" noProof="0"/>
          </a:p>
        </p:txBody>
      </p:sp>
      <p:sp>
        <p:nvSpPr>
          <p:cNvPr id="11" name="Text 9"/>
          <p:cNvSpPr/>
          <p:nvPr/>
        </p:nvSpPr>
        <p:spPr>
          <a:xfrm>
            <a:off x="3919537" y="2347912"/>
            <a:ext cx="1309688" cy="76199"/>
          </a:xfrm>
          <a:prstGeom prst="rect">
            <a:avLst/>
          </a:prstGeom>
          <a:noFill/>
          <a:ln/>
        </p:spPr>
        <p:txBody>
          <a:bodyPr wrap="square" lIns="0" tIns="0" rIns="0" bIns="0" rtlCol="0" anchor="t"/>
          <a:lstStyle/>
          <a:p>
            <a:pPr marL="0" indent="0" algn="l">
              <a:lnSpc>
                <a:spcPts val="684"/>
              </a:lnSpc>
              <a:buNone/>
            </a:pPr>
            <a:r>
              <a:rPr lang="es-ES_tradnl" sz="600" spc="20" noProof="0">
                <a:solidFill>
                  <a:srgbClr val="576A78">
                    <a:alpha val="99000"/>
                  </a:srgbClr>
                </a:solidFill>
                <a:latin typeface="Bw Gradual" pitchFamily="34" charset="0"/>
                <a:ea typeface="Bw Gradual" pitchFamily="34" charset="-122"/>
                <a:cs typeface="Bw Gradual" pitchFamily="34" charset="-120"/>
              </a:rPr>
              <a:t>GOBIERNO CORPORATIVO</a:t>
            </a:r>
            <a:endParaRPr lang="es-ES_tradnl" sz="600" spc="20" noProof="0"/>
          </a:p>
        </p:txBody>
      </p:sp>
      <p:sp>
        <p:nvSpPr>
          <p:cNvPr id="12" name="Text 10"/>
          <p:cNvSpPr/>
          <p:nvPr/>
        </p:nvSpPr>
        <p:spPr>
          <a:xfrm>
            <a:off x="3919537" y="2671762"/>
            <a:ext cx="1404000" cy="75135"/>
          </a:xfrm>
          <a:prstGeom prst="rect">
            <a:avLst/>
          </a:prstGeom>
          <a:noFill/>
          <a:ln/>
        </p:spPr>
        <p:txBody>
          <a:bodyPr wrap="square" lIns="0" tIns="0" rIns="0" bIns="0" rtlCol="0" anchor="t"/>
          <a:lstStyle/>
          <a:p>
            <a:pPr marL="0" indent="0" algn="l">
              <a:lnSpc>
                <a:spcPts val="684"/>
              </a:lnSpc>
              <a:buNone/>
            </a:pPr>
            <a:r>
              <a:rPr lang="es-ES_tradnl" sz="600" spc="20" noProof="0">
                <a:solidFill>
                  <a:srgbClr val="576A78">
                    <a:alpha val="99000"/>
                  </a:srgbClr>
                </a:solidFill>
                <a:latin typeface="Bw Gradual" pitchFamily="34" charset="0"/>
                <a:ea typeface="Bw Gradual" pitchFamily="34" charset="-122"/>
                <a:cs typeface="Bw Gradual" pitchFamily="34" charset="-120"/>
              </a:rPr>
              <a:t>INTEGRACIÓN DE SOSTENIBILIDAD</a:t>
            </a:r>
            <a:endParaRPr lang="es-ES_tradnl" sz="600" spc="20" noProof="0"/>
          </a:p>
        </p:txBody>
      </p:sp>
      <p:sp>
        <p:nvSpPr>
          <p:cNvPr id="14" name="Text 11"/>
          <p:cNvSpPr/>
          <p:nvPr/>
        </p:nvSpPr>
        <p:spPr>
          <a:xfrm>
            <a:off x="6096000" y="2018772"/>
            <a:ext cx="3019425" cy="76200"/>
          </a:xfrm>
          <a:prstGeom prst="rect">
            <a:avLst/>
          </a:prstGeom>
          <a:noFill/>
          <a:ln/>
        </p:spPr>
        <p:txBody>
          <a:bodyPr wrap="square" lIns="0" tIns="0" rIns="0" bIns="0" rtlCol="0" anchor="t"/>
          <a:lstStyle/>
          <a:p>
            <a:pPr marL="0" indent="0" algn="l">
              <a:lnSpc>
                <a:spcPts val="941"/>
              </a:lnSpc>
              <a:buNone/>
            </a:pPr>
            <a:r>
              <a:rPr lang="es-ES_tradnl" sz="800" kern="0" spc="8" noProof="0">
                <a:solidFill>
                  <a:srgbClr val="132034">
                    <a:alpha val="99000"/>
                  </a:srgbClr>
                </a:solidFill>
                <a:latin typeface="Bw Gradual" pitchFamily="34" charset="0"/>
                <a:ea typeface="Bw Gradual" pitchFamily="34" charset="-122"/>
                <a:cs typeface="Bw Gradual" pitchFamily="34" charset="-120"/>
              </a:rPr>
              <a:t>Calidad de servicio, claridad y confianza</a:t>
            </a:r>
            <a:endParaRPr lang="es-ES_tradnl" sz="800" noProof="0"/>
          </a:p>
        </p:txBody>
      </p:sp>
      <p:sp>
        <p:nvSpPr>
          <p:cNvPr id="15" name="Shape 12"/>
          <p:cNvSpPr/>
          <p:nvPr/>
        </p:nvSpPr>
        <p:spPr>
          <a:xfrm>
            <a:off x="3919537" y="2218268"/>
            <a:ext cx="4938713" cy="0"/>
          </a:xfrm>
          <a:prstGeom prst="line">
            <a:avLst/>
          </a:prstGeom>
          <a:noFill/>
          <a:ln w="6350">
            <a:solidFill>
              <a:srgbClr val="576A78"/>
            </a:solidFill>
            <a:prstDash val="solid"/>
          </a:ln>
        </p:spPr>
        <p:txBody>
          <a:bodyPr/>
          <a:lstStyle/>
          <a:p>
            <a:endParaRPr lang="es-ES_tradnl" noProof="0"/>
          </a:p>
        </p:txBody>
      </p:sp>
      <p:sp>
        <p:nvSpPr>
          <p:cNvPr id="16" name="Text 13"/>
          <p:cNvSpPr/>
          <p:nvPr/>
        </p:nvSpPr>
        <p:spPr>
          <a:xfrm>
            <a:off x="6096000" y="2341564"/>
            <a:ext cx="3176588" cy="76200"/>
          </a:xfrm>
          <a:prstGeom prst="rect">
            <a:avLst/>
          </a:prstGeom>
          <a:noFill/>
          <a:ln/>
        </p:spPr>
        <p:txBody>
          <a:bodyPr wrap="square" lIns="0" tIns="0" rIns="0" bIns="0" rtlCol="0" anchor="t"/>
          <a:lstStyle/>
          <a:p>
            <a:pPr marL="0" indent="0" algn="l">
              <a:lnSpc>
                <a:spcPts val="941"/>
              </a:lnSpc>
              <a:buNone/>
            </a:pPr>
            <a:r>
              <a:rPr lang="es-ES_tradnl" sz="800" kern="0" spc="8" noProof="0">
                <a:solidFill>
                  <a:srgbClr val="132034">
                    <a:alpha val="99000"/>
                  </a:srgbClr>
                </a:solidFill>
                <a:latin typeface="Bw Gradual" pitchFamily="34" charset="0"/>
                <a:ea typeface="Bw Gradual" pitchFamily="34" charset="-122"/>
                <a:cs typeface="Bw Gradual" pitchFamily="34" charset="-120"/>
              </a:rPr>
              <a:t>Solidez organizativa y transparencia</a:t>
            </a:r>
            <a:endParaRPr lang="es-ES_tradnl" sz="800" noProof="0"/>
          </a:p>
        </p:txBody>
      </p:sp>
      <p:sp>
        <p:nvSpPr>
          <p:cNvPr id="17" name="Shape 14"/>
          <p:cNvSpPr/>
          <p:nvPr/>
        </p:nvSpPr>
        <p:spPr>
          <a:xfrm>
            <a:off x="3919537" y="2541060"/>
            <a:ext cx="4938713" cy="0"/>
          </a:xfrm>
          <a:prstGeom prst="line">
            <a:avLst/>
          </a:prstGeom>
          <a:noFill/>
          <a:ln w="6350">
            <a:solidFill>
              <a:srgbClr val="576A78"/>
            </a:solidFill>
            <a:prstDash val="solid"/>
          </a:ln>
        </p:spPr>
        <p:txBody>
          <a:bodyPr/>
          <a:lstStyle/>
          <a:p>
            <a:endParaRPr lang="es-ES_tradnl" noProof="0"/>
          </a:p>
        </p:txBody>
      </p:sp>
      <p:sp>
        <p:nvSpPr>
          <p:cNvPr id="18" name="Text 15"/>
          <p:cNvSpPr/>
          <p:nvPr/>
        </p:nvSpPr>
        <p:spPr>
          <a:xfrm>
            <a:off x="6096000" y="2664356"/>
            <a:ext cx="3486150" cy="76200"/>
          </a:xfrm>
          <a:prstGeom prst="rect">
            <a:avLst/>
          </a:prstGeom>
          <a:noFill/>
          <a:ln/>
        </p:spPr>
        <p:txBody>
          <a:bodyPr wrap="square" lIns="0" tIns="0" rIns="0" bIns="0" rtlCol="0" anchor="t"/>
          <a:lstStyle/>
          <a:p>
            <a:pPr marL="0" indent="0" algn="l">
              <a:lnSpc>
                <a:spcPts val="941"/>
              </a:lnSpc>
              <a:buNone/>
            </a:pPr>
            <a:r>
              <a:rPr lang="es-ES_tradnl" sz="800" kern="0" spc="8" noProof="0">
                <a:solidFill>
                  <a:srgbClr val="132034">
                    <a:alpha val="99000"/>
                  </a:srgbClr>
                </a:solidFill>
                <a:latin typeface="Bw Gradual" pitchFamily="34" charset="0"/>
                <a:ea typeface="Bw Gradual" pitchFamily="34" charset="-122"/>
                <a:cs typeface="Bw Gradual" pitchFamily="34" charset="-120"/>
              </a:rPr>
              <a:t>Transversalidad y mejora continua</a:t>
            </a:r>
            <a:endParaRPr lang="es-ES_tradnl" sz="800" noProof="0"/>
          </a:p>
        </p:txBody>
      </p:sp>
      <p:sp>
        <p:nvSpPr>
          <p:cNvPr id="19" name="Text 16"/>
          <p:cNvSpPr/>
          <p:nvPr/>
        </p:nvSpPr>
        <p:spPr>
          <a:xfrm>
            <a:off x="3919537" y="3005138"/>
            <a:ext cx="1309688" cy="57150"/>
          </a:xfrm>
          <a:prstGeom prst="rect">
            <a:avLst/>
          </a:prstGeom>
          <a:noFill/>
          <a:ln/>
        </p:spPr>
        <p:txBody>
          <a:bodyPr wrap="square" lIns="0" tIns="0" rIns="0" bIns="0" rtlCol="0" anchor="t"/>
          <a:lstStyle/>
          <a:p>
            <a:pPr marL="0" indent="0" algn="l">
              <a:lnSpc>
                <a:spcPts val="684"/>
              </a:lnSpc>
              <a:buNone/>
            </a:pPr>
            <a:r>
              <a:rPr lang="es-ES_tradnl" sz="600" spc="20" noProof="0">
                <a:solidFill>
                  <a:srgbClr val="576A78">
                    <a:alpha val="99000"/>
                  </a:srgbClr>
                </a:solidFill>
                <a:latin typeface="Bw Gradual" pitchFamily="34" charset="0"/>
                <a:ea typeface="Bw Gradual" pitchFamily="34" charset="-122"/>
                <a:cs typeface="Bw Gradual" pitchFamily="34" charset="-120"/>
              </a:rPr>
              <a:t>SEGURIDAD DE LA INFORMACIÓN</a:t>
            </a:r>
            <a:endParaRPr lang="es-ES_tradnl" sz="600" spc="20" noProof="0"/>
          </a:p>
        </p:txBody>
      </p:sp>
      <p:sp>
        <p:nvSpPr>
          <p:cNvPr id="20" name="Text 17"/>
          <p:cNvSpPr/>
          <p:nvPr/>
        </p:nvSpPr>
        <p:spPr>
          <a:xfrm>
            <a:off x="3919537" y="3319463"/>
            <a:ext cx="2386173" cy="57150"/>
          </a:xfrm>
          <a:prstGeom prst="rect">
            <a:avLst/>
          </a:prstGeom>
          <a:noFill/>
          <a:ln/>
        </p:spPr>
        <p:txBody>
          <a:bodyPr wrap="square" lIns="0" tIns="0" rIns="0" bIns="0" rtlCol="0" anchor="t"/>
          <a:lstStyle/>
          <a:p>
            <a:pPr marL="0" indent="0" algn="l">
              <a:lnSpc>
                <a:spcPts val="684"/>
              </a:lnSpc>
              <a:buNone/>
            </a:pPr>
            <a:r>
              <a:rPr lang="es-ES_tradnl" sz="600" spc="20" noProof="0">
                <a:solidFill>
                  <a:srgbClr val="576A78">
                    <a:alpha val="99000"/>
                  </a:srgbClr>
                </a:solidFill>
                <a:latin typeface="Bw Gradual" pitchFamily="34" charset="0"/>
                <a:ea typeface="Bw Gradual" pitchFamily="34" charset="-122"/>
                <a:cs typeface="Bw Gradual" pitchFamily="34" charset="-120"/>
              </a:rPr>
              <a:t>PERSONAS</a:t>
            </a:r>
            <a:endParaRPr lang="es-ES_tradnl" sz="600" spc="20" noProof="0"/>
          </a:p>
        </p:txBody>
      </p:sp>
      <p:sp>
        <p:nvSpPr>
          <p:cNvPr id="21" name="Shape 18"/>
          <p:cNvSpPr/>
          <p:nvPr/>
        </p:nvSpPr>
        <p:spPr>
          <a:xfrm>
            <a:off x="3919537" y="2863852"/>
            <a:ext cx="4938713" cy="0"/>
          </a:xfrm>
          <a:prstGeom prst="line">
            <a:avLst/>
          </a:prstGeom>
          <a:noFill/>
          <a:ln w="6350">
            <a:solidFill>
              <a:srgbClr val="576A78"/>
            </a:solidFill>
            <a:prstDash val="solid"/>
          </a:ln>
        </p:spPr>
        <p:txBody>
          <a:bodyPr/>
          <a:lstStyle/>
          <a:p>
            <a:endParaRPr lang="es-ES_tradnl" noProof="0"/>
          </a:p>
        </p:txBody>
      </p:sp>
      <p:sp>
        <p:nvSpPr>
          <p:cNvPr id="22" name="Shape 19"/>
          <p:cNvSpPr/>
          <p:nvPr/>
        </p:nvSpPr>
        <p:spPr>
          <a:xfrm>
            <a:off x="3919537" y="3186644"/>
            <a:ext cx="4938713" cy="0"/>
          </a:xfrm>
          <a:prstGeom prst="line">
            <a:avLst/>
          </a:prstGeom>
          <a:noFill/>
          <a:ln w="6350">
            <a:solidFill>
              <a:srgbClr val="576A78"/>
            </a:solidFill>
            <a:prstDash val="solid"/>
          </a:ln>
        </p:spPr>
        <p:txBody>
          <a:bodyPr/>
          <a:lstStyle/>
          <a:p>
            <a:endParaRPr lang="es-ES_tradnl" noProof="0"/>
          </a:p>
        </p:txBody>
      </p:sp>
      <p:sp>
        <p:nvSpPr>
          <p:cNvPr id="23" name="Text 20"/>
          <p:cNvSpPr/>
          <p:nvPr/>
        </p:nvSpPr>
        <p:spPr>
          <a:xfrm>
            <a:off x="6096000" y="2987148"/>
            <a:ext cx="2038350" cy="76200"/>
          </a:xfrm>
          <a:prstGeom prst="rect">
            <a:avLst/>
          </a:prstGeom>
          <a:noFill/>
          <a:ln/>
        </p:spPr>
        <p:txBody>
          <a:bodyPr wrap="square" lIns="0" tIns="0" rIns="0" bIns="0" rtlCol="0" anchor="t"/>
          <a:lstStyle/>
          <a:p>
            <a:pPr marL="0" indent="0" algn="l">
              <a:lnSpc>
                <a:spcPts val="941"/>
              </a:lnSpc>
              <a:buNone/>
            </a:pPr>
            <a:r>
              <a:rPr lang="es-ES_tradnl" sz="800" kern="0" spc="8" noProof="0">
                <a:solidFill>
                  <a:srgbClr val="132034">
                    <a:alpha val="99000"/>
                  </a:srgbClr>
                </a:solidFill>
                <a:latin typeface="Bw Gradual" pitchFamily="34" charset="0"/>
                <a:ea typeface="Bw Gradual" pitchFamily="34" charset="-122"/>
                <a:cs typeface="Bw Gradual" pitchFamily="34" charset="-120"/>
              </a:rPr>
              <a:t>Protección, control y resiliencia</a:t>
            </a:r>
            <a:endParaRPr lang="es-ES_tradnl" sz="800" noProof="0"/>
          </a:p>
        </p:txBody>
      </p:sp>
      <p:sp>
        <p:nvSpPr>
          <p:cNvPr id="24" name="Text 21"/>
          <p:cNvSpPr/>
          <p:nvPr/>
        </p:nvSpPr>
        <p:spPr>
          <a:xfrm>
            <a:off x="6096000" y="3309938"/>
            <a:ext cx="2038350" cy="76200"/>
          </a:xfrm>
          <a:prstGeom prst="rect">
            <a:avLst/>
          </a:prstGeom>
          <a:noFill/>
          <a:ln/>
        </p:spPr>
        <p:txBody>
          <a:bodyPr wrap="square" lIns="0" tIns="0" rIns="0" bIns="0" rtlCol="0" anchor="t"/>
          <a:lstStyle/>
          <a:p>
            <a:pPr marL="0" indent="0" algn="l">
              <a:lnSpc>
                <a:spcPts val="941"/>
              </a:lnSpc>
              <a:buNone/>
            </a:pPr>
            <a:r>
              <a:rPr lang="es-ES_tradnl" sz="800" kern="0" spc="8" noProof="0">
                <a:solidFill>
                  <a:srgbClr val="132034">
                    <a:alpha val="99000"/>
                  </a:srgbClr>
                </a:solidFill>
                <a:latin typeface="Bw Gradual" pitchFamily="34" charset="0"/>
                <a:ea typeface="Bw Gradual" pitchFamily="34" charset="-122"/>
                <a:cs typeface="Bw Gradual" pitchFamily="34" charset="-120"/>
              </a:rPr>
              <a:t>Desarrollo del talento y bienestar</a:t>
            </a:r>
            <a:endParaRPr lang="es-ES_tradnl" sz="800" noProof="0"/>
          </a:p>
        </p:txBody>
      </p:sp>
      <p:sp>
        <p:nvSpPr>
          <p:cNvPr id="25" name="Text 22"/>
          <p:cNvSpPr/>
          <p:nvPr/>
        </p:nvSpPr>
        <p:spPr>
          <a:xfrm>
            <a:off x="3919537" y="3967163"/>
            <a:ext cx="2176463" cy="695325"/>
          </a:xfrm>
          <a:prstGeom prst="rect">
            <a:avLst/>
          </a:prstGeom>
          <a:noFill/>
          <a:ln/>
        </p:spPr>
        <p:txBody>
          <a:bodyPr wrap="square" lIns="0" tIns="0" rIns="0" bIns="0" rtlCol="0" anchor="t"/>
          <a:lstStyle/>
          <a:p>
            <a:pPr marL="0" indent="0" algn="l">
              <a:buNone/>
            </a:pPr>
            <a:r>
              <a:rPr lang="es-ES_tradnl" sz="800" spc="20" noProof="0">
                <a:solidFill>
                  <a:srgbClr val="132034">
                    <a:alpha val="99000"/>
                  </a:srgbClr>
                </a:solidFill>
                <a:latin typeface="Bw Gradual" pitchFamily="2" charset="77"/>
                <a:ea typeface="Bw Gradual" pitchFamily="34" charset="-122"/>
                <a:cs typeface="Bw Gradual" pitchFamily="34" charset="-120"/>
              </a:rPr>
              <a:t>La matriz actúa como una herramienta de gestión que permite asignar recursos con mayor eficiencia, anticipar riesgos </a:t>
            </a:r>
            <a:endParaRPr lang="es-ES_tradnl" sz="800" spc="20" noProof="0">
              <a:latin typeface="Bw Gradual" pitchFamily="2" charset="77"/>
            </a:endParaRPr>
          </a:p>
          <a:p>
            <a:pPr marL="0" indent="0" algn="l">
              <a:buNone/>
            </a:pPr>
            <a:r>
              <a:rPr lang="es-ES_tradnl" sz="800" spc="20" noProof="0">
                <a:solidFill>
                  <a:srgbClr val="132034">
                    <a:alpha val="99000"/>
                  </a:srgbClr>
                </a:solidFill>
                <a:latin typeface="Bw Gradual" pitchFamily="2" charset="77"/>
                <a:ea typeface="Bw Gradual" pitchFamily="34" charset="-122"/>
                <a:cs typeface="Bw Gradual" pitchFamily="34" charset="-120"/>
              </a:rPr>
              <a:t>y orientar la evolución de la firma de manera coherente con sus prioridades estratégicas.</a:t>
            </a:r>
            <a:endParaRPr lang="es-ES_tradnl" sz="800" spc="20" noProof="0">
              <a:latin typeface="Bw Gradual" pitchFamily="2" charset="77"/>
            </a:endParaRPr>
          </a:p>
        </p:txBody>
      </p:sp>
      <p:sp>
        <p:nvSpPr>
          <p:cNvPr id="26" name="Text 4">
            <a:extLst>
              <a:ext uri="{FF2B5EF4-FFF2-40B4-BE49-F238E27FC236}">
                <a16:creationId xmlns:a16="http://schemas.microsoft.com/office/drawing/2014/main" id="{25CCDBDA-3925-61A4-DB61-9CBF2E77D3EF}"/>
              </a:ext>
            </a:extLst>
          </p:cNvPr>
          <p:cNvSpPr/>
          <p:nvPr/>
        </p:nvSpPr>
        <p:spPr>
          <a:xfrm>
            <a:off x="1738312" y="142875"/>
            <a:ext cx="1758781"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7. SOSTENIBILIDAD Y FILOSOFIA DE INVERSIÓN</a:t>
            </a:r>
            <a:endParaRPr lang="es-ES_tradnl" sz="570" noProof="0"/>
          </a:p>
        </p:txBody>
      </p:sp>
      <p:sp>
        <p:nvSpPr>
          <p:cNvPr id="5" name="Shape 12">
            <a:extLst>
              <a:ext uri="{FF2B5EF4-FFF2-40B4-BE49-F238E27FC236}">
                <a16:creationId xmlns:a16="http://schemas.microsoft.com/office/drawing/2014/main" id="{D21681FD-E019-B9FD-08F4-EBF4D352B645}"/>
              </a:ext>
            </a:extLst>
          </p:cNvPr>
          <p:cNvSpPr/>
          <p:nvPr/>
        </p:nvSpPr>
        <p:spPr>
          <a:xfrm>
            <a:off x="3901370" y="1897320"/>
            <a:ext cx="4938713" cy="0"/>
          </a:xfrm>
          <a:prstGeom prst="line">
            <a:avLst/>
          </a:prstGeom>
          <a:noFill/>
          <a:ln w="6350">
            <a:solidFill>
              <a:srgbClr val="576A78"/>
            </a:solidFill>
            <a:prstDash val="solid"/>
          </a:ln>
        </p:spPr>
        <p:txBody>
          <a:bodyPr/>
          <a:lstStyle/>
          <a:p>
            <a:endParaRPr lang="es-ES_tradnl" noProof="0"/>
          </a:p>
        </p:txBody>
      </p:sp>
      <p:sp>
        <p:nvSpPr>
          <p:cNvPr id="13" name="Text 2">
            <a:extLst>
              <a:ext uri="{FF2B5EF4-FFF2-40B4-BE49-F238E27FC236}">
                <a16:creationId xmlns:a16="http://schemas.microsoft.com/office/drawing/2014/main" id="{2A11FBB6-A944-2421-57A6-3A4CE20780D3}"/>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pic>
        <p:nvPicPr>
          <p:cNvPr id="6" name="Imagen 5">
            <a:extLst>
              <a:ext uri="{FF2B5EF4-FFF2-40B4-BE49-F238E27FC236}">
                <a16:creationId xmlns:a16="http://schemas.microsoft.com/office/drawing/2014/main" id="{7DF1C530-4662-D03B-11C4-265DEC15A84C}"/>
              </a:ext>
            </a:extLst>
          </p:cNvPr>
          <p:cNvPicPr>
            <a:picLocks noChangeAspect="1"/>
          </p:cNvPicPr>
          <p:nvPr/>
        </p:nvPicPr>
        <p:blipFill rotWithShape="1">
          <a:blip r:embed="rId3"/>
          <a:srcRect b="35978"/>
          <a:stretch/>
        </p:blipFill>
        <p:spPr>
          <a:xfrm>
            <a:off x="1002324" y="4915627"/>
            <a:ext cx="424228" cy="84998"/>
          </a:xfrm>
          <a:prstGeom prst="rect">
            <a:avLst/>
          </a:prstGeom>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name="Slide 38">
    <p:bg>
      <p:bgPr>
        <a:solidFill>
          <a:srgbClr val="E3E5E8"/>
        </a:solidFill>
        <a:effectLst/>
      </p:bgPr>
    </p:bg>
    <p:spTree>
      <p:nvGrpSpPr>
        <p:cNvPr id="1" name=""/>
        <p:cNvGrpSpPr/>
        <p:nvPr/>
      </p:nvGrpSpPr>
      <p:grpSpPr>
        <a:xfrm>
          <a:off x="0" y="0"/>
          <a:ext cx="0" cy="0"/>
          <a:chOff x="0" y="0"/>
          <a:chExt cx="0" cy="0"/>
        </a:xfrm>
      </p:grpSpPr>
      <p:sp>
        <p:nvSpPr>
          <p:cNvPr id="3" name="Text 1"/>
          <p:cNvSpPr/>
          <p:nvPr/>
        </p:nvSpPr>
        <p:spPr>
          <a:xfrm>
            <a:off x="276225" y="4943475"/>
            <a:ext cx="95250" cy="57150"/>
          </a:xfrm>
          <a:prstGeom prst="rect">
            <a:avLst/>
          </a:prstGeom>
          <a:noFill/>
          <a:ln/>
        </p:spPr>
        <p:txBody>
          <a:bodyPr wrap="square" lIns="0" tIns="0" rIns="0" bIns="0" rtlCol="0" anchor="ctr"/>
          <a:lstStyle/>
          <a:p>
            <a:pPr marL="0" indent="0" algn="ctr">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39</a:t>
            </a:r>
            <a:endParaRPr lang="es-ES_tradnl" sz="570" noProof="0"/>
          </a:p>
        </p:txBody>
      </p:sp>
      <p:sp>
        <p:nvSpPr>
          <p:cNvPr id="4" name="Text 2"/>
          <p:cNvSpPr/>
          <p:nvPr/>
        </p:nvSpPr>
        <p:spPr>
          <a:xfrm>
            <a:off x="285750" y="481012"/>
            <a:ext cx="2905125" cy="409575"/>
          </a:xfrm>
          <a:prstGeom prst="rect">
            <a:avLst/>
          </a:prstGeom>
          <a:noFill/>
          <a:ln/>
        </p:spPr>
        <p:txBody>
          <a:bodyPr wrap="square" lIns="0" tIns="0" rIns="0" bIns="0" rtlCol="0" anchor="t"/>
          <a:lstStyle/>
          <a:p>
            <a:pPr marL="0" indent="0" algn="l">
              <a:lnSpc>
                <a:spcPts val="3078"/>
              </a:lnSpc>
              <a:buNone/>
            </a:pPr>
            <a:r>
              <a:rPr lang="es-ES_tradnl" sz="2800" noProof="0">
                <a:solidFill>
                  <a:srgbClr val="132034">
                    <a:alpha val="99000"/>
                  </a:srgbClr>
                </a:solidFill>
                <a:latin typeface="Canela Light" pitchFamily="2" charset="77"/>
                <a:ea typeface="Canela" pitchFamily="34" charset="-122"/>
                <a:cs typeface="Canela" pitchFamily="34" charset="-120"/>
              </a:rPr>
              <a:t>Filosofía </a:t>
            </a:r>
          </a:p>
          <a:p>
            <a:pPr marL="0" indent="0" algn="l">
              <a:lnSpc>
                <a:spcPts val="3078"/>
              </a:lnSpc>
              <a:buNone/>
            </a:pPr>
            <a:r>
              <a:rPr lang="es-ES_tradnl" sz="2800" noProof="0">
                <a:solidFill>
                  <a:srgbClr val="132034">
                    <a:alpha val="99000"/>
                  </a:srgbClr>
                </a:solidFill>
                <a:latin typeface="Canela Light" pitchFamily="2" charset="77"/>
                <a:ea typeface="Canela" pitchFamily="34" charset="-122"/>
                <a:cs typeface="Canela" pitchFamily="34" charset="-120"/>
              </a:rPr>
              <a:t>de Inversión</a:t>
            </a:r>
            <a:endParaRPr lang="es-ES_tradnl" sz="2800" noProof="0"/>
          </a:p>
        </p:txBody>
      </p:sp>
      <p:sp>
        <p:nvSpPr>
          <p:cNvPr id="7" name="Text 5"/>
          <p:cNvSpPr/>
          <p:nvPr/>
        </p:nvSpPr>
        <p:spPr>
          <a:xfrm>
            <a:off x="276225" y="3622780"/>
            <a:ext cx="2587625" cy="1123950"/>
          </a:xfrm>
          <a:prstGeom prst="rect">
            <a:avLst/>
          </a:prstGeom>
          <a:noFill/>
          <a:ln/>
        </p:spPr>
        <p:txBody>
          <a:bodyPr wrap="square" lIns="0" tIns="0" rIns="0" bIns="0" rtlCol="0" anchor="t"/>
          <a:lstStyle/>
          <a:p>
            <a:pPr marL="0" indent="0" algn="l">
              <a:buNone/>
            </a:pPr>
            <a:r>
              <a:rPr lang="es-ES_tradnl" sz="900" spc="20" noProof="0">
                <a:solidFill>
                  <a:srgbClr val="132034">
                    <a:alpha val="99000"/>
                  </a:srgbClr>
                </a:solidFill>
                <a:latin typeface="Bw Gradual" pitchFamily="2" charset="77"/>
                <a:ea typeface="Bw Gradual" pitchFamily="34" charset="-122"/>
                <a:cs typeface="Bw Gradual" pitchFamily="34" charset="-120"/>
              </a:rPr>
              <a:t>La filosofía de inversión de la compañía se sustenta en tres pilares fundamentales: protección del inversor, rigor en el análisis </a:t>
            </a:r>
            <a:endParaRPr lang="es-ES_tradnl" sz="900" spc="20" noProof="0">
              <a:latin typeface="Bw Gradual" pitchFamily="2" charset="77"/>
            </a:endParaRPr>
          </a:p>
          <a:p>
            <a:pPr marL="0" indent="0" algn="l">
              <a:buNone/>
            </a:pPr>
            <a:r>
              <a:rPr lang="es-ES_tradnl" sz="900" spc="20" noProof="0">
                <a:solidFill>
                  <a:srgbClr val="132034">
                    <a:alpha val="99000"/>
                  </a:srgbClr>
                </a:solidFill>
                <a:latin typeface="Bw Gradual" pitchFamily="2" charset="77"/>
                <a:ea typeface="Bw Gradual" pitchFamily="34" charset="-122"/>
                <a:cs typeface="Bw Gradual" pitchFamily="34" charset="-120"/>
              </a:rPr>
              <a:t>y sostenibilidad a largo plazo. Este enfoque establece un marco de actuación basado en</a:t>
            </a:r>
          </a:p>
          <a:p>
            <a:pPr marL="0" indent="0" algn="l">
              <a:buNone/>
            </a:pPr>
            <a:r>
              <a:rPr lang="es-ES_tradnl" sz="900" spc="20" noProof="0">
                <a:solidFill>
                  <a:srgbClr val="132034">
                    <a:alpha val="99000"/>
                  </a:srgbClr>
                </a:solidFill>
                <a:latin typeface="Bw Gradual" pitchFamily="2" charset="77"/>
                <a:ea typeface="Bw Gradual" pitchFamily="34" charset="-122"/>
                <a:cs typeface="Bw Gradual" pitchFamily="34" charset="-120"/>
              </a:rPr>
              <a:t>la prudencia, la transparencia y la gestión responsable del riesgo.</a:t>
            </a:r>
            <a:endParaRPr lang="es-ES_tradnl" sz="900" spc="20" noProof="0">
              <a:latin typeface="Bw Gradual" pitchFamily="2" charset="77"/>
            </a:endParaRPr>
          </a:p>
        </p:txBody>
      </p:sp>
      <p:sp>
        <p:nvSpPr>
          <p:cNvPr id="8" name="Shape 6"/>
          <p:cNvSpPr/>
          <p:nvPr/>
        </p:nvSpPr>
        <p:spPr>
          <a:xfrm>
            <a:off x="3190875" y="1419225"/>
            <a:ext cx="5656466" cy="0"/>
          </a:xfrm>
          <a:prstGeom prst="line">
            <a:avLst/>
          </a:prstGeom>
          <a:noFill/>
          <a:ln w="6350">
            <a:solidFill>
              <a:srgbClr val="576A78"/>
            </a:solidFill>
            <a:prstDash val="solid"/>
          </a:ln>
        </p:spPr>
        <p:txBody>
          <a:bodyPr/>
          <a:lstStyle/>
          <a:p>
            <a:endParaRPr lang="es-ES_tradnl" noProof="0"/>
          </a:p>
        </p:txBody>
      </p:sp>
      <p:sp>
        <p:nvSpPr>
          <p:cNvPr id="9" name="Shape 7"/>
          <p:cNvSpPr/>
          <p:nvPr/>
        </p:nvSpPr>
        <p:spPr>
          <a:xfrm>
            <a:off x="3190875" y="2238375"/>
            <a:ext cx="5656466" cy="0"/>
          </a:xfrm>
          <a:prstGeom prst="line">
            <a:avLst/>
          </a:prstGeom>
          <a:noFill/>
          <a:ln w="6350">
            <a:solidFill>
              <a:srgbClr val="576A78"/>
            </a:solidFill>
            <a:prstDash val="solid"/>
          </a:ln>
        </p:spPr>
        <p:txBody>
          <a:bodyPr/>
          <a:lstStyle/>
          <a:p>
            <a:endParaRPr lang="es-ES_tradnl" noProof="0"/>
          </a:p>
        </p:txBody>
      </p:sp>
      <p:sp>
        <p:nvSpPr>
          <p:cNvPr id="10" name="Shape 8"/>
          <p:cNvSpPr/>
          <p:nvPr/>
        </p:nvSpPr>
        <p:spPr>
          <a:xfrm>
            <a:off x="3190875" y="476250"/>
            <a:ext cx="5667375" cy="0"/>
          </a:xfrm>
          <a:prstGeom prst="line">
            <a:avLst/>
          </a:prstGeom>
          <a:noFill/>
          <a:ln w="6350">
            <a:solidFill>
              <a:srgbClr val="576A78"/>
            </a:solidFill>
            <a:prstDash val="solid"/>
          </a:ln>
        </p:spPr>
        <p:txBody>
          <a:bodyPr/>
          <a:lstStyle/>
          <a:p>
            <a:endParaRPr lang="es-ES_tradnl" noProof="0"/>
          </a:p>
        </p:txBody>
      </p:sp>
      <p:sp>
        <p:nvSpPr>
          <p:cNvPr id="11" name="Text 9"/>
          <p:cNvSpPr/>
          <p:nvPr/>
        </p:nvSpPr>
        <p:spPr>
          <a:xfrm>
            <a:off x="4643438" y="571500"/>
            <a:ext cx="4205288" cy="695325"/>
          </a:xfrm>
          <a:prstGeom prst="rect">
            <a:avLst/>
          </a:prstGeom>
          <a:noFill/>
          <a:ln/>
        </p:spPr>
        <p:txBody>
          <a:bodyPr wrap="square" lIns="0" tIns="0" rIns="0" bIns="0" rtlCol="0" anchor="t"/>
          <a:lstStyle/>
          <a:p>
            <a:pPr marL="0" indent="0" algn="l">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Nuestra prioridad es preservar el capital de los inversores mediante una selección extremadamente cuidadosa de las operaciones. Todas las transacciones cuentan con activos colaterales asociados al negocio financiado, lo que aporta una capa adicional de seguridad. Además, se mantiene una política de LTV (Loan </a:t>
            </a:r>
            <a:r>
              <a:rPr lang="es-ES_tradnl" sz="800" kern="0" spc="8" noProof="0" err="1">
                <a:solidFill>
                  <a:srgbClr val="576A78">
                    <a:alpha val="99000"/>
                  </a:srgbClr>
                </a:solidFill>
                <a:latin typeface="Bw Gradual" pitchFamily="34" charset="0"/>
                <a:ea typeface="Bw Gradual" pitchFamily="34" charset="-122"/>
                <a:cs typeface="Bw Gradual" pitchFamily="34" charset="-120"/>
              </a:rPr>
              <a:t>to</a:t>
            </a:r>
            <a:r>
              <a:rPr lang="es-ES_tradnl" sz="800" kern="0" spc="8" noProof="0">
                <a:solidFill>
                  <a:srgbClr val="576A78">
                    <a:alpha val="99000"/>
                  </a:srgbClr>
                </a:solidFill>
                <a:latin typeface="Bw Gradual" pitchFamily="34" charset="0"/>
                <a:ea typeface="Bw Gradual" pitchFamily="34" charset="-122"/>
                <a:cs typeface="Bw Gradual" pitchFamily="34" charset="-120"/>
              </a:rPr>
              <a:t> </a:t>
            </a:r>
            <a:r>
              <a:rPr lang="es-ES_tradnl" sz="800" kern="0" spc="8" noProof="0" err="1">
                <a:solidFill>
                  <a:srgbClr val="576A78">
                    <a:alpha val="99000"/>
                  </a:srgbClr>
                </a:solidFill>
                <a:latin typeface="Bw Gradual" pitchFamily="34" charset="0"/>
                <a:ea typeface="Bw Gradual" pitchFamily="34" charset="-122"/>
                <a:cs typeface="Bw Gradual" pitchFamily="34" charset="-120"/>
              </a:rPr>
              <a:t>Value</a:t>
            </a:r>
            <a:r>
              <a:rPr lang="es-ES_tradnl" sz="800" kern="0" spc="8" noProof="0">
                <a:solidFill>
                  <a:srgbClr val="576A78">
                    <a:alpha val="99000"/>
                  </a:srgbClr>
                </a:solidFill>
                <a:latin typeface="Bw Gradual" pitchFamily="34" charset="0"/>
                <a:ea typeface="Bw Gradual" pitchFamily="34" charset="-122"/>
                <a:cs typeface="Bw Gradual" pitchFamily="34" charset="-120"/>
              </a:rPr>
              <a:t>) muy conservadora, diseñada para limitar el riesgo y proteger el capital invertido incluso </a:t>
            </a:r>
          </a:p>
          <a:p>
            <a:pPr marL="0" indent="0" algn="l">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en escenarios adversos.</a:t>
            </a:r>
            <a:endParaRPr lang="es-ES_tradnl" sz="800" noProof="0"/>
          </a:p>
        </p:txBody>
      </p:sp>
      <p:sp>
        <p:nvSpPr>
          <p:cNvPr id="12" name="Text 10"/>
          <p:cNvSpPr/>
          <p:nvPr/>
        </p:nvSpPr>
        <p:spPr>
          <a:xfrm>
            <a:off x="4643438" y="1543050"/>
            <a:ext cx="4205288" cy="571500"/>
          </a:xfrm>
          <a:prstGeom prst="rect">
            <a:avLst/>
          </a:prstGeom>
          <a:noFill/>
          <a:ln/>
        </p:spPr>
        <p:txBody>
          <a:bodyPr wrap="square" lIns="0" tIns="0" rIns="0" bIns="0" rtlCol="0" anchor="t"/>
          <a:lstStyle/>
          <a:p>
            <a:pPr marL="0" indent="0" algn="l">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Cada transacción es sometida a un proceso de análisis exhaustivo antes de ser aprobada. La compañía establece parámetros de riesgo estrictos. Este enfoque disciplinado, junto con el seguimiento continuado realizado por el equipo de portfolio </a:t>
            </a:r>
            <a:r>
              <a:rPr lang="es-ES_tradnl" sz="800" kern="0" spc="8" noProof="0" err="1">
                <a:solidFill>
                  <a:srgbClr val="576A78">
                    <a:alpha val="99000"/>
                  </a:srgbClr>
                </a:solidFill>
                <a:latin typeface="Bw Gradual" pitchFamily="34" charset="0"/>
                <a:ea typeface="Bw Gradual" pitchFamily="34" charset="-122"/>
                <a:cs typeface="Bw Gradual" pitchFamily="34" charset="-120"/>
              </a:rPr>
              <a:t>management</a:t>
            </a:r>
            <a:r>
              <a:rPr lang="es-ES_tradnl" sz="800" kern="0" spc="8" noProof="0">
                <a:solidFill>
                  <a:srgbClr val="576A78">
                    <a:alpha val="99000"/>
                  </a:srgbClr>
                </a:solidFill>
                <a:latin typeface="Bw Gradual" pitchFamily="34" charset="0"/>
                <a:ea typeface="Bw Gradual" pitchFamily="34" charset="-122"/>
                <a:cs typeface="Bw Gradual" pitchFamily="34" charset="-120"/>
              </a:rPr>
              <a:t>, hace posible que todos nuestros clientes puedan cumplir con sus obligaciones.</a:t>
            </a:r>
            <a:endParaRPr lang="es-ES_tradnl" sz="800" noProof="0"/>
          </a:p>
        </p:txBody>
      </p:sp>
      <p:sp>
        <p:nvSpPr>
          <p:cNvPr id="13" name="Text 11"/>
          <p:cNvSpPr/>
          <p:nvPr/>
        </p:nvSpPr>
        <p:spPr>
          <a:xfrm>
            <a:off x="4643438" y="2362200"/>
            <a:ext cx="4205288" cy="2181225"/>
          </a:xfrm>
          <a:prstGeom prst="rect">
            <a:avLst/>
          </a:prstGeom>
          <a:noFill/>
          <a:ln/>
        </p:spPr>
        <p:txBody>
          <a:bodyPr wrap="square" lIns="0" tIns="0" rIns="0" bIns="0" rtlCol="0" anchor="t"/>
          <a:lstStyle/>
          <a:p>
            <a:pPr marL="0" indent="0" algn="l">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El modelo de negocio está orientado a proyectos con impacto económico real </a:t>
            </a:r>
          </a:p>
          <a:p>
            <a:pPr marL="0" indent="0" algn="l">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que </a:t>
            </a:r>
            <a:r>
              <a:rPr lang="es-ES_tradnl" sz="800" kern="0" spc="8">
                <a:solidFill>
                  <a:srgbClr val="576A78">
                    <a:alpha val="99000"/>
                  </a:srgbClr>
                </a:solidFill>
                <a:latin typeface="Bw Gradual" pitchFamily="34" charset="0"/>
              </a:rPr>
              <a:t>favorecen la sostenibilidad. Los fondos se destinan exclusivamente a activos productivos o estratégicos, tales como proyectos inmobiliarios, crecimiento empresarial mediante inyección de capital o reestructuración de deuda, dentro </a:t>
            </a:r>
          </a:p>
          <a:p>
            <a:pPr marL="0" indent="0" algn="l">
              <a:buNone/>
            </a:pPr>
            <a:r>
              <a:rPr lang="es-ES_tradnl" sz="800" kern="0" spc="8">
                <a:solidFill>
                  <a:srgbClr val="576A78">
                    <a:alpha val="99000"/>
                  </a:srgbClr>
                </a:solidFill>
                <a:latin typeface="Bw Gradual" pitchFamily="34" charset="0"/>
              </a:rPr>
              <a:t>de entornos profesionales y con un plan claro de viabilidad. Existe un control riguroso sobre el uso del capital para asegurar que los recursos se destinan al desarrollo </a:t>
            </a:r>
          </a:p>
          <a:p>
            <a:pPr marL="0" indent="0" algn="l">
              <a:buNone/>
            </a:pPr>
            <a:r>
              <a:rPr lang="es-ES_tradnl" sz="800" kern="0" spc="8">
                <a:solidFill>
                  <a:srgbClr val="576A78">
                    <a:alpha val="99000"/>
                  </a:srgbClr>
                </a:solidFill>
                <a:latin typeface="Bw Gradual" pitchFamily="34" charset="0"/>
              </a:rPr>
              <a:t>de actividad económica y a la generación de valor.</a:t>
            </a:r>
          </a:p>
          <a:p>
            <a:pPr marL="0" indent="0" algn="l">
              <a:buNone/>
            </a:pPr>
            <a:endParaRPr lang="es-ES_tradnl" sz="800" kern="0" spc="8">
              <a:solidFill>
                <a:srgbClr val="576A78">
                  <a:alpha val="99000"/>
                </a:srgbClr>
              </a:solidFill>
              <a:latin typeface="Bw Gradual" pitchFamily="34" charset="0"/>
            </a:endParaRPr>
          </a:p>
          <a:p>
            <a:pPr marL="0" indent="0" algn="l">
              <a:buNone/>
            </a:pPr>
            <a:r>
              <a:rPr lang="es-ES_tradnl" sz="800" kern="0" spc="8">
                <a:solidFill>
                  <a:srgbClr val="576A78">
                    <a:alpha val="99000"/>
                  </a:srgbClr>
                </a:solidFill>
                <a:latin typeface="Bw Gradual" pitchFamily="34" charset="0"/>
              </a:rPr>
              <a:t>Aplicamos la sostenibilidad en el negocio combinando disciplina financiera, gestión prudente del riesgo y compromiso con la inversión responsable, lo que nos permite construir un modelo sólido y sostenible que protege a los inversores y financia proyectos con impacto económico real.</a:t>
            </a:r>
          </a:p>
        </p:txBody>
      </p:sp>
      <p:sp>
        <p:nvSpPr>
          <p:cNvPr id="14" name="Text 12"/>
          <p:cNvSpPr/>
          <p:nvPr/>
        </p:nvSpPr>
        <p:spPr>
          <a:xfrm>
            <a:off x="3190875" y="581025"/>
            <a:ext cx="1309688" cy="166688"/>
          </a:xfrm>
          <a:prstGeom prst="rect">
            <a:avLst/>
          </a:prstGeom>
          <a:noFill/>
          <a:ln/>
        </p:spPr>
        <p:txBody>
          <a:bodyPr wrap="square" lIns="0" tIns="0" rIns="0" bIns="0" rtlCol="0" anchor="t"/>
          <a:lstStyle/>
          <a:p>
            <a:pPr marL="0" indent="0" algn="l">
              <a:buNone/>
            </a:pPr>
            <a:r>
              <a:rPr lang="es-ES_tradnl" sz="1200" spc="20" noProof="0">
                <a:solidFill>
                  <a:srgbClr val="132034">
                    <a:alpha val="99000"/>
                  </a:srgbClr>
                </a:solidFill>
                <a:latin typeface="Canela Light" pitchFamily="2" charset="77"/>
                <a:ea typeface="Canela" pitchFamily="34" charset="-122"/>
                <a:cs typeface="Canela" pitchFamily="34" charset="-120"/>
              </a:rPr>
              <a:t>Protección </a:t>
            </a:r>
            <a:endParaRPr lang="es-ES_tradnl" sz="1200" spc="20" noProof="0"/>
          </a:p>
          <a:p>
            <a:pPr marL="0" indent="0" algn="l">
              <a:buNone/>
            </a:pPr>
            <a:r>
              <a:rPr lang="es-ES_tradnl" sz="1200" spc="20" noProof="0">
                <a:solidFill>
                  <a:srgbClr val="132034">
                    <a:alpha val="99000"/>
                  </a:srgbClr>
                </a:solidFill>
                <a:latin typeface="Canela Light" pitchFamily="2" charset="77"/>
                <a:ea typeface="Canela" pitchFamily="34" charset="-122"/>
                <a:cs typeface="Canela" pitchFamily="34" charset="-120"/>
              </a:rPr>
              <a:t>del inversor</a:t>
            </a:r>
            <a:endParaRPr lang="es-ES_tradnl" sz="1200" spc="20" noProof="0"/>
          </a:p>
        </p:txBody>
      </p:sp>
      <p:sp>
        <p:nvSpPr>
          <p:cNvPr id="15" name="Text 13"/>
          <p:cNvSpPr/>
          <p:nvPr/>
        </p:nvSpPr>
        <p:spPr>
          <a:xfrm>
            <a:off x="3190875" y="1543050"/>
            <a:ext cx="1309688" cy="166668"/>
          </a:xfrm>
          <a:prstGeom prst="rect">
            <a:avLst/>
          </a:prstGeom>
          <a:noFill/>
          <a:ln/>
        </p:spPr>
        <p:txBody>
          <a:bodyPr wrap="square" lIns="0" tIns="0" rIns="0" bIns="0" rtlCol="0" anchor="t"/>
          <a:lstStyle/>
          <a:p>
            <a:pPr marL="0" indent="0" algn="l">
              <a:lnSpc>
                <a:spcPts val="1368"/>
              </a:lnSpc>
              <a:buNone/>
            </a:pPr>
            <a:r>
              <a:rPr lang="es-ES_tradnl" sz="1200" spc="20" noProof="0">
                <a:solidFill>
                  <a:srgbClr val="132034">
                    <a:alpha val="99000"/>
                  </a:srgbClr>
                </a:solidFill>
                <a:latin typeface="Canela Light" pitchFamily="2" charset="77"/>
                <a:ea typeface="Canela" pitchFamily="34" charset="-122"/>
                <a:cs typeface="Canela" pitchFamily="34" charset="-120"/>
              </a:rPr>
              <a:t> Rigor en el análisis</a:t>
            </a:r>
            <a:endParaRPr lang="es-ES_tradnl" sz="1200" spc="20" noProof="0"/>
          </a:p>
        </p:txBody>
      </p:sp>
      <p:sp>
        <p:nvSpPr>
          <p:cNvPr id="16" name="Text 14"/>
          <p:cNvSpPr/>
          <p:nvPr/>
        </p:nvSpPr>
        <p:spPr>
          <a:xfrm>
            <a:off x="3190875" y="2362200"/>
            <a:ext cx="1309688" cy="323850"/>
          </a:xfrm>
          <a:prstGeom prst="rect">
            <a:avLst/>
          </a:prstGeom>
          <a:noFill/>
          <a:ln/>
        </p:spPr>
        <p:txBody>
          <a:bodyPr wrap="square" lIns="0" tIns="0" rIns="0" bIns="0" rtlCol="0" anchor="t"/>
          <a:lstStyle/>
          <a:p>
            <a:pPr marL="0" indent="0" algn="l">
              <a:lnSpc>
                <a:spcPts val="1368"/>
              </a:lnSpc>
              <a:buNone/>
            </a:pPr>
            <a:r>
              <a:rPr lang="es-ES_tradnl" sz="1200" spc="20" noProof="0">
                <a:solidFill>
                  <a:srgbClr val="132034">
                    <a:alpha val="99000"/>
                  </a:srgbClr>
                </a:solidFill>
                <a:latin typeface="Canela Light" pitchFamily="2" charset="77"/>
                <a:ea typeface="Canela" pitchFamily="34" charset="-122"/>
                <a:cs typeface="Canela" pitchFamily="34" charset="-120"/>
              </a:rPr>
              <a:t>Sostenibilidad </a:t>
            </a:r>
            <a:endParaRPr lang="es-ES_tradnl" sz="1200" spc="20" noProof="0"/>
          </a:p>
          <a:p>
            <a:pPr marL="0" indent="0" algn="l">
              <a:lnSpc>
                <a:spcPts val="1368"/>
              </a:lnSpc>
              <a:buNone/>
            </a:pPr>
            <a:r>
              <a:rPr lang="es-ES_tradnl" sz="1200" spc="20" noProof="0">
                <a:solidFill>
                  <a:srgbClr val="132034">
                    <a:alpha val="99000"/>
                  </a:srgbClr>
                </a:solidFill>
                <a:latin typeface="Canela Light" pitchFamily="2" charset="77"/>
                <a:ea typeface="Canela" pitchFamily="34" charset="-122"/>
                <a:cs typeface="Canela" pitchFamily="34" charset="-120"/>
              </a:rPr>
              <a:t>a largo plazo</a:t>
            </a:r>
            <a:endParaRPr lang="es-ES_tradnl" sz="1200" spc="20" noProof="0"/>
          </a:p>
        </p:txBody>
      </p:sp>
      <p:sp>
        <p:nvSpPr>
          <p:cNvPr id="17" name="Text 4">
            <a:extLst>
              <a:ext uri="{FF2B5EF4-FFF2-40B4-BE49-F238E27FC236}">
                <a16:creationId xmlns:a16="http://schemas.microsoft.com/office/drawing/2014/main" id="{839E506E-4659-C0DB-FCBF-F7DEFEEB29A3}"/>
              </a:ext>
            </a:extLst>
          </p:cNvPr>
          <p:cNvSpPr/>
          <p:nvPr/>
        </p:nvSpPr>
        <p:spPr>
          <a:xfrm>
            <a:off x="1738312" y="142875"/>
            <a:ext cx="1758781"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7. SOSTENIBILIDAD Y FILOSOFIA DE INVERSIÓN</a:t>
            </a:r>
            <a:endParaRPr lang="es-ES_tradnl" sz="570" noProof="0"/>
          </a:p>
        </p:txBody>
      </p:sp>
      <p:sp>
        <p:nvSpPr>
          <p:cNvPr id="5" name="Text 2">
            <a:extLst>
              <a:ext uri="{FF2B5EF4-FFF2-40B4-BE49-F238E27FC236}">
                <a16:creationId xmlns:a16="http://schemas.microsoft.com/office/drawing/2014/main" id="{E5A8173C-9DEC-2930-C10A-72364CFE4A88}"/>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pic>
        <p:nvPicPr>
          <p:cNvPr id="6" name="Imagen 5">
            <a:extLst>
              <a:ext uri="{FF2B5EF4-FFF2-40B4-BE49-F238E27FC236}">
                <a16:creationId xmlns:a16="http://schemas.microsoft.com/office/drawing/2014/main" id="{E9931413-DC89-6EF0-C3BB-6D4B9A3ABD1B}"/>
              </a:ext>
            </a:extLst>
          </p:cNvPr>
          <p:cNvPicPr>
            <a:picLocks noChangeAspect="1"/>
          </p:cNvPicPr>
          <p:nvPr/>
        </p:nvPicPr>
        <p:blipFill rotWithShape="1">
          <a:blip r:embed="rId3"/>
          <a:srcRect b="35978"/>
          <a:stretch/>
        </p:blipFill>
        <p:spPr>
          <a:xfrm>
            <a:off x="1002324" y="4915627"/>
            <a:ext cx="424228" cy="84998"/>
          </a:xfrm>
          <a:prstGeom prst="rect">
            <a:avLst/>
          </a:prstGeom>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name="Slide 39">
    <p:bg>
      <p:bgPr>
        <a:solidFill>
          <a:srgbClr val="132034"/>
        </a:solidFill>
        <a:effectLst/>
      </p:bgPr>
    </p:bg>
    <p:spTree>
      <p:nvGrpSpPr>
        <p:cNvPr id="1" name=""/>
        <p:cNvGrpSpPr/>
        <p:nvPr/>
      </p:nvGrpSpPr>
      <p:grpSpPr>
        <a:xfrm>
          <a:off x="0" y="0"/>
          <a:ext cx="0" cy="0"/>
          <a:chOff x="0" y="0"/>
          <a:chExt cx="0" cy="0"/>
        </a:xfrm>
      </p:grpSpPr>
      <p:sp>
        <p:nvSpPr>
          <p:cNvPr id="3" name="Text 1"/>
          <p:cNvSpPr/>
          <p:nvPr/>
        </p:nvSpPr>
        <p:spPr>
          <a:xfrm>
            <a:off x="4643438" y="2571750"/>
            <a:ext cx="4214813" cy="804863"/>
          </a:xfrm>
          <a:prstGeom prst="rect">
            <a:avLst/>
          </a:prstGeom>
          <a:noFill/>
          <a:ln/>
        </p:spPr>
        <p:txBody>
          <a:bodyPr wrap="square" lIns="0" tIns="0" rIns="0" bIns="0" rtlCol="0" anchor="t"/>
          <a:lstStyle/>
          <a:p>
            <a:pPr marL="0" indent="0" algn="l">
              <a:lnSpc>
                <a:spcPts val="3533"/>
              </a:lnSpc>
              <a:buNone/>
            </a:pPr>
            <a:r>
              <a:rPr lang="es-ES_tradnl" sz="3420" kern="0" spc="68" noProof="0" err="1">
                <a:solidFill>
                  <a:srgbClr val="BCC7CE">
                    <a:alpha val="99000"/>
                  </a:srgbClr>
                </a:solidFill>
                <a:latin typeface="Canela Light" pitchFamily="2" charset="77"/>
                <a:ea typeface="Canela" pitchFamily="34" charset="-122"/>
                <a:cs typeface="Canela" pitchFamily="34" charset="-120"/>
              </a:rPr>
              <a:t>Meaningful</a:t>
            </a:r>
            <a:r>
              <a:rPr lang="es-ES_tradnl" sz="3420" kern="0" spc="68" noProof="0">
                <a:solidFill>
                  <a:srgbClr val="BCC7CE">
                    <a:alpha val="99000"/>
                  </a:srgbClr>
                </a:solidFill>
                <a:latin typeface="Canela Light" pitchFamily="2" charset="77"/>
                <a:ea typeface="Canela" pitchFamily="34" charset="-122"/>
                <a:cs typeface="Canela" pitchFamily="34" charset="-120"/>
              </a:rPr>
              <a:t> </a:t>
            </a:r>
            <a:r>
              <a:rPr lang="es-ES_tradnl" sz="3420" kern="0" spc="68" noProof="0" err="1">
                <a:solidFill>
                  <a:srgbClr val="BCC7CE">
                    <a:alpha val="99000"/>
                  </a:srgbClr>
                </a:solidFill>
                <a:latin typeface="Canela Light" pitchFamily="2" charset="77"/>
                <a:ea typeface="Canela" pitchFamily="34" charset="-122"/>
                <a:cs typeface="Canela" pitchFamily="34" charset="-120"/>
              </a:rPr>
              <a:t>Impact</a:t>
            </a:r>
            <a:r>
              <a:rPr lang="es-ES_tradnl" sz="3420" kern="0" spc="68" noProof="0">
                <a:solidFill>
                  <a:srgbClr val="BCC7CE">
                    <a:alpha val="99000"/>
                  </a:srgbClr>
                </a:solidFill>
                <a:latin typeface="Canela Light" pitchFamily="2" charset="77"/>
                <a:ea typeface="Canela" pitchFamily="34" charset="-122"/>
                <a:cs typeface="Canela" pitchFamily="34" charset="-120"/>
              </a:rPr>
              <a:t> </a:t>
            </a:r>
            <a:r>
              <a:rPr lang="es-ES_tradnl" sz="3420" kern="0" spc="68" noProof="0" err="1">
                <a:solidFill>
                  <a:srgbClr val="BCC7CE">
                    <a:alpha val="99000"/>
                  </a:srgbClr>
                </a:solidFill>
                <a:latin typeface="Canela Light" pitchFamily="2" charset="77"/>
                <a:ea typeface="Canela" pitchFamily="34" charset="-122"/>
                <a:cs typeface="Canela" pitchFamily="34" charset="-120"/>
              </a:rPr>
              <a:t>Program</a:t>
            </a:r>
            <a:endParaRPr lang="es-ES_tradnl" sz="3420" noProof="0"/>
          </a:p>
        </p:txBody>
      </p:sp>
      <p:sp>
        <p:nvSpPr>
          <p:cNvPr id="4" name="Text 2"/>
          <p:cNvSpPr/>
          <p:nvPr/>
        </p:nvSpPr>
        <p:spPr>
          <a:xfrm>
            <a:off x="290513" y="2571750"/>
            <a:ext cx="4357688" cy="333375"/>
          </a:xfrm>
          <a:prstGeom prst="rect">
            <a:avLst/>
          </a:prstGeom>
          <a:noFill/>
          <a:ln/>
        </p:spPr>
        <p:txBody>
          <a:bodyPr wrap="square" lIns="0" tIns="0" rIns="0" bIns="0" rtlCol="0" anchor="t"/>
          <a:lstStyle/>
          <a:p>
            <a:pPr marL="0" indent="0" algn="l">
              <a:lnSpc>
                <a:spcPts val="3533"/>
              </a:lnSpc>
              <a:buNone/>
            </a:pPr>
            <a:r>
              <a:rPr lang="es-ES_tradnl" sz="3420" kern="0" spc="68" noProof="0">
                <a:solidFill>
                  <a:srgbClr val="BCC7CE">
                    <a:alpha val="99000"/>
                  </a:srgbClr>
                </a:solidFill>
                <a:latin typeface="Canela Light" pitchFamily="2" charset="77"/>
                <a:ea typeface="Canela" pitchFamily="34" charset="-122"/>
                <a:cs typeface="Canela" pitchFamily="34" charset="-120"/>
              </a:rPr>
              <a:t>08</a:t>
            </a:r>
            <a:endParaRPr lang="es-ES_tradnl" sz="3420" noProof="0"/>
          </a:p>
        </p:txBody>
      </p:sp>
      <p:sp>
        <p:nvSpPr>
          <p:cNvPr id="6" name="Text 4"/>
          <p:cNvSpPr/>
          <p:nvPr/>
        </p:nvSpPr>
        <p:spPr>
          <a:xfrm>
            <a:off x="285750" y="4943475"/>
            <a:ext cx="100013" cy="57150"/>
          </a:xfrm>
          <a:prstGeom prst="rect">
            <a:avLst/>
          </a:prstGeom>
          <a:noFill/>
          <a:ln/>
        </p:spPr>
        <p:txBody>
          <a:bodyPr wrap="square" lIns="0" tIns="0" rIns="0" bIns="0" rtlCol="0" anchor="ctr"/>
          <a:lstStyle/>
          <a:p>
            <a:pPr marL="0" indent="0" algn="ctr">
              <a:lnSpc>
                <a:spcPts val="684"/>
              </a:lnSpc>
              <a:buNone/>
            </a:pPr>
            <a:r>
              <a:rPr lang="es-ES_tradnl" sz="570" kern="0" spc="11">
                <a:solidFill>
                  <a:srgbClr val="576A78">
                    <a:alpha val="99000"/>
                  </a:srgbClr>
                </a:solidFill>
                <a:latin typeface="Bw Gradual" pitchFamily="34" charset="0"/>
                <a:ea typeface="Bw Gradual" pitchFamily="34" charset="-122"/>
                <a:cs typeface="Bw Gradual" pitchFamily="34" charset="-120"/>
              </a:rPr>
              <a:t>4</a:t>
            </a:r>
            <a:r>
              <a:rPr lang="es-ES_tradnl" sz="570" kern="0" spc="11" noProof="0">
                <a:solidFill>
                  <a:srgbClr val="576A78">
                    <a:alpha val="99000"/>
                  </a:srgbClr>
                </a:solidFill>
                <a:latin typeface="Bw Gradual" pitchFamily="34" charset="0"/>
                <a:ea typeface="Bw Gradual" pitchFamily="34" charset="-122"/>
                <a:cs typeface="Bw Gradual" pitchFamily="34" charset="-120"/>
              </a:rPr>
              <a:t>0</a:t>
            </a:r>
            <a:endParaRPr lang="es-ES_tradnl" sz="570" noProof="0"/>
          </a:p>
        </p:txBody>
      </p:sp>
      <p:sp>
        <p:nvSpPr>
          <p:cNvPr id="7" name="Text 2">
            <a:extLst>
              <a:ext uri="{FF2B5EF4-FFF2-40B4-BE49-F238E27FC236}">
                <a16:creationId xmlns:a16="http://schemas.microsoft.com/office/drawing/2014/main" id="{E7A02521-B41D-20BD-6D8B-C08F9B2E90FC}"/>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BCC7CE">
                    <a:alpha val="99000"/>
                  </a:srgbClr>
                </a:solidFill>
                <a:latin typeface="Bw Gradual" pitchFamily="34" charset="0"/>
                <a:ea typeface="Bw Gradual" pitchFamily="34" charset="-122"/>
                <a:cs typeface="Bw Gradual" pitchFamily="34" charset="-120"/>
              </a:rPr>
              <a:t>INFORME SOSTENIBILIDAD 2025</a:t>
            </a:r>
            <a:endParaRPr lang="es-ES_tradnl" sz="570" noProof="0"/>
          </a:p>
        </p:txBody>
      </p:sp>
      <p:pic>
        <p:nvPicPr>
          <p:cNvPr id="2" name="Imagen 1">
            <a:extLst>
              <a:ext uri="{FF2B5EF4-FFF2-40B4-BE49-F238E27FC236}">
                <a16:creationId xmlns:a16="http://schemas.microsoft.com/office/drawing/2014/main" id="{9223DD6A-6B47-12CB-A963-2D22A2929580}"/>
              </a:ext>
            </a:extLst>
          </p:cNvPr>
          <p:cNvPicPr>
            <a:picLocks noChangeAspect="1"/>
          </p:cNvPicPr>
          <p:nvPr/>
        </p:nvPicPr>
        <p:blipFill rotWithShape="1">
          <a:blip r:embed="rId3"/>
          <a:srcRect b="32426"/>
          <a:stretch/>
        </p:blipFill>
        <p:spPr>
          <a:xfrm>
            <a:off x="999760" y="4915941"/>
            <a:ext cx="424228" cy="89713"/>
          </a:xfrm>
          <a:prstGeom prst="rect">
            <a:avLst/>
          </a:prstGeom>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name="Slide 40">
    <p:bg>
      <p:bgPr>
        <a:solidFill>
          <a:srgbClr val="D9CDCB"/>
        </a:solidFill>
        <a:effectLst/>
      </p:bgPr>
    </p:bg>
    <p:spTree>
      <p:nvGrpSpPr>
        <p:cNvPr id="1" name=""/>
        <p:cNvGrpSpPr/>
        <p:nvPr/>
      </p:nvGrpSpPr>
      <p:grpSpPr>
        <a:xfrm>
          <a:off x="0" y="0"/>
          <a:ext cx="0" cy="0"/>
          <a:chOff x="0" y="0"/>
          <a:chExt cx="0" cy="0"/>
        </a:xfrm>
      </p:grpSpPr>
      <p:sp>
        <p:nvSpPr>
          <p:cNvPr id="3" name="Text 1"/>
          <p:cNvSpPr/>
          <p:nvPr/>
        </p:nvSpPr>
        <p:spPr>
          <a:xfrm>
            <a:off x="285750" y="4943475"/>
            <a:ext cx="100013" cy="57150"/>
          </a:xfrm>
          <a:prstGeom prst="rect">
            <a:avLst/>
          </a:prstGeom>
          <a:noFill/>
          <a:ln/>
        </p:spPr>
        <p:txBody>
          <a:bodyPr wrap="square" lIns="0" tIns="0" rIns="0" bIns="0" rtlCol="0" anchor="ctr"/>
          <a:lstStyle/>
          <a:p>
            <a:pPr marL="0" indent="0" algn="ctr">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41</a:t>
            </a:r>
            <a:endParaRPr lang="es-ES_tradnl" sz="570" noProof="0"/>
          </a:p>
        </p:txBody>
      </p:sp>
      <p:sp>
        <p:nvSpPr>
          <p:cNvPr id="4" name="Text 2"/>
          <p:cNvSpPr/>
          <p:nvPr/>
        </p:nvSpPr>
        <p:spPr>
          <a:xfrm>
            <a:off x="285750" y="481012"/>
            <a:ext cx="4953907" cy="819150"/>
          </a:xfrm>
          <a:prstGeom prst="rect">
            <a:avLst/>
          </a:prstGeom>
          <a:noFill/>
          <a:ln/>
        </p:spPr>
        <p:txBody>
          <a:bodyPr wrap="square" lIns="0" tIns="0" rIns="0" bIns="0" rtlCol="0" anchor="t"/>
          <a:lstStyle/>
          <a:p>
            <a:pPr marL="0" indent="0" algn="l">
              <a:lnSpc>
                <a:spcPts val="3078"/>
              </a:lnSpc>
              <a:buNone/>
            </a:pPr>
            <a:r>
              <a:rPr lang="es-ES_tradnl" sz="2800" spc="20" noProof="0" err="1">
                <a:solidFill>
                  <a:srgbClr val="132034">
                    <a:alpha val="99000"/>
                  </a:srgbClr>
                </a:solidFill>
                <a:latin typeface="Canela Light" pitchFamily="2" charset="77"/>
                <a:ea typeface="Canela" pitchFamily="34" charset="-122"/>
                <a:cs typeface="Canela" pitchFamily="34" charset="-120"/>
              </a:rPr>
              <a:t>Meaningful</a:t>
            </a:r>
            <a:r>
              <a:rPr lang="es-ES_tradnl" sz="2800" spc="20" noProof="0">
                <a:solidFill>
                  <a:srgbClr val="132034">
                    <a:alpha val="99000"/>
                  </a:srgbClr>
                </a:solidFill>
                <a:latin typeface="Canela Light" pitchFamily="2" charset="77"/>
                <a:ea typeface="Canela" pitchFamily="34" charset="-122"/>
                <a:cs typeface="Canela" pitchFamily="34" charset="-120"/>
              </a:rPr>
              <a:t> </a:t>
            </a:r>
            <a:r>
              <a:rPr lang="es-ES_tradnl" sz="2800" spc="20" noProof="0" err="1">
                <a:solidFill>
                  <a:srgbClr val="132034">
                    <a:alpha val="99000"/>
                  </a:srgbClr>
                </a:solidFill>
                <a:latin typeface="Canela Light" pitchFamily="2" charset="77"/>
                <a:ea typeface="Canela" pitchFamily="34" charset="-122"/>
                <a:cs typeface="Canela" pitchFamily="34" charset="-120"/>
              </a:rPr>
              <a:t>Impact</a:t>
            </a:r>
            <a:r>
              <a:rPr lang="es-ES_tradnl" sz="2800" spc="20" noProof="0">
                <a:solidFill>
                  <a:srgbClr val="132034">
                    <a:alpha val="99000"/>
                  </a:srgbClr>
                </a:solidFill>
                <a:latin typeface="Canela Light" pitchFamily="2" charset="77"/>
                <a:ea typeface="Canela" pitchFamily="34" charset="-122"/>
                <a:cs typeface="Canela" pitchFamily="34" charset="-120"/>
              </a:rPr>
              <a:t> </a:t>
            </a:r>
            <a:r>
              <a:rPr lang="es-ES_tradnl" sz="2800" spc="20" noProof="0" err="1">
                <a:solidFill>
                  <a:srgbClr val="132034">
                    <a:alpha val="99000"/>
                  </a:srgbClr>
                </a:solidFill>
                <a:latin typeface="Canela Light" pitchFamily="2" charset="77"/>
                <a:ea typeface="Canela" pitchFamily="34" charset="-122"/>
                <a:cs typeface="Canela" pitchFamily="34" charset="-120"/>
              </a:rPr>
              <a:t>Program</a:t>
            </a:r>
            <a:endParaRPr lang="es-ES_tradnl" sz="2800" spc="20" noProof="0"/>
          </a:p>
        </p:txBody>
      </p:sp>
      <p:sp>
        <p:nvSpPr>
          <p:cNvPr id="5" name="Text 3"/>
          <p:cNvSpPr/>
          <p:nvPr/>
        </p:nvSpPr>
        <p:spPr>
          <a:xfrm>
            <a:off x="1719263" y="142875"/>
            <a:ext cx="1333500"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8. MEANINGFUL IMPACT PROGRAM</a:t>
            </a:r>
            <a:endParaRPr lang="es-ES_tradnl" sz="570" noProof="0"/>
          </a:p>
        </p:txBody>
      </p:sp>
      <p:sp>
        <p:nvSpPr>
          <p:cNvPr id="8" name="Text 6"/>
          <p:cNvSpPr/>
          <p:nvPr/>
        </p:nvSpPr>
        <p:spPr>
          <a:xfrm>
            <a:off x="404813" y="3967163"/>
            <a:ext cx="2038350" cy="290513"/>
          </a:xfrm>
          <a:prstGeom prst="rect">
            <a:avLst/>
          </a:prstGeom>
          <a:noFill/>
          <a:ln/>
        </p:spPr>
        <p:txBody>
          <a:bodyPr wrap="square" lIns="0" tIns="0" rIns="0" bIns="0" rtlCol="0" anchor="t"/>
          <a:lstStyle/>
          <a:p>
            <a:pPr marL="0" indent="0" algn="l">
              <a:lnSpc>
                <a:spcPts val="1368"/>
              </a:lnSpc>
              <a:buNone/>
            </a:pPr>
            <a:r>
              <a:rPr lang="es-ES_tradnl" sz="1200" kern="0" spc="11" noProof="0">
                <a:solidFill>
                  <a:srgbClr val="132034">
                    <a:alpha val="99000"/>
                  </a:srgbClr>
                </a:solidFill>
                <a:latin typeface="Canela Light" pitchFamily="2" charset="77"/>
                <a:ea typeface="Canela" pitchFamily="34" charset="-122"/>
                <a:cs typeface="Canela" pitchFamily="34" charset="-120"/>
              </a:rPr>
              <a:t>Elena Yepes, </a:t>
            </a:r>
            <a:endParaRPr lang="es-ES_tradnl" sz="1200" noProof="0"/>
          </a:p>
          <a:p>
            <a:pPr marL="0" indent="0" algn="l">
              <a:lnSpc>
                <a:spcPts val="1368"/>
              </a:lnSpc>
              <a:buNone/>
            </a:pPr>
            <a:r>
              <a:rPr lang="es-ES_tradnl" sz="1200" kern="0" spc="11" noProof="0" err="1">
                <a:solidFill>
                  <a:srgbClr val="132034">
                    <a:alpha val="99000"/>
                  </a:srgbClr>
                </a:solidFill>
                <a:latin typeface="Canela Light" pitchFamily="2" charset="77"/>
                <a:ea typeface="Canela" pitchFamily="34" charset="-122"/>
                <a:cs typeface="Canela" pitchFamily="34" charset="-120"/>
              </a:rPr>
              <a:t>Meaningful</a:t>
            </a:r>
            <a:r>
              <a:rPr lang="es-ES_tradnl" sz="1200" kern="0" spc="11" noProof="0">
                <a:solidFill>
                  <a:srgbClr val="132034">
                    <a:alpha val="99000"/>
                  </a:srgbClr>
                </a:solidFill>
                <a:latin typeface="Canela Light" pitchFamily="2" charset="77"/>
                <a:ea typeface="Canela" pitchFamily="34" charset="-122"/>
                <a:cs typeface="Canela" pitchFamily="34" charset="-120"/>
              </a:rPr>
              <a:t> </a:t>
            </a:r>
            <a:r>
              <a:rPr lang="es-ES_tradnl" sz="1200" kern="0" spc="11" noProof="0" err="1">
                <a:solidFill>
                  <a:srgbClr val="132034">
                    <a:alpha val="99000"/>
                  </a:srgbClr>
                </a:solidFill>
                <a:latin typeface="Canela Light" pitchFamily="2" charset="77"/>
                <a:ea typeface="Canela" pitchFamily="34" charset="-122"/>
                <a:cs typeface="Canela" pitchFamily="34" charset="-120"/>
              </a:rPr>
              <a:t>Impact</a:t>
            </a:r>
            <a:r>
              <a:rPr lang="es-ES_tradnl" sz="1200" kern="0" spc="11" noProof="0">
                <a:solidFill>
                  <a:srgbClr val="132034">
                    <a:alpha val="99000"/>
                  </a:srgbClr>
                </a:solidFill>
                <a:latin typeface="Canela Light" pitchFamily="2" charset="77"/>
                <a:ea typeface="Canela" pitchFamily="34" charset="-122"/>
                <a:cs typeface="Canela" pitchFamily="34" charset="-120"/>
              </a:rPr>
              <a:t> </a:t>
            </a:r>
            <a:r>
              <a:rPr lang="es-ES_tradnl" sz="1200" kern="0" spc="11" noProof="0" err="1">
                <a:solidFill>
                  <a:srgbClr val="132034">
                    <a:alpha val="99000"/>
                  </a:srgbClr>
                </a:solidFill>
                <a:latin typeface="Canela Light" pitchFamily="2" charset="77"/>
                <a:ea typeface="Canela" pitchFamily="34" charset="-122"/>
                <a:cs typeface="Canela" pitchFamily="34" charset="-120"/>
              </a:rPr>
              <a:t>Program</a:t>
            </a:r>
            <a:endParaRPr lang="es-ES_tradnl" sz="1200" noProof="0"/>
          </a:p>
        </p:txBody>
      </p:sp>
      <p:sp>
        <p:nvSpPr>
          <p:cNvPr id="9" name="Shape 7"/>
          <p:cNvSpPr/>
          <p:nvPr/>
        </p:nvSpPr>
        <p:spPr>
          <a:xfrm rot="-5400000">
            <a:off x="-1014412" y="2995613"/>
            <a:ext cx="2600325" cy="0"/>
          </a:xfrm>
          <a:prstGeom prst="line">
            <a:avLst/>
          </a:prstGeom>
          <a:noFill/>
          <a:ln w="6350">
            <a:solidFill>
              <a:srgbClr val="576A78"/>
            </a:solidFill>
            <a:prstDash val="solid"/>
          </a:ln>
        </p:spPr>
        <p:txBody>
          <a:bodyPr/>
          <a:lstStyle/>
          <a:p>
            <a:endParaRPr lang="es-ES_tradnl" noProof="0"/>
          </a:p>
        </p:txBody>
      </p:sp>
      <p:sp>
        <p:nvSpPr>
          <p:cNvPr id="10" name="Text 8"/>
          <p:cNvSpPr/>
          <p:nvPr/>
        </p:nvSpPr>
        <p:spPr>
          <a:xfrm>
            <a:off x="428625" y="1695450"/>
            <a:ext cx="1895475" cy="819150"/>
          </a:xfrm>
          <a:prstGeom prst="rect">
            <a:avLst/>
          </a:prstGeom>
          <a:noFill/>
          <a:ln/>
        </p:spPr>
        <p:txBody>
          <a:bodyPr wrap="square" lIns="0" tIns="0" rIns="0" bIns="0" rtlCol="0" anchor="t"/>
          <a:lstStyle/>
          <a:p>
            <a:pPr marL="0" indent="0" algn="l">
              <a:buNone/>
            </a:pPr>
            <a:r>
              <a:rPr lang="es-ES_tradnl" sz="800" noProof="0">
                <a:solidFill>
                  <a:srgbClr val="132034">
                    <a:alpha val="99000"/>
                  </a:srgbClr>
                </a:solidFill>
                <a:latin typeface="Bw Gradual" pitchFamily="34" charset="0"/>
                <a:ea typeface="Bw Gradual" pitchFamily="34" charset="-122"/>
                <a:cs typeface="Bw Gradual" pitchFamily="34" charset="-120"/>
              </a:rPr>
              <a:t>«Mejorar el mundo es el propósito </a:t>
            </a:r>
          </a:p>
          <a:p>
            <a:pPr marL="0" indent="0" algn="l">
              <a:buNone/>
            </a:pPr>
            <a:r>
              <a:rPr lang="es-ES_tradnl" sz="800" noProof="0">
                <a:solidFill>
                  <a:srgbClr val="132034">
                    <a:alpha val="99000"/>
                  </a:srgbClr>
                </a:solidFill>
                <a:latin typeface="Bw Gradual" pitchFamily="34" charset="0"/>
                <a:ea typeface="Bw Gradual" pitchFamily="34" charset="-122"/>
                <a:cs typeface="Bw Gradual" pitchFamily="34" charset="-120"/>
              </a:rPr>
              <a:t>de toda empresa, pero sólo cuando tomamos conciencia de ello, </a:t>
            </a:r>
          </a:p>
          <a:p>
            <a:pPr marL="0" indent="0" algn="l">
              <a:buNone/>
            </a:pPr>
            <a:r>
              <a:rPr lang="es-ES_tradnl" sz="800" noProof="0">
                <a:solidFill>
                  <a:srgbClr val="132034">
                    <a:alpha val="99000"/>
                  </a:srgbClr>
                </a:solidFill>
                <a:latin typeface="Bw Gradual" pitchFamily="34" charset="0"/>
                <a:ea typeface="Bw Gradual" pitchFamily="34" charset="-122"/>
                <a:cs typeface="Bw Gradual" pitchFamily="34" charset="-120"/>
              </a:rPr>
              <a:t>logramos concretarlo. Crandon está comprometida con causar impacto </a:t>
            </a:r>
          </a:p>
          <a:p>
            <a:pPr marL="0" indent="0" algn="l">
              <a:buNone/>
            </a:pPr>
            <a:r>
              <a:rPr lang="es-ES_tradnl" sz="800" noProof="0">
                <a:solidFill>
                  <a:srgbClr val="132034">
                    <a:alpha val="99000"/>
                  </a:srgbClr>
                </a:solidFill>
                <a:latin typeface="Bw Gradual" pitchFamily="34" charset="0"/>
                <a:ea typeface="Bw Gradual" pitchFamily="34" charset="-122"/>
                <a:cs typeface="Bw Gradual" pitchFamily="34" charset="-120"/>
              </a:rPr>
              <a:t>a través de su actividad y de las personas que la desarrollan.»</a:t>
            </a:r>
            <a:endParaRPr lang="es-ES_tradnl" sz="800" noProof="0"/>
          </a:p>
        </p:txBody>
      </p:sp>
      <p:sp>
        <p:nvSpPr>
          <p:cNvPr id="11" name="Text 9"/>
          <p:cNvSpPr/>
          <p:nvPr/>
        </p:nvSpPr>
        <p:spPr>
          <a:xfrm>
            <a:off x="4812601" y="1695450"/>
            <a:ext cx="2572450" cy="1091164"/>
          </a:xfrm>
          <a:prstGeom prst="rect">
            <a:avLst/>
          </a:prstGeom>
          <a:noFill/>
          <a:ln/>
        </p:spPr>
        <p:txBody>
          <a:bodyPr wrap="square" lIns="0" tIns="0" rIns="0" bIns="0" rtlCol="0" anchor="t"/>
          <a:lstStyle/>
          <a:p>
            <a:pPr marL="0" indent="0" algn="l">
              <a:buNone/>
            </a:pPr>
            <a:r>
              <a:rPr lang="es-ES_tradnl" sz="900" spc="20" noProof="0">
                <a:solidFill>
                  <a:srgbClr val="132034">
                    <a:alpha val="99000"/>
                  </a:srgbClr>
                </a:solidFill>
                <a:latin typeface="Bw Gradual" pitchFamily="34" charset="0"/>
                <a:ea typeface="Bw Gradual" pitchFamily="34" charset="-122"/>
                <a:cs typeface="Bw Gradual" pitchFamily="34" charset="-120"/>
              </a:rPr>
              <a:t>Gestionamos con propósito, transformamos el entorno y generamos impacto real. </a:t>
            </a:r>
            <a:r>
              <a:rPr lang="es-ES_tradnl" sz="900" spc="20">
                <a:solidFill>
                  <a:srgbClr val="132034">
                    <a:alpha val="99000"/>
                  </a:srgbClr>
                </a:solidFill>
                <a:latin typeface="Bw Gradual" pitchFamily="34" charset="0"/>
              </a:rPr>
              <a:t>Crandon </a:t>
            </a:r>
            <a:r>
              <a:rPr lang="es-ES_tradnl" sz="900" spc="20" err="1">
                <a:solidFill>
                  <a:srgbClr val="132034">
                    <a:alpha val="99000"/>
                  </a:srgbClr>
                </a:solidFill>
                <a:latin typeface="Bw Gradual" pitchFamily="34" charset="0"/>
              </a:rPr>
              <a:t>Meaningful</a:t>
            </a:r>
            <a:r>
              <a:rPr lang="es-ES_tradnl" sz="900" spc="20">
                <a:solidFill>
                  <a:srgbClr val="132034">
                    <a:alpha val="99000"/>
                  </a:srgbClr>
                </a:solidFill>
                <a:latin typeface="Bw Gradual" pitchFamily="34" charset="0"/>
              </a:rPr>
              <a:t> </a:t>
            </a:r>
            <a:r>
              <a:rPr lang="es-ES_tradnl" sz="900" spc="20" err="1">
                <a:solidFill>
                  <a:srgbClr val="132034">
                    <a:alpha val="99000"/>
                  </a:srgbClr>
                </a:solidFill>
                <a:latin typeface="Bw Gradual" pitchFamily="34" charset="0"/>
              </a:rPr>
              <a:t>Impact</a:t>
            </a:r>
            <a:r>
              <a:rPr lang="es-ES_tradnl" sz="900" spc="20">
                <a:solidFill>
                  <a:srgbClr val="132034">
                    <a:alpha val="99000"/>
                  </a:srgbClr>
                </a:solidFill>
                <a:latin typeface="Bw Gradual" pitchFamily="34" charset="0"/>
              </a:rPr>
              <a:t> es nuestra plataforma de Sostenibilidad, diseñada para trascender las transacciones financieras </a:t>
            </a:r>
          </a:p>
          <a:p>
            <a:pPr marL="0" indent="0" algn="l">
              <a:buNone/>
            </a:pPr>
            <a:r>
              <a:rPr lang="es-ES_tradnl" sz="900" spc="20">
                <a:solidFill>
                  <a:srgbClr val="132034">
                    <a:alpha val="99000"/>
                  </a:srgbClr>
                </a:solidFill>
                <a:latin typeface="Bw Gradual" pitchFamily="34" charset="0"/>
              </a:rPr>
              <a:t>y construir un futuro más sostenible </a:t>
            </a:r>
          </a:p>
          <a:p>
            <a:pPr marL="0" indent="0" algn="l">
              <a:buNone/>
            </a:pPr>
            <a:r>
              <a:rPr lang="es-ES_tradnl" sz="900" spc="20">
                <a:solidFill>
                  <a:srgbClr val="132034">
                    <a:alpha val="99000"/>
                  </a:srgbClr>
                </a:solidFill>
                <a:latin typeface="Bw Gradual" pitchFamily="34" charset="0"/>
              </a:rPr>
              <a:t>y equitativo.  </a:t>
            </a:r>
          </a:p>
        </p:txBody>
      </p:sp>
      <p:pic>
        <p:nvPicPr>
          <p:cNvPr id="12" name="Image 0" descr="preencoded.png"/>
          <p:cNvPicPr>
            <a:picLocks noChangeAspect="1"/>
          </p:cNvPicPr>
          <p:nvPr/>
        </p:nvPicPr>
        <p:blipFill>
          <a:blip r:embed="rId3"/>
          <a:srcRect/>
          <a:stretch/>
        </p:blipFill>
        <p:spPr>
          <a:xfrm>
            <a:off x="2631374" y="1695450"/>
            <a:ext cx="1873952" cy="2600326"/>
          </a:xfrm>
          <a:prstGeom prst="rect">
            <a:avLst/>
          </a:prstGeom>
        </p:spPr>
      </p:pic>
      <p:sp>
        <p:nvSpPr>
          <p:cNvPr id="7" name="Text 2">
            <a:extLst>
              <a:ext uri="{FF2B5EF4-FFF2-40B4-BE49-F238E27FC236}">
                <a16:creationId xmlns:a16="http://schemas.microsoft.com/office/drawing/2014/main" id="{21C77C1E-09D7-29A2-A821-FAF229952B8C}"/>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pic>
        <p:nvPicPr>
          <p:cNvPr id="6" name="Imagen 5">
            <a:extLst>
              <a:ext uri="{FF2B5EF4-FFF2-40B4-BE49-F238E27FC236}">
                <a16:creationId xmlns:a16="http://schemas.microsoft.com/office/drawing/2014/main" id="{6DF180BA-29A0-C97D-019B-0CAF6EF75BAD}"/>
              </a:ext>
            </a:extLst>
          </p:cNvPr>
          <p:cNvPicPr>
            <a:picLocks noChangeAspect="1"/>
          </p:cNvPicPr>
          <p:nvPr/>
        </p:nvPicPr>
        <p:blipFill rotWithShape="1">
          <a:blip r:embed="rId4"/>
          <a:srcRect b="35978"/>
          <a:stretch/>
        </p:blipFill>
        <p:spPr>
          <a:xfrm>
            <a:off x="1002324" y="4915627"/>
            <a:ext cx="424228" cy="84998"/>
          </a:xfrm>
          <a:prstGeom prst="rect">
            <a:avLst/>
          </a:prstGeom>
        </p:spPr>
      </p:pic>
      <p:pic>
        <p:nvPicPr>
          <p:cNvPr id="2" name="Imagen 1">
            <a:extLst>
              <a:ext uri="{FF2B5EF4-FFF2-40B4-BE49-F238E27FC236}">
                <a16:creationId xmlns:a16="http://schemas.microsoft.com/office/drawing/2014/main" id="{441B9884-0C35-8A78-8963-A8C0E9AD0BA2}"/>
              </a:ext>
            </a:extLst>
          </p:cNvPr>
          <p:cNvPicPr>
            <a:picLocks noChangeAspect="1"/>
          </p:cNvPicPr>
          <p:nvPr/>
        </p:nvPicPr>
        <p:blipFill>
          <a:blip r:embed="rId5"/>
          <a:srcRect l="21939" t="12054" r="10997" b="18151"/>
          <a:stretch>
            <a:fillRect/>
          </a:stretch>
        </p:blipFill>
        <p:spPr>
          <a:xfrm>
            <a:off x="2631374" y="1695450"/>
            <a:ext cx="1873952" cy="2600326"/>
          </a:xfrm>
          <a:prstGeom prst="rect">
            <a:avLst/>
          </a:prstGeom>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name="Slide 41">
    <p:bg>
      <p:bgPr>
        <a:solidFill>
          <a:srgbClr val="D9CDCB"/>
        </a:solidFill>
        <a:effectLst/>
      </p:bgPr>
    </p:bg>
    <p:spTree>
      <p:nvGrpSpPr>
        <p:cNvPr id="1" name=""/>
        <p:cNvGrpSpPr/>
        <p:nvPr/>
      </p:nvGrpSpPr>
      <p:grpSpPr>
        <a:xfrm>
          <a:off x="0" y="0"/>
          <a:ext cx="0" cy="0"/>
          <a:chOff x="0" y="0"/>
          <a:chExt cx="0" cy="0"/>
        </a:xfrm>
      </p:grpSpPr>
      <p:sp>
        <p:nvSpPr>
          <p:cNvPr id="3" name="Text 1"/>
          <p:cNvSpPr/>
          <p:nvPr/>
        </p:nvSpPr>
        <p:spPr>
          <a:xfrm>
            <a:off x="295274" y="4943475"/>
            <a:ext cx="158897" cy="57150"/>
          </a:xfrm>
          <a:prstGeom prst="rect">
            <a:avLst/>
          </a:prstGeom>
          <a:noFill/>
          <a:ln/>
        </p:spPr>
        <p:txBody>
          <a:bodyPr wrap="square" lIns="0" tIns="0" rIns="0" bIns="0" rtlCol="0" anchor="ctr"/>
          <a:lstStyle/>
          <a:p>
            <a:pPr marL="0" indent="0">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42</a:t>
            </a:r>
            <a:endParaRPr lang="es-ES_tradnl" sz="570" noProof="0"/>
          </a:p>
        </p:txBody>
      </p:sp>
      <p:sp>
        <p:nvSpPr>
          <p:cNvPr id="4" name="Text 2"/>
          <p:cNvSpPr/>
          <p:nvPr/>
        </p:nvSpPr>
        <p:spPr>
          <a:xfrm>
            <a:off x="285750" y="481012"/>
            <a:ext cx="4286250" cy="819150"/>
          </a:xfrm>
          <a:prstGeom prst="rect">
            <a:avLst/>
          </a:prstGeom>
          <a:noFill/>
          <a:ln/>
        </p:spPr>
        <p:txBody>
          <a:bodyPr wrap="square" lIns="0" tIns="0" rIns="0" bIns="0" rtlCol="0" anchor="t"/>
          <a:lstStyle/>
          <a:p>
            <a:pPr marL="0" indent="0" algn="l">
              <a:lnSpc>
                <a:spcPts val="3078"/>
              </a:lnSpc>
              <a:buNone/>
            </a:pPr>
            <a:r>
              <a:rPr lang="es-ES_tradnl" sz="2800" spc="20" noProof="0" err="1">
                <a:solidFill>
                  <a:srgbClr val="132034">
                    <a:alpha val="99000"/>
                  </a:srgbClr>
                </a:solidFill>
                <a:latin typeface="Canela Light" pitchFamily="2" charset="77"/>
                <a:ea typeface="Canela" pitchFamily="34" charset="-122"/>
                <a:cs typeface="Canela" pitchFamily="34" charset="-120"/>
              </a:rPr>
              <a:t>Meaningful</a:t>
            </a:r>
            <a:r>
              <a:rPr lang="es-ES_tradnl" sz="2800" spc="20" noProof="0">
                <a:solidFill>
                  <a:srgbClr val="132034">
                    <a:alpha val="99000"/>
                  </a:srgbClr>
                </a:solidFill>
                <a:latin typeface="Canela Light" pitchFamily="2" charset="77"/>
                <a:ea typeface="Canela" pitchFamily="34" charset="-122"/>
                <a:cs typeface="Canela" pitchFamily="34" charset="-120"/>
              </a:rPr>
              <a:t> </a:t>
            </a:r>
            <a:r>
              <a:rPr lang="es-ES_tradnl" sz="2800" spc="20" noProof="0" err="1">
                <a:solidFill>
                  <a:srgbClr val="132034">
                    <a:alpha val="99000"/>
                  </a:srgbClr>
                </a:solidFill>
                <a:latin typeface="Canela Light" pitchFamily="2" charset="77"/>
                <a:ea typeface="Canela" pitchFamily="34" charset="-122"/>
                <a:cs typeface="Canela" pitchFamily="34" charset="-120"/>
              </a:rPr>
              <a:t>Impact</a:t>
            </a:r>
            <a:r>
              <a:rPr lang="es-ES_tradnl" sz="2800" spc="20" noProof="0">
                <a:solidFill>
                  <a:srgbClr val="132034">
                    <a:alpha val="99000"/>
                  </a:srgbClr>
                </a:solidFill>
                <a:latin typeface="Canela Light" pitchFamily="2" charset="77"/>
                <a:ea typeface="Canela" pitchFamily="34" charset="-122"/>
                <a:cs typeface="Canela" pitchFamily="34" charset="-120"/>
              </a:rPr>
              <a:t> </a:t>
            </a:r>
            <a:r>
              <a:rPr lang="es-ES_tradnl" sz="2800" spc="20" noProof="0" err="1">
                <a:solidFill>
                  <a:srgbClr val="132034">
                    <a:alpha val="99000"/>
                  </a:srgbClr>
                </a:solidFill>
                <a:latin typeface="Canela Light" pitchFamily="2" charset="77"/>
                <a:ea typeface="Canela" pitchFamily="34" charset="-122"/>
                <a:cs typeface="Canela" pitchFamily="34" charset="-120"/>
              </a:rPr>
              <a:t>Program</a:t>
            </a:r>
            <a:endParaRPr lang="es-ES_tradnl" sz="2800" spc="20" noProof="0"/>
          </a:p>
        </p:txBody>
      </p:sp>
      <p:sp>
        <p:nvSpPr>
          <p:cNvPr id="5" name="Text 3"/>
          <p:cNvSpPr/>
          <p:nvPr/>
        </p:nvSpPr>
        <p:spPr>
          <a:xfrm>
            <a:off x="1738313" y="142875"/>
            <a:ext cx="1333500"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8. MEANINGFUL IMPACT PROGRAM</a:t>
            </a:r>
            <a:endParaRPr lang="es-ES_tradnl" sz="570" noProof="0"/>
          </a:p>
        </p:txBody>
      </p:sp>
      <p:sp>
        <p:nvSpPr>
          <p:cNvPr id="8" name="Text 6"/>
          <p:cNvSpPr/>
          <p:nvPr/>
        </p:nvSpPr>
        <p:spPr>
          <a:xfrm>
            <a:off x="285750" y="1300162"/>
            <a:ext cx="2614896" cy="3043238"/>
          </a:xfrm>
          <a:prstGeom prst="rect">
            <a:avLst/>
          </a:prstGeom>
          <a:noFill/>
          <a:ln/>
        </p:spPr>
        <p:txBody>
          <a:bodyPr wrap="square" lIns="0" tIns="0" rIns="0" bIns="0" rtlCol="0" anchor="t"/>
          <a:lstStyle/>
          <a:p>
            <a:pPr marL="0" indent="0" algn="l">
              <a:buNone/>
            </a:pPr>
            <a:r>
              <a:rPr lang="es-ES_tradnl" sz="900" spc="20" noProof="0">
                <a:solidFill>
                  <a:srgbClr val="132034">
                    <a:alpha val="99000"/>
                  </a:srgbClr>
                </a:solidFill>
                <a:latin typeface="Bw Gradual" pitchFamily="2" charset="77"/>
                <a:ea typeface="Bw Gradual" pitchFamily="34" charset="-122"/>
                <a:cs typeface="Bw Gradual" pitchFamily="34" charset="-120"/>
              </a:rPr>
              <a:t>Desde su creación, Crandon ha entendido que la sostenibilidad a largo plazo del modelo de negocio depende no solo de la excelencia en </a:t>
            </a:r>
          </a:p>
          <a:p>
            <a:pPr marL="0" indent="0" algn="l">
              <a:buNone/>
            </a:pPr>
            <a:r>
              <a:rPr lang="es-ES_tradnl" sz="900" spc="20" noProof="0">
                <a:solidFill>
                  <a:srgbClr val="132034">
                    <a:alpha val="99000"/>
                  </a:srgbClr>
                </a:solidFill>
                <a:latin typeface="Bw Gradual" pitchFamily="2" charset="77"/>
                <a:ea typeface="Bw Gradual" pitchFamily="34" charset="-122"/>
                <a:cs typeface="Bw Gradual" pitchFamily="34" charset="-120"/>
              </a:rPr>
              <a:t>la ejecución y los resultados financieros, sino también de la solidez del talento, el bienestar personal, la coherencia cultural y la contribución a la sociedad. </a:t>
            </a:r>
          </a:p>
          <a:p>
            <a:pPr marL="0" indent="0" algn="l">
              <a:buNone/>
            </a:pPr>
            <a:endParaRPr lang="es-ES_tradnl" sz="900" spc="20" noProof="0">
              <a:latin typeface="Bw Gradual" pitchFamily="2" charset="77"/>
            </a:endParaRPr>
          </a:p>
          <a:p>
            <a:pPr marL="0" indent="0" algn="l">
              <a:buNone/>
            </a:pPr>
            <a:r>
              <a:rPr lang="es-ES_tradnl" sz="900" spc="20" noProof="0">
                <a:solidFill>
                  <a:srgbClr val="132034">
                    <a:alpha val="99000"/>
                  </a:srgbClr>
                </a:solidFill>
                <a:latin typeface="Bw Gradual" pitchFamily="2" charset="77"/>
                <a:ea typeface="Bw Gradual" pitchFamily="34" charset="-122"/>
                <a:cs typeface="Bw Gradual" pitchFamily="34" charset="-120"/>
              </a:rPr>
              <a:t>A medida que la organización crece y consolida su posicionamiento, surge </a:t>
            </a:r>
            <a:endParaRPr lang="es-ES_tradnl" sz="900" spc="20">
              <a:solidFill>
                <a:srgbClr val="132034">
                  <a:alpha val="99000"/>
                </a:srgbClr>
              </a:solidFill>
              <a:latin typeface="Bw Gradual" pitchFamily="2" charset="77"/>
              <a:ea typeface="Bw Gradual" pitchFamily="34" charset="-122"/>
              <a:cs typeface="Bw Gradual" pitchFamily="34" charset="-120"/>
            </a:endParaRPr>
          </a:p>
          <a:p>
            <a:pPr marL="0" indent="0" algn="l">
              <a:buNone/>
            </a:pPr>
            <a:r>
              <a:rPr lang="es-ES_tradnl" sz="900" spc="20" noProof="0">
                <a:solidFill>
                  <a:srgbClr val="132034">
                    <a:alpha val="99000"/>
                  </a:srgbClr>
                </a:solidFill>
                <a:latin typeface="Bw Gradual" pitchFamily="2" charset="77"/>
                <a:ea typeface="Bw Gradual" pitchFamily="34" charset="-122"/>
                <a:cs typeface="Bw Gradual" pitchFamily="34" charset="-120"/>
              </a:rPr>
              <a:t>la necesidad de ordenar, sistematizar </a:t>
            </a:r>
          </a:p>
          <a:p>
            <a:pPr marL="0" indent="0" algn="l">
              <a:buNone/>
            </a:pPr>
            <a:r>
              <a:rPr lang="es-ES_tradnl" sz="900" spc="20" noProof="0">
                <a:solidFill>
                  <a:srgbClr val="132034">
                    <a:alpha val="99000"/>
                  </a:srgbClr>
                </a:solidFill>
                <a:latin typeface="Bw Gradual" pitchFamily="2" charset="77"/>
                <a:ea typeface="Bw Gradual" pitchFamily="34" charset="-122"/>
                <a:cs typeface="Bw Gradual" pitchFamily="34" charset="-120"/>
              </a:rPr>
              <a:t>y dar marco común a iniciativas que </a:t>
            </a:r>
          </a:p>
          <a:p>
            <a:pPr marL="0" indent="0" algn="l">
              <a:buNone/>
            </a:pPr>
            <a:r>
              <a:rPr lang="es-ES_tradnl" sz="900" spc="20" noProof="0">
                <a:solidFill>
                  <a:srgbClr val="132034">
                    <a:alpha val="99000"/>
                  </a:srgbClr>
                </a:solidFill>
                <a:latin typeface="Bw Gradual" pitchFamily="2" charset="77"/>
                <a:ea typeface="Bw Gradual" pitchFamily="34" charset="-122"/>
                <a:cs typeface="Bw Gradual" pitchFamily="34" charset="-120"/>
              </a:rPr>
              <a:t>ya formaban parte de su práctica diaria, integrándolas bajo una visión estratégica unificada. </a:t>
            </a:r>
          </a:p>
          <a:p>
            <a:pPr marL="0" indent="0" algn="l">
              <a:buNone/>
            </a:pPr>
            <a:endParaRPr lang="es-ES_tradnl" sz="900" spc="20" noProof="0">
              <a:latin typeface="Bw Gradual" pitchFamily="2" charset="77"/>
            </a:endParaRPr>
          </a:p>
          <a:p>
            <a:pPr marL="0" indent="0" algn="l">
              <a:buNone/>
            </a:pPr>
            <a:r>
              <a:rPr lang="es-ES_tradnl" sz="900" spc="20" noProof="0">
                <a:solidFill>
                  <a:srgbClr val="132034">
                    <a:alpha val="99000"/>
                  </a:srgbClr>
                </a:solidFill>
                <a:latin typeface="Bw Gradual" pitchFamily="2" charset="77"/>
                <a:ea typeface="Bw Gradual" pitchFamily="34" charset="-122"/>
                <a:cs typeface="Bw Gradual" pitchFamily="34" charset="-120"/>
              </a:rPr>
              <a:t>Por este motivo, en febrero de 2025, </a:t>
            </a:r>
          </a:p>
          <a:p>
            <a:pPr marL="0" indent="0" algn="l">
              <a:buNone/>
            </a:pPr>
            <a:r>
              <a:rPr lang="es-ES_tradnl" sz="900" spc="20" noProof="0">
                <a:solidFill>
                  <a:srgbClr val="132034">
                    <a:alpha val="99000"/>
                  </a:srgbClr>
                </a:solidFill>
                <a:latin typeface="Bw Gradual" pitchFamily="2" charset="77"/>
                <a:ea typeface="Bw Gradual" pitchFamily="34" charset="-122"/>
                <a:cs typeface="Bw Gradual" pitchFamily="34" charset="-120"/>
              </a:rPr>
              <a:t>nace en Crandon el </a:t>
            </a:r>
            <a:r>
              <a:rPr lang="es-ES_tradnl" sz="900" spc="20" noProof="0" err="1">
                <a:solidFill>
                  <a:srgbClr val="132034">
                    <a:alpha val="99000"/>
                  </a:srgbClr>
                </a:solidFill>
                <a:latin typeface="Bw Gradual" pitchFamily="2" charset="77"/>
                <a:ea typeface="Bw Gradual" pitchFamily="34" charset="-122"/>
                <a:cs typeface="Bw Gradual" pitchFamily="34" charset="-120"/>
              </a:rPr>
              <a:t>Meaningful</a:t>
            </a:r>
            <a:r>
              <a:rPr lang="es-ES_tradnl" sz="900" spc="20" noProof="0">
                <a:solidFill>
                  <a:srgbClr val="132034">
                    <a:alpha val="99000"/>
                  </a:srgbClr>
                </a:solidFill>
                <a:latin typeface="Bw Gradual" pitchFamily="2" charset="77"/>
                <a:ea typeface="Bw Gradual" pitchFamily="34" charset="-122"/>
                <a:cs typeface="Bw Gradual" pitchFamily="34" charset="-120"/>
              </a:rPr>
              <a:t> </a:t>
            </a:r>
            <a:r>
              <a:rPr lang="es-ES_tradnl" sz="900" spc="20" noProof="0" err="1">
                <a:solidFill>
                  <a:srgbClr val="132034">
                    <a:alpha val="99000"/>
                  </a:srgbClr>
                </a:solidFill>
                <a:latin typeface="Bw Gradual" pitchFamily="2" charset="77"/>
                <a:ea typeface="Bw Gradual" pitchFamily="34" charset="-122"/>
                <a:cs typeface="Bw Gradual" pitchFamily="34" charset="-120"/>
              </a:rPr>
              <a:t>Impact</a:t>
            </a:r>
            <a:r>
              <a:rPr lang="es-ES_tradnl" sz="900" spc="20" noProof="0">
                <a:solidFill>
                  <a:srgbClr val="132034">
                    <a:alpha val="99000"/>
                  </a:srgbClr>
                </a:solidFill>
                <a:latin typeface="Bw Gradual" pitchFamily="2" charset="77"/>
                <a:ea typeface="Bw Gradual" pitchFamily="34" charset="-122"/>
                <a:cs typeface="Bw Gradual" pitchFamily="34" charset="-120"/>
              </a:rPr>
              <a:t> </a:t>
            </a:r>
            <a:r>
              <a:rPr lang="es-ES_tradnl" sz="900" spc="20" noProof="0" err="1">
                <a:solidFill>
                  <a:srgbClr val="132034">
                    <a:alpha val="99000"/>
                  </a:srgbClr>
                </a:solidFill>
                <a:latin typeface="Bw Gradual" pitchFamily="2" charset="77"/>
                <a:ea typeface="Bw Gradual" pitchFamily="34" charset="-122"/>
                <a:cs typeface="Bw Gradual" pitchFamily="34" charset="-120"/>
              </a:rPr>
              <a:t>Program</a:t>
            </a:r>
            <a:r>
              <a:rPr lang="es-ES_tradnl" sz="900" spc="20" noProof="0">
                <a:solidFill>
                  <a:srgbClr val="132034">
                    <a:alpha val="99000"/>
                  </a:srgbClr>
                </a:solidFill>
                <a:latin typeface="Bw Gradual" pitchFamily="2" charset="77"/>
                <a:ea typeface="Bw Gradual" pitchFamily="34" charset="-122"/>
                <a:cs typeface="Bw Gradual" pitchFamily="34" charset="-120"/>
              </a:rPr>
              <a:t> (MIP).</a:t>
            </a:r>
            <a:endParaRPr lang="es-ES_tradnl" sz="900" spc="20" noProof="0">
              <a:latin typeface="Bw Gradual" pitchFamily="2" charset="77"/>
            </a:endParaRPr>
          </a:p>
        </p:txBody>
      </p:sp>
      <p:sp>
        <p:nvSpPr>
          <p:cNvPr id="9" name="Text 7"/>
          <p:cNvSpPr/>
          <p:nvPr/>
        </p:nvSpPr>
        <p:spPr>
          <a:xfrm>
            <a:off x="3071812" y="1300162"/>
            <a:ext cx="2696400" cy="2270352"/>
          </a:xfrm>
          <a:prstGeom prst="rect">
            <a:avLst/>
          </a:prstGeom>
          <a:noFill/>
          <a:ln/>
        </p:spPr>
        <p:txBody>
          <a:bodyPr wrap="square" lIns="0" tIns="0" rIns="0" bIns="0" rtlCol="0" anchor="t"/>
          <a:lstStyle/>
          <a:p>
            <a:pPr marL="0" indent="0" algn="l">
              <a:buNone/>
            </a:pPr>
            <a:r>
              <a:rPr lang="es-ES_tradnl" sz="900" spc="20">
                <a:solidFill>
                  <a:srgbClr val="132034">
                    <a:alpha val="99000"/>
                  </a:srgbClr>
                </a:solidFill>
                <a:latin typeface="Bw Gradual" pitchFamily="2" charset="77"/>
              </a:rPr>
              <a:t>El MIP se configura con tres objetivos fundamentales:</a:t>
            </a:r>
          </a:p>
          <a:p>
            <a:pPr marL="171450" indent="-171450">
              <a:buSzPct val="100000"/>
              <a:buFont typeface="Arial" panose="020B0604020202020204" pitchFamily="34" charset="0"/>
              <a:buChar char="•"/>
            </a:pPr>
            <a:r>
              <a:rPr lang="es-ES_tradnl" sz="900" spc="20">
                <a:solidFill>
                  <a:srgbClr val="132034">
                    <a:alpha val="99000"/>
                  </a:srgbClr>
                </a:solidFill>
                <a:latin typeface="Bw Gradual" pitchFamily="2" charset="77"/>
              </a:rPr>
              <a:t>Integrar la sostenibilidad en la toma de decisiones, reforzando una cultura corporativa responsable y orientada al largo plazo.</a:t>
            </a:r>
          </a:p>
          <a:p>
            <a:pPr marL="171450" indent="-171450">
              <a:buSzPct val="100000"/>
              <a:buFont typeface="Arial" panose="020B0604020202020204" pitchFamily="34" charset="0"/>
              <a:buChar char="•"/>
            </a:pPr>
            <a:r>
              <a:rPr lang="es-ES_tradnl" sz="900" spc="20">
                <a:solidFill>
                  <a:srgbClr val="132034">
                    <a:alpha val="99000"/>
                  </a:srgbClr>
                </a:solidFill>
                <a:latin typeface="Bw Gradual" pitchFamily="2" charset="77"/>
              </a:rPr>
              <a:t>Asegurar consistencia y continuidad en iniciativas relacionadas con talento, solidaridad cultura y bienestar.</a:t>
            </a:r>
          </a:p>
          <a:p>
            <a:pPr marL="171450" indent="-171450" algn="l">
              <a:buSzPct val="100000"/>
              <a:buFont typeface="Arial" panose="020B0604020202020204" pitchFamily="34" charset="0"/>
              <a:buChar char="•"/>
            </a:pPr>
            <a:r>
              <a:rPr lang="es-ES_tradnl" sz="900" spc="20">
                <a:solidFill>
                  <a:srgbClr val="132034">
                    <a:alpha val="99000"/>
                  </a:srgbClr>
                </a:solidFill>
                <a:latin typeface="Bw Gradual" pitchFamily="2" charset="77"/>
              </a:rPr>
              <a:t>Estructurar el compromiso de sostenibilidad de forma coherente y medible, alineándolo con la estrategia de </a:t>
            </a:r>
            <a:r>
              <a:rPr lang="es-ES_tradnl" sz="900" spc="20" noProof="0">
                <a:solidFill>
                  <a:srgbClr val="132034">
                    <a:alpha val="99000"/>
                  </a:srgbClr>
                </a:solidFill>
                <a:latin typeface="Bw Gradual" pitchFamily="2" charset="77"/>
                <a:ea typeface="Bw Gradual" pitchFamily="34" charset="-122"/>
                <a:cs typeface="Bw Gradual" pitchFamily="34" charset="-120"/>
              </a:rPr>
              <a:t>la firma.</a:t>
            </a:r>
            <a:endParaRPr lang="es-ES_tradnl" sz="900" spc="20">
              <a:solidFill>
                <a:srgbClr val="132034">
                  <a:alpha val="99000"/>
                </a:srgbClr>
              </a:solidFill>
              <a:latin typeface="Bw Gradual" pitchFamily="2" charset="77"/>
            </a:endParaRPr>
          </a:p>
          <a:p>
            <a:pPr marL="171450" indent="-171450" algn="l">
              <a:buSzPct val="100000"/>
              <a:buFont typeface="Arial" panose="020B0604020202020204" pitchFamily="34" charset="0"/>
              <a:buChar char="•"/>
            </a:pPr>
            <a:endParaRPr lang="es-ES_tradnl" sz="900" spc="20" noProof="0">
              <a:solidFill>
                <a:srgbClr val="132034">
                  <a:alpha val="99000"/>
                </a:srgbClr>
              </a:solidFill>
              <a:latin typeface="Bw Gradual" pitchFamily="2" charset="77"/>
            </a:endParaRPr>
          </a:p>
          <a:p>
            <a:r>
              <a:rPr lang="es-ES_tradnl" sz="900" spc="20">
                <a:solidFill>
                  <a:srgbClr val="132034">
                    <a:alpha val="99000"/>
                  </a:srgbClr>
                </a:solidFill>
                <a:latin typeface="Bw Gradual" pitchFamily="34" charset="0"/>
                <a:ea typeface="Bw Gradual" pitchFamily="34" charset="-122"/>
                <a:cs typeface="Bw Gradual" pitchFamily="34" charset="-120"/>
              </a:rPr>
              <a:t>Desde</a:t>
            </a:r>
            <a:r>
              <a:rPr lang="es-ES_tradnl" sz="900" strike="sngStrike" spc="20">
                <a:solidFill>
                  <a:srgbClr val="132034">
                    <a:alpha val="99000"/>
                  </a:srgbClr>
                </a:solidFill>
                <a:latin typeface="Bw Gradual" pitchFamily="34" charset="0"/>
                <a:ea typeface="Bw Gradual" pitchFamily="34" charset="-122"/>
                <a:cs typeface="Bw Gradual" pitchFamily="34" charset="-120"/>
              </a:rPr>
              <a:t> </a:t>
            </a:r>
            <a:r>
              <a:rPr lang="es-ES_tradnl" sz="900" spc="20">
                <a:solidFill>
                  <a:srgbClr val="132034">
                    <a:alpha val="99000"/>
                  </a:srgbClr>
                </a:solidFill>
                <a:latin typeface="Bw Gradual" pitchFamily="34" charset="0"/>
                <a:ea typeface="Bw Gradual" pitchFamily="34" charset="-122"/>
                <a:cs typeface="Bw Gradual" pitchFamily="34" charset="-120"/>
              </a:rPr>
              <a:t>septiembre de 2025, la estrategia y </a:t>
            </a:r>
          </a:p>
          <a:p>
            <a:r>
              <a:rPr lang="es-ES_tradnl" sz="900" spc="20">
                <a:solidFill>
                  <a:srgbClr val="132034">
                    <a:alpha val="99000"/>
                  </a:srgbClr>
                </a:solidFill>
                <a:latin typeface="Bw Gradual" pitchFamily="34" charset="0"/>
                <a:ea typeface="Bw Gradual" pitchFamily="34" charset="-122"/>
                <a:cs typeface="Bw Gradual" pitchFamily="34" charset="-120"/>
              </a:rPr>
              <a:t>gestión del MIP se centralizan en Santomera Bay, empresa holding que define y acompaña el desarrollo operativo de Crandon, garantizando </a:t>
            </a:r>
          </a:p>
          <a:p>
            <a:r>
              <a:rPr lang="es-ES_tradnl" sz="900" spc="20">
                <a:solidFill>
                  <a:srgbClr val="132034">
                    <a:alpha val="99000"/>
                  </a:srgbClr>
                </a:solidFill>
                <a:latin typeface="Bw Gradual" pitchFamily="34" charset="0"/>
                <a:ea typeface="Bw Gradual" pitchFamily="34" charset="-122"/>
                <a:cs typeface="Bw Gradual" pitchFamily="34" charset="-120"/>
              </a:rPr>
              <a:t>así una coherencia estratégica, escalabilidad </a:t>
            </a:r>
          </a:p>
          <a:p>
            <a:r>
              <a:rPr lang="es-ES_tradnl" sz="900" spc="20">
                <a:solidFill>
                  <a:srgbClr val="132034">
                    <a:alpha val="99000"/>
                  </a:srgbClr>
                </a:solidFill>
                <a:latin typeface="Bw Gradual" pitchFamily="34" charset="0"/>
                <a:ea typeface="Bw Gradual" pitchFamily="34" charset="-122"/>
                <a:cs typeface="Bw Gradual" pitchFamily="34" charset="-120"/>
              </a:rPr>
              <a:t>y alineación con los valores compartidos.</a:t>
            </a:r>
            <a:endParaRPr lang="es-ES_tradnl" sz="900" spc="20"/>
          </a:p>
          <a:p>
            <a:pPr marL="171450" indent="-171450" algn="l">
              <a:buSzPct val="100000"/>
              <a:buFont typeface="Arial" panose="020B0604020202020204" pitchFamily="34" charset="0"/>
              <a:buChar char="•"/>
            </a:pPr>
            <a:endParaRPr lang="es-ES_tradnl" sz="900" spc="20" noProof="0">
              <a:latin typeface="Bw Gradual" pitchFamily="2" charset="77"/>
            </a:endParaRPr>
          </a:p>
        </p:txBody>
      </p:sp>
      <p:sp>
        <p:nvSpPr>
          <p:cNvPr id="10" name="Text 8"/>
          <p:cNvSpPr/>
          <p:nvPr/>
        </p:nvSpPr>
        <p:spPr>
          <a:xfrm>
            <a:off x="5939913" y="1300162"/>
            <a:ext cx="2828303" cy="3362326"/>
          </a:xfrm>
          <a:prstGeom prst="rect">
            <a:avLst/>
          </a:prstGeom>
          <a:noFill/>
          <a:ln/>
        </p:spPr>
        <p:txBody>
          <a:bodyPr wrap="square" lIns="0" tIns="0" rIns="0" bIns="0" rtlCol="0" anchor="t"/>
          <a:lstStyle/>
          <a:p>
            <a:pPr marL="0" indent="0">
              <a:buNone/>
            </a:pPr>
            <a:r>
              <a:rPr lang="es-ES_tradnl" sz="900" spc="20">
                <a:solidFill>
                  <a:srgbClr val="132034">
                    <a:alpha val="99000"/>
                  </a:srgbClr>
                </a:solidFill>
                <a:latin typeface="Bw Gradual" pitchFamily="2" charset="77"/>
              </a:rPr>
              <a:t>El </a:t>
            </a:r>
            <a:r>
              <a:rPr lang="es-ES_tradnl" sz="900" spc="20" err="1">
                <a:solidFill>
                  <a:srgbClr val="132034">
                    <a:alpha val="99000"/>
                  </a:srgbClr>
                </a:solidFill>
                <a:latin typeface="Bw Gradual" pitchFamily="2" charset="77"/>
              </a:rPr>
              <a:t>Meaningful</a:t>
            </a:r>
            <a:r>
              <a:rPr lang="es-ES_tradnl" sz="900" spc="20">
                <a:solidFill>
                  <a:srgbClr val="132034">
                    <a:alpha val="99000"/>
                  </a:srgbClr>
                </a:solidFill>
                <a:latin typeface="Bw Gradual" pitchFamily="2" charset="77"/>
              </a:rPr>
              <a:t> </a:t>
            </a:r>
            <a:r>
              <a:rPr lang="es-ES_tradnl" sz="900" spc="20" err="1">
                <a:solidFill>
                  <a:srgbClr val="132034">
                    <a:alpha val="99000"/>
                  </a:srgbClr>
                </a:solidFill>
                <a:latin typeface="Bw Gradual" pitchFamily="2" charset="77"/>
              </a:rPr>
              <a:t>Impact</a:t>
            </a:r>
            <a:r>
              <a:rPr lang="es-ES_tradnl" sz="900" spc="20">
                <a:solidFill>
                  <a:srgbClr val="132034">
                    <a:alpha val="99000"/>
                  </a:srgbClr>
                </a:solidFill>
                <a:latin typeface="Bw Gradual" pitchFamily="2" charset="77"/>
              </a:rPr>
              <a:t> </a:t>
            </a:r>
            <a:r>
              <a:rPr lang="es-ES_tradnl" sz="900" spc="20" err="1">
                <a:solidFill>
                  <a:srgbClr val="132034">
                    <a:alpha val="99000"/>
                  </a:srgbClr>
                </a:solidFill>
                <a:latin typeface="Bw Gradual" pitchFamily="2" charset="77"/>
              </a:rPr>
              <a:t>Program</a:t>
            </a:r>
            <a:r>
              <a:rPr lang="es-ES_tradnl" sz="900" spc="20">
                <a:solidFill>
                  <a:srgbClr val="132034">
                    <a:alpha val="99000"/>
                  </a:srgbClr>
                </a:solidFill>
                <a:latin typeface="Bw Gradual" pitchFamily="2" charset="77"/>
              </a:rPr>
              <a:t> da visibilidad </a:t>
            </a:r>
          </a:p>
          <a:p>
            <a:pPr marL="0" indent="0">
              <a:buNone/>
            </a:pPr>
            <a:r>
              <a:rPr lang="es-ES_tradnl" sz="900" spc="20">
                <a:solidFill>
                  <a:srgbClr val="132034">
                    <a:alpha val="99000"/>
                  </a:srgbClr>
                </a:solidFill>
                <a:latin typeface="Bw Gradual" pitchFamily="2" charset="77"/>
              </a:rPr>
              <a:t>a nuestra forma de desarrollar la actividad empresarial: generar valor sostenible que trasciende la dimensión puramente financiera </a:t>
            </a:r>
          </a:p>
          <a:p>
            <a:pPr marL="0" indent="0">
              <a:buNone/>
            </a:pPr>
            <a:r>
              <a:rPr lang="es-ES_tradnl" sz="900" spc="20">
                <a:solidFill>
                  <a:srgbClr val="132034">
                    <a:alpha val="99000"/>
                  </a:srgbClr>
                </a:solidFill>
                <a:latin typeface="Bw Gradual" pitchFamily="2" charset="77"/>
              </a:rPr>
              <a:t>y contribuye de forma significativa al entorno </a:t>
            </a:r>
          </a:p>
          <a:p>
            <a:pPr marL="0" indent="0">
              <a:buNone/>
            </a:pPr>
            <a:r>
              <a:rPr lang="es-ES_tradnl" sz="900" spc="20">
                <a:solidFill>
                  <a:srgbClr val="132034">
                    <a:alpha val="99000"/>
                  </a:srgbClr>
                </a:solidFill>
                <a:latin typeface="Bw Gradual" pitchFamily="2" charset="77"/>
              </a:rPr>
              <a:t>en el que la firma opera.</a:t>
            </a:r>
          </a:p>
          <a:p>
            <a:pPr marL="0" indent="0">
              <a:buNone/>
            </a:pPr>
            <a:endParaRPr lang="es-ES_tradnl" sz="900" spc="20">
              <a:solidFill>
                <a:srgbClr val="132034">
                  <a:alpha val="99000"/>
                </a:srgbClr>
              </a:solidFill>
              <a:latin typeface="Bw Gradual" pitchFamily="2" charset="77"/>
            </a:endParaRPr>
          </a:p>
          <a:p>
            <a:pPr marL="0" indent="0">
              <a:buNone/>
            </a:pPr>
            <a:r>
              <a:rPr lang="es-ES_tradnl" sz="900" spc="20">
                <a:solidFill>
                  <a:srgbClr val="132034">
                    <a:alpha val="99000"/>
                  </a:srgbClr>
                </a:solidFill>
                <a:latin typeface="Bw Gradual" pitchFamily="2" charset="77"/>
              </a:rPr>
              <a:t>El </a:t>
            </a:r>
            <a:r>
              <a:rPr lang="es-ES_tradnl" sz="900" spc="20" err="1">
                <a:solidFill>
                  <a:srgbClr val="132034">
                    <a:alpha val="99000"/>
                  </a:srgbClr>
                </a:solidFill>
                <a:latin typeface="Bw Gradual" pitchFamily="2" charset="77"/>
              </a:rPr>
              <a:t>Meaningful</a:t>
            </a:r>
            <a:r>
              <a:rPr lang="es-ES_tradnl" sz="900" spc="20">
                <a:solidFill>
                  <a:srgbClr val="132034">
                    <a:alpha val="99000"/>
                  </a:srgbClr>
                </a:solidFill>
                <a:latin typeface="Bw Gradual" pitchFamily="2" charset="77"/>
              </a:rPr>
              <a:t> </a:t>
            </a:r>
            <a:r>
              <a:rPr lang="es-ES_tradnl" sz="900" spc="20" err="1">
                <a:solidFill>
                  <a:srgbClr val="132034">
                    <a:alpha val="99000"/>
                  </a:srgbClr>
                </a:solidFill>
                <a:latin typeface="Bw Gradual" pitchFamily="2" charset="77"/>
              </a:rPr>
              <a:t>Impact</a:t>
            </a:r>
            <a:r>
              <a:rPr lang="es-ES_tradnl" sz="900" spc="20">
                <a:solidFill>
                  <a:srgbClr val="132034">
                    <a:alpha val="99000"/>
                  </a:srgbClr>
                </a:solidFill>
                <a:latin typeface="Bw Gradual" pitchFamily="2" charset="77"/>
              </a:rPr>
              <a:t> </a:t>
            </a:r>
            <a:r>
              <a:rPr lang="es-ES_tradnl" sz="900" spc="20" err="1">
                <a:solidFill>
                  <a:srgbClr val="132034">
                    <a:alpha val="99000"/>
                  </a:srgbClr>
                </a:solidFill>
                <a:latin typeface="Bw Gradual" pitchFamily="2" charset="77"/>
              </a:rPr>
              <a:t>Program</a:t>
            </a:r>
            <a:r>
              <a:rPr lang="es-ES_tradnl" sz="900" spc="20">
                <a:solidFill>
                  <a:srgbClr val="132034">
                    <a:alpha val="99000"/>
                  </a:srgbClr>
                </a:solidFill>
                <a:latin typeface="Bw Gradual" pitchFamily="2" charset="77"/>
              </a:rPr>
              <a:t> es la plataforma que articula nuestra visión de sostenibilidad y criterios ESG a través de cuatro pilares, Talent, </a:t>
            </a:r>
            <a:r>
              <a:rPr lang="es-ES_tradnl" sz="900" spc="20" err="1">
                <a:solidFill>
                  <a:srgbClr val="132034">
                    <a:alpha val="99000"/>
                  </a:srgbClr>
                </a:solidFill>
                <a:latin typeface="Bw Gradual" pitchFamily="2" charset="77"/>
              </a:rPr>
              <a:t>Solidarity</a:t>
            </a:r>
            <a:r>
              <a:rPr lang="es-ES_tradnl" sz="900" spc="20">
                <a:solidFill>
                  <a:srgbClr val="132034">
                    <a:alpha val="99000"/>
                  </a:srgbClr>
                </a:solidFill>
                <a:latin typeface="Bw Gradual" pitchFamily="2" charset="77"/>
              </a:rPr>
              <a:t>, Culture y </a:t>
            </a:r>
            <a:r>
              <a:rPr lang="es-ES_tradnl" sz="900" spc="20" err="1">
                <a:solidFill>
                  <a:srgbClr val="132034">
                    <a:alpha val="99000"/>
                  </a:srgbClr>
                </a:solidFill>
                <a:latin typeface="Bw Gradual" pitchFamily="2" charset="77"/>
              </a:rPr>
              <a:t>Wellbeing</a:t>
            </a:r>
            <a:r>
              <a:rPr lang="es-ES_tradnl" sz="900" spc="20">
                <a:solidFill>
                  <a:srgbClr val="132034">
                    <a:alpha val="99000"/>
                  </a:srgbClr>
                </a:solidFill>
                <a:latin typeface="Bw Gradual" pitchFamily="2" charset="77"/>
              </a:rPr>
              <a:t>, concebidos como ámbitos de actuación continuada y coherente con los valores y la cultura </a:t>
            </a:r>
          </a:p>
          <a:p>
            <a:pPr marL="0" indent="0">
              <a:buNone/>
            </a:pPr>
            <a:r>
              <a:rPr lang="es-ES_tradnl" sz="900" spc="20">
                <a:solidFill>
                  <a:srgbClr val="132034">
                    <a:alpha val="99000"/>
                  </a:srgbClr>
                </a:solidFill>
                <a:latin typeface="Bw Gradual" pitchFamily="2" charset="77"/>
              </a:rPr>
              <a:t>de la firma. </a:t>
            </a:r>
          </a:p>
          <a:p>
            <a:pPr marL="0" indent="0">
              <a:buNone/>
            </a:pPr>
            <a:endParaRPr lang="es-ES_tradnl" sz="900" spc="20">
              <a:solidFill>
                <a:srgbClr val="132034">
                  <a:alpha val="99000"/>
                </a:srgbClr>
              </a:solidFill>
              <a:latin typeface="Bw Gradual" pitchFamily="2" charset="77"/>
            </a:endParaRPr>
          </a:p>
          <a:p>
            <a:pPr marL="0" indent="0">
              <a:buNone/>
            </a:pPr>
            <a:r>
              <a:rPr lang="es-ES_tradnl" sz="900" spc="20">
                <a:solidFill>
                  <a:srgbClr val="132034">
                    <a:alpha val="99000"/>
                  </a:srgbClr>
                </a:solidFill>
                <a:latin typeface="Bw Gradual" pitchFamily="2" charset="77"/>
              </a:rPr>
              <a:t>Cada pilar agrupa iniciativas estructuradas </a:t>
            </a:r>
          </a:p>
          <a:p>
            <a:pPr marL="0" indent="0">
              <a:buNone/>
            </a:pPr>
            <a:r>
              <a:rPr lang="es-ES_tradnl" sz="900" spc="20">
                <a:solidFill>
                  <a:srgbClr val="132034">
                    <a:alpha val="99000"/>
                  </a:srgbClr>
                </a:solidFill>
                <a:latin typeface="Bw Gradual" pitchFamily="2" charset="77"/>
              </a:rPr>
              <a:t>que refuerzan el desarrollo profesional, la contribución social, el compromiso cultural </a:t>
            </a:r>
          </a:p>
          <a:p>
            <a:pPr marL="0" indent="0">
              <a:buNone/>
            </a:pPr>
            <a:r>
              <a:rPr lang="es-ES_tradnl" sz="900" spc="20">
                <a:solidFill>
                  <a:srgbClr val="132034">
                    <a:alpha val="99000"/>
                  </a:srgbClr>
                </a:solidFill>
                <a:latin typeface="Bw Gradual" pitchFamily="2" charset="77"/>
              </a:rPr>
              <a:t>y el bienestar integral, consiguiendo que el impacto sea una parte esencial del modelo de gestión y del propósito corporativo.</a:t>
            </a:r>
          </a:p>
        </p:txBody>
      </p:sp>
      <p:sp>
        <p:nvSpPr>
          <p:cNvPr id="7" name="Text 2">
            <a:extLst>
              <a:ext uri="{FF2B5EF4-FFF2-40B4-BE49-F238E27FC236}">
                <a16:creationId xmlns:a16="http://schemas.microsoft.com/office/drawing/2014/main" id="{C9979442-E672-108C-1025-1D3ABF808CDC}"/>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pic>
        <p:nvPicPr>
          <p:cNvPr id="6" name="Imagen 5">
            <a:extLst>
              <a:ext uri="{FF2B5EF4-FFF2-40B4-BE49-F238E27FC236}">
                <a16:creationId xmlns:a16="http://schemas.microsoft.com/office/drawing/2014/main" id="{F4EC73CF-6E9F-4DB1-B446-496F0470AA15}"/>
              </a:ext>
            </a:extLst>
          </p:cNvPr>
          <p:cNvPicPr>
            <a:picLocks noChangeAspect="1"/>
          </p:cNvPicPr>
          <p:nvPr/>
        </p:nvPicPr>
        <p:blipFill rotWithShape="1">
          <a:blip r:embed="rId3"/>
          <a:srcRect b="35978"/>
          <a:stretch/>
        </p:blipFill>
        <p:spPr>
          <a:xfrm>
            <a:off x="1002324" y="4915627"/>
            <a:ext cx="424228" cy="84998"/>
          </a:xfrm>
          <a:prstGeom prst="rect">
            <a:avLst/>
          </a:prstGeom>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name="Slide 42">
    <p:bg>
      <p:bgPr>
        <a:solidFill>
          <a:srgbClr val="D9CDCB"/>
        </a:solidFill>
        <a:effectLst/>
      </p:bgPr>
    </p:bg>
    <p:spTree>
      <p:nvGrpSpPr>
        <p:cNvPr id="1" name=""/>
        <p:cNvGrpSpPr/>
        <p:nvPr/>
      </p:nvGrpSpPr>
      <p:grpSpPr>
        <a:xfrm>
          <a:off x="0" y="0"/>
          <a:ext cx="0" cy="0"/>
          <a:chOff x="0" y="0"/>
          <a:chExt cx="0" cy="0"/>
        </a:xfrm>
      </p:grpSpPr>
      <p:sp>
        <p:nvSpPr>
          <p:cNvPr id="3" name="Text 1"/>
          <p:cNvSpPr/>
          <p:nvPr/>
        </p:nvSpPr>
        <p:spPr>
          <a:xfrm>
            <a:off x="285750" y="4943475"/>
            <a:ext cx="95250" cy="57150"/>
          </a:xfrm>
          <a:prstGeom prst="rect">
            <a:avLst/>
          </a:prstGeom>
          <a:noFill/>
          <a:ln/>
        </p:spPr>
        <p:txBody>
          <a:bodyPr wrap="square" lIns="0" tIns="0" rIns="0" bIns="0" rtlCol="0" anchor="ctr"/>
          <a:lstStyle/>
          <a:p>
            <a:pPr marL="0" indent="0" algn="ctr">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43</a:t>
            </a:r>
            <a:endParaRPr lang="es-ES_tradnl" sz="570" noProof="0"/>
          </a:p>
        </p:txBody>
      </p:sp>
      <p:sp>
        <p:nvSpPr>
          <p:cNvPr id="4" name="Text 2"/>
          <p:cNvSpPr/>
          <p:nvPr/>
        </p:nvSpPr>
        <p:spPr>
          <a:xfrm>
            <a:off x="285750" y="481012"/>
            <a:ext cx="3633788" cy="409575"/>
          </a:xfrm>
          <a:prstGeom prst="rect">
            <a:avLst/>
          </a:prstGeom>
          <a:noFill/>
          <a:ln/>
        </p:spPr>
        <p:txBody>
          <a:bodyPr wrap="square" lIns="0" tIns="0" rIns="0" bIns="0" rtlCol="0" anchor="t"/>
          <a:lstStyle/>
          <a:p>
            <a:pPr marL="0" indent="0" algn="l">
              <a:lnSpc>
                <a:spcPts val="3078"/>
              </a:lnSpc>
              <a:buNone/>
            </a:pPr>
            <a:r>
              <a:rPr lang="es-ES_tradnl" sz="2800" spc="20" noProof="0">
                <a:solidFill>
                  <a:srgbClr val="132034">
                    <a:alpha val="99000"/>
                  </a:srgbClr>
                </a:solidFill>
                <a:latin typeface="Canela Light" pitchFamily="2" charset="77"/>
                <a:ea typeface="Canela" pitchFamily="34" charset="-122"/>
                <a:cs typeface="Canela" pitchFamily="34" charset="-120"/>
              </a:rPr>
              <a:t>Pilar 1. Talento</a:t>
            </a:r>
            <a:endParaRPr lang="es-ES_tradnl" sz="2800" spc="20" noProof="0"/>
          </a:p>
        </p:txBody>
      </p:sp>
      <p:sp>
        <p:nvSpPr>
          <p:cNvPr id="5" name="Text 3"/>
          <p:cNvSpPr/>
          <p:nvPr/>
        </p:nvSpPr>
        <p:spPr>
          <a:xfrm>
            <a:off x="1738313" y="142875"/>
            <a:ext cx="1333500"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8. MEANINGFUL IMPACT PROGRAM</a:t>
            </a:r>
            <a:endParaRPr lang="es-ES_tradnl" sz="570" noProof="0"/>
          </a:p>
        </p:txBody>
      </p:sp>
      <p:sp>
        <p:nvSpPr>
          <p:cNvPr id="7" name="Text 5"/>
          <p:cNvSpPr/>
          <p:nvPr/>
        </p:nvSpPr>
        <p:spPr>
          <a:xfrm>
            <a:off x="288471" y="1500188"/>
            <a:ext cx="2816678" cy="3190875"/>
          </a:xfrm>
          <a:prstGeom prst="rect">
            <a:avLst/>
          </a:prstGeom>
          <a:noFill/>
          <a:ln/>
        </p:spPr>
        <p:txBody>
          <a:bodyPr wrap="square" lIns="0" tIns="0" rIns="0" bIns="0" rtlCol="0" anchor="t"/>
          <a:lstStyle/>
          <a:p>
            <a:pPr marL="0" indent="0" algn="l">
              <a:buNone/>
            </a:pPr>
            <a:r>
              <a:rPr lang="es-ES_tradnl" sz="900" spc="20">
                <a:solidFill>
                  <a:srgbClr val="132034">
                    <a:alpha val="99000"/>
                  </a:srgbClr>
                </a:solidFill>
                <a:latin typeface="Bw Gradual" pitchFamily="34" charset="0"/>
              </a:rPr>
              <a:t>El talento es el motor de crecimiento en Crandon. A través de Crandon Talent, buscamos atraer, desarrollar y retener a los mejores profesionales, dotándolos de herramientas para su evolución personal y profesional. Apostamos por una formación constante, una comunidad que comparte conocimiento, y programas que impulsan el liderazgo y la excelencia desde dentro.</a:t>
            </a:r>
          </a:p>
          <a:p>
            <a:pPr marL="0" indent="0" algn="l">
              <a:buNone/>
            </a:pPr>
            <a:endParaRPr lang="es-ES_tradnl" sz="900" spc="20">
              <a:solidFill>
                <a:srgbClr val="132034">
                  <a:alpha val="99000"/>
                </a:srgbClr>
              </a:solidFill>
              <a:latin typeface="Bw Gradual" pitchFamily="34" charset="0"/>
            </a:endParaRPr>
          </a:p>
          <a:p>
            <a:pPr marL="0" indent="0" algn="l">
              <a:buNone/>
            </a:pPr>
            <a:r>
              <a:rPr lang="es-ES_tradnl" sz="900" spc="20">
                <a:solidFill>
                  <a:srgbClr val="132034">
                    <a:alpha val="99000"/>
                  </a:srgbClr>
                </a:solidFill>
                <a:latin typeface="Bw Gradual" pitchFamily="34" charset="0"/>
              </a:rPr>
              <a:t>Desde nuestro enfoque de sostenibilidad, el Pilar Talento genera un impacto positivo en varias dimensiones. Socialmente contribuye a la empleabilidad juvenil cualificada y al desarrollo de capital humano especializado. Asimismo, fortalece la cultura de profesionalidad, ética y excelencia técnica. </a:t>
            </a:r>
          </a:p>
          <a:p>
            <a:pPr marL="0" indent="0" algn="l">
              <a:buNone/>
            </a:pPr>
            <a:endParaRPr lang="es-ES_tradnl" sz="900" spc="20">
              <a:solidFill>
                <a:srgbClr val="132034">
                  <a:alpha val="99000"/>
                </a:srgbClr>
              </a:solidFill>
              <a:latin typeface="Bw Gradual" pitchFamily="34" charset="0"/>
            </a:endParaRPr>
          </a:p>
          <a:p>
            <a:pPr marL="0" indent="0" algn="l">
              <a:buNone/>
            </a:pPr>
            <a:r>
              <a:rPr lang="es-ES_tradnl" sz="900" spc="20">
                <a:solidFill>
                  <a:srgbClr val="132034">
                    <a:alpha val="99000"/>
                  </a:srgbClr>
                </a:solidFill>
                <a:latin typeface="Bw Gradual" pitchFamily="34" charset="0"/>
              </a:rPr>
              <a:t>Y, por último, asegura la renovación generacional y la transferencia estructurada de conocimiento.</a:t>
            </a:r>
          </a:p>
        </p:txBody>
      </p:sp>
      <p:sp>
        <p:nvSpPr>
          <p:cNvPr id="8" name="Text 6"/>
          <p:cNvSpPr/>
          <p:nvPr/>
        </p:nvSpPr>
        <p:spPr>
          <a:xfrm>
            <a:off x="3919537" y="2024062"/>
            <a:ext cx="1309688" cy="57150"/>
          </a:xfrm>
          <a:prstGeom prst="rect">
            <a:avLst/>
          </a:prstGeom>
          <a:noFill/>
          <a:ln/>
        </p:spPr>
        <p:txBody>
          <a:bodyPr wrap="square" lIns="0" tIns="0" rIns="0" bIns="0" rtlCol="0" anchor="t"/>
          <a:lstStyle/>
          <a:p>
            <a:pPr marL="0" indent="0" algn="l">
              <a:buNone/>
            </a:pPr>
            <a:r>
              <a:rPr lang="es-ES_tradnl" sz="600" spc="20" noProof="0">
                <a:solidFill>
                  <a:srgbClr val="576A78">
                    <a:alpha val="99000"/>
                  </a:srgbClr>
                </a:solidFill>
                <a:latin typeface="Bw Gradual" pitchFamily="2" charset="77"/>
                <a:ea typeface="Bw Gradual" pitchFamily="34" charset="-122"/>
                <a:cs typeface="Bw Gradual" pitchFamily="34" charset="-120"/>
              </a:rPr>
              <a:t>SESIONES DE FORMACIÓN</a:t>
            </a:r>
            <a:endParaRPr lang="es-ES_tradnl" sz="600" spc="20" noProof="0">
              <a:latin typeface="Bw Gradual" pitchFamily="2" charset="77"/>
            </a:endParaRPr>
          </a:p>
        </p:txBody>
      </p:sp>
      <p:sp>
        <p:nvSpPr>
          <p:cNvPr id="9" name="Text 7"/>
          <p:cNvSpPr/>
          <p:nvPr/>
        </p:nvSpPr>
        <p:spPr>
          <a:xfrm>
            <a:off x="3919537" y="1600200"/>
            <a:ext cx="1309688" cy="147638"/>
          </a:xfrm>
          <a:prstGeom prst="rect">
            <a:avLst/>
          </a:prstGeom>
          <a:noFill/>
          <a:ln/>
        </p:spPr>
        <p:txBody>
          <a:bodyPr wrap="square" lIns="0" tIns="0" rIns="0" bIns="0" rtlCol="0" anchor="b"/>
          <a:lstStyle/>
          <a:p>
            <a:pPr marL="0" indent="0" algn="l">
              <a:buNone/>
            </a:pPr>
            <a:r>
              <a:rPr lang="es-ES_tradnl" sz="600" spc="20" noProof="0">
                <a:solidFill>
                  <a:srgbClr val="576A78">
                    <a:alpha val="99000"/>
                  </a:srgbClr>
                </a:solidFill>
                <a:latin typeface="Bw Gradual" pitchFamily="2" charset="77"/>
                <a:ea typeface="Bw Gradual" pitchFamily="34" charset="-122"/>
                <a:cs typeface="Bw Gradual" pitchFamily="34" charset="-120"/>
              </a:rPr>
              <a:t>INDICADORES GENERALES </a:t>
            </a:r>
            <a:endParaRPr lang="es-ES_tradnl" sz="600" spc="20" noProof="0">
              <a:latin typeface="Bw Gradual" pitchFamily="2" charset="77"/>
            </a:endParaRPr>
          </a:p>
          <a:p>
            <a:pPr marL="0" indent="0" algn="l">
              <a:buNone/>
            </a:pPr>
            <a:r>
              <a:rPr lang="es-ES_tradnl" sz="600" spc="20" noProof="0">
                <a:solidFill>
                  <a:srgbClr val="576A78">
                    <a:alpha val="99000"/>
                  </a:srgbClr>
                </a:solidFill>
                <a:latin typeface="Bw Gradual" pitchFamily="2" charset="77"/>
                <a:ea typeface="Bw Gradual" pitchFamily="34" charset="-122"/>
                <a:cs typeface="Bw Gradual" pitchFamily="34" charset="-120"/>
              </a:rPr>
              <a:t>DEL PILAR TALENTO</a:t>
            </a:r>
            <a:endParaRPr lang="es-ES_tradnl" sz="600" spc="20" noProof="0">
              <a:latin typeface="Bw Gradual" pitchFamily="2" charset="77"/>
            </a:endParaRPr>
          </a:p>
        </p:txBody>
      </p:sp>
      <p:sp>
        <p:nvSpPr>
          <p:cNvPr id="10" name="Text 8"/>
          <p:cNvSpPr/>
          <p:nvPr/>
        </p:nvSpPr>
        <p:spPr>
          <a:xfrm>
            <a:off x="6096000" y="1690688"/>
            <a:ext cx="2381420" cy="57150"/>
          </a:xfrm>
          <a:prstGeom prst="rect">
            <a:avLst/>
          </a:prstGeom>
          <a:noFill/>
          <a:ln/>
        </p:spPr>
        <p:txBody>
          <a:bodyPr wrap="square" lIns="0" tIns="0" rIns="0" bIns="0" rtlCol="0" anchor="t"/>
          <a:lstStyle/>
          <a:p>
            <a:pPr marL="0" indent="0" algn="l">
              <a:buNone/>
            </a:pPr>
            <a:r>
              <a:rPr lang="es-ES_tradnl" sz="600" spc="20" noProof="0">
                <a:solidFill>
                  <a:srgbClr val="132034">
                    <a:alpha val="99000"/>
                  </a:srgbClr>
                </a:solidFill>
                <a:latin typeface="Bw Gradual" pitchFamily="2" charset="77"/>
                <a:ea typeface="Bw Gradual" pitchFamily="34" charset="-122"/>
                <a:cs typeface="Bw Gradual" pitchFamily="34" charset="-120"/>
              </a:rPr>
              <a:t>DATOS 2025</a:t>
            </a:r>
            <a:endParaRPr lang="es-ES_tradnl" sz="600" spc="20" noProof="0">
              <a:latin typeface="Bw Gradual" pitchFamily="2" charset="77"/>
            </a:endParaRPr>
          </a:p>
        </p:txBody>
      </p:sp>
      <p:sp>
        <p:nvSpPr>
          <p:cNvPr id="11" name="Text 9"/>
          <p:cNvSpPr/>
          <p:nvPr/>
        </p:nvSpPr>
        <p:spPr>
          <a:xfrm>
            <a:off x="3919537" y="2347913"/>
            <a:ext cx="1309688" cy="57150"/>
          </a:xfrm>
          <a:prstGeom prst="rect">
            <a:avLst/>
          </a:prstGeom>
          <a:noFill/>
          <a:ln/>
        </p:spPr>
        <p:txBody>
          <a:bodyPr wrap="square" lIns="0" tIns="0" rIns="0" bIns="0" rtlCol="0" anchor="t"/>
          <a:lstStyle/>
          <a:p>
            <a:pPr marL="0" indent="0" algn="l">
              <a:buNone/>
            </a:pPr>
            <a:r>
              <a:rPr lang="es-ES_tradnl" sz="600" spc="20" noProof="0">
                <a:solidFill>
                  <a:srgbClr val="576A78">
                    <a:alpha val="99000"/>
                  </a:srgbClr>
                </a:solidFill>
                <a:latin typeface="Bw Gradual" pitchFamily="2" charset="77"/>
                <a:ea typeface="Bw Gradual" pitchFamily="34" charset="-122"/>
                <a:cs typeface="Bw Gradual" pitchFamily="34" charset="-120"/>
              </a:rPr>
              <a:t>HORAS DE FORMACIÓN</a:t>
            </a:r>
            <a:endParaRPr lang="es-ES_tradnl" sz="600" spc="20" noProof="0">
              <a:latin typeface="Bw Gradual" pitchFamily="2" charset="77"/>
            </a:endParaRPr>
          </a:p>
        </p:txBody>
      </p:sp>
      <p:sp>
        <p:nvSpPr>
          <p:cNvPr id="12" name="Text 10"/>
          <p:cNvSpPr/>
          <p:nvPr/>
        </p:nvSpPr>
        <p:spPr>
          <a:xfrm>
            <a:off x="3919537" y="2624138"/>
            <a:ext cx="1309688" cy="147638"/>
          </a:xfrm>
          <a:prstGeom prst="rect">
            <a:avLst/>
          </a:prstGeom>
          <a:noFill/>
          <a:ln/>
        </p:spPr>
        <p:txBody>
          <a:bodyPr wrap="square" lIns="0" tIns="0" rIns="0" bIns="0" rtlCol="0" anchor="t"/>
          <a:lstStyle/>
          <a:p>
            <a:pPr marL="0" indent="0" algn="l">
              <a:buNone/>
            </a:pPr>
            <a:r>
              <a:rPr lang="es-ES_tradnl" sz="600" spc="20" noProof="0">
                <a:solidFill>
                  <a:srgbClr val="576A78">
                    <a:alpha val="99000"/>
                  </a:srgbClr>
                </a:solidFill>
                <a:latin typeface="Bw Gradual" pitchFamily="2" charset="77"/>
                <a:ea typeface="Bw Gradual" pitchFamily="34" charset="-122"/>
                <a:cs typeface="Bw Gradual" pitchFamily="34" charset="-120"/>
              </a:rPr>
              <a:t>SESIONES 1:1 DE </a:t>
            </a:r>
            <a:endParaRPr lang="es-ES_tradnl" sz="600" spc="20" noProof="0">
              <a:latin typeface="Bw Gradual" pitchFamily="2" charset="77"/>
            </a:endParaRPr>
          </a:p>
          <a:p>
            <a:pPr marL="0" indent="0" algn="l">
              <a:buNone/>
            </a:pPr>
            <a:r>
              <a:rPr lang="es-ES_tradnl" sz="600" spc="20" noProof="0">
                <a:solidFill>
                  <a:srgbClr val="576A78">
                    <a:alpha val="99000"/>
                  </a:srgbClr>
                </a:solidFill>
                <a:latin typeface="Bw Gradual" pitchFamily="2" charset="77"/>
                <a:ea typeface="Bw Gradual" pitchFamily="34" charset="-122"/>
                <a:cs typeface="Bw Gradual" pitchFamily="34" charset="-120"/>
              </a:rPr>
              <a:t>SEGUIMIENTO INTERNS</a:t>
            </a:r>
            <a:endParaRPr lang="es-ES_tradnl" sz="600" spc="20" noProof="0">
              <a:latin typeface="Bw Gradual" pitchFamily="2" charset="77"/>
            </a:endParaRPr>
          </a:p>
        </p:txBody>
      </p:sp>
      <p:pic>
        <p:nvPicPr>
          <p:cNvPr id="13" name="Image 0" descr="preencoded.png"/>
          <p:cNvPicPr>
            <a:picLocks noChangeAspect="1"/>
          </p:cNvPicPr>
          <p:nvPr/>
        </p:nvPicPr>
        <p:blipFill>
          <a:blip r:embed="rId3"/>
          <a:srcRect/>
          <a:stretch/>
        </p:blipFill>
        <p:spPr>
          <a:xfrm>
            <a:off x="3919537" y="1890713"/>
            <a:ext cx="4938713" cy="4763"/>
          </a:xfrm>
          <a:prstGeom prst="rect">
            <a:avLst/>
          </a:prstGeom>
        </p:spPr>
      </p:pic>
      <p:sp>
        <p:nvSpPr>
          <p:cNvPr id="14" name="Text 11"/>
          <p:cNvSpPr/>
          <p:nvPr/>
        </p:nvSpPr>
        <p:spPr>
          <a:xfrm>
            <a:off x="6096000" y="2014538"/>
            <a:ext cx="3019425" cy="76200"/>
          </a:xfrm>
          <a:prstGeom prst="rect">
            <a:avLst/>
          </a:prstGeom>
          <a:noFill/>
          <a:ln/>
        </p:spPr>
        <p:txBody>
          <a:bodyPr wrap="square" lIns="0" tIns="0" rIns="0" bIns="0" rtlCol="0" anchor="t"/>
          <a:lstStyle/>
          <a:p>
            <a:pPr marL="0" indent="0" algn="l">
              <a:buNone/>
            </a:pPr>
            <a:r>
              <a:rPr lang="es-ES_tradnl" sz="800" kern="0" spc="8" noProof="0">
                <a:solidFill>
                  <a:srgbClr val="132034">
                    <a:alpha val="99000"/>
                  </a:srgbClr>
                </a:solidFill>
                <a:latin typeface="Bw Gradual" pitchFamily="34" charset="0"/>
                <a:ea typeface="Bw Gradual" pitchFamily="34" charset="-122"/>
                <a:cs typeface="Bw Gradual" pitchFamily="34" charset="-120"/>
              </a:rPr>
              <a:t>43 sesiones</a:t>
            </a:r>
            <a:endParaRPr lang="es-ES_tradnl" sz="800" noProof="0"/>
          </a:p>
        </p:txBody>
      </p:sp>
      <p:sp>
        <p:nvSpPr>
          <p:cNvPr id="15" name="Shape 12"/>
          <p:cNvSpPr/>
          <p:nvPr/>
        </p:nvSpPr>
        <p:spPr>
          <a:xfrm>
            <a:off x="3919537" y="2214563"/>
            <a:ext cx="4938713" cy="0"/>
          </a:xfrm>
          <a:prstGeom prst="line">
            <a:avLst/>
          </a:prstGeom>
          <a:noFill/>
          <a:ln w="4524">
            <a:solidFill>
              <a:srgbClr val="576A78"/>
            </a:solidFill>
            <a:prstDash val="solid"/>
          </a:ln>
        </p:spPr>
        <p:txBody>
          <a:bodyPr/>
          <a:lstStyle/>
          <a:p>
            <a:endParaRPr lang="es-ES_tradnl" noProof="0"/>
          </a:p>
        </p:txBody>
      </p:sp>
      <p:sp>
        <p:nvSpPr>
          <p:cNvPr id="16" name="Text 13"/>
          <p:cNvSpPr/>
          <p:nvPr/>
        </p:nvSpPr>
        <p:spPr>
          <a:xfrm>
            <a:off x="6096000" y="2338388"/>
            <a:ext cx="3176588" cy="76200"/>
          </a:xfrm>
          <a:prstGeom prst="rect">
            <a:avLst/>
          </a:prstGeom>
          <a:noFill/>
          <a:ln/>
        </p:spPr>
        <p:txBody>
          <a:bodyPr wrap="square" lIns="0" tIns="0" rIns="0" bIns="0" rtlCol="0" anchor="t"/>
          <a:lstStyle/>
          <a:p>
            <a:pPr marL="0" indent="0" algn="l">
              <a:buNone/>
            </a:pPr>
            <a:r>
              <a:rPr lang="es-ES_tradnl" sz="800" kern="0" spc="8" noProof="0">
                <a:solidFill>
                  <a:srgbClr val="132034">
                    <a:alpha val="99000"/>
                  </a:srgbClr>
                </a:solidFill>
                <a:latin typeface="Bw Gradual" pitchFamily="34" charset="0"/>
                <a:ea typeface="Bw Gradual" pitchFamily="34" charset="-122"/>
                <a:cs typeface="Bw Gradual" pitchFamily="34" charset="-120"/>
              </a:rPr>
              <a:t>60 horas</a:t>
            </a:r>
            <a:endParaRPr lang="es-ES_tradnl" sz="800" noProof="0"/>
          </a:p>
        </p:txBody>
      </p:sp>
      <p:sp>
        <p:nvSpPr>
          <p:cNvPr id="17" name="Shape 14"/>
          <p:cNvSpPr/>
          <p:nvPr/>
        </p:nvSpPr>
        <p:spPr>
          <a:xfrm>
            <a:off x="3919537" y="2538413"/>
            <a:ext cx="4938713" cy="0"/>
          </a:xfrm>
          <a:prstGeom prst="line">
            <a:avLst/>
          </a:prstGeom>
          <a:noFill/>
          <a:ln w="4524">
            <a:solidFill>
              <a:srgbClr val="576A78"/>
            </a:solidFill>
            <a:prstDash val="solid"/>
          </a:ln>
        </p:spPr>
        <p:txBody>
          <a:bodyPr/>
          <a:lstStyle/>
          <a:p>
            <a:endParaRPr lang="es-ES_tradnl" noProof="0"/>
          </a:p>
        </p:txBody>
      </p:sp>
      <p:sp>
        <p:nvSpPr>
          <p:cNvPr id="18" name="Text 15"/>
          <p:cNvSpPr/>
          <p:nvPr/>
        </p:nvSpPr>
        <p:spPr>
          <a:xfrm>
            <a:off x="6096000" y="2662238"/>
            <a:ext cx="3486150" cy="76200"/>
          </a:xfrm>
          <a:prstGeom prst="rect">
            <a:avLst/>
          </a:prstGeom>
          <a:noFill/>
          <a:ln/>
        </p:spPr>
        <p:txBody>
          <a:bodyPr wrap="square" lIns="0" tIns="0" rIns="0" bIns="0" rtlCol="0" anchor="t"/>
          <a:lstStyle/>
          <a:p>
            <a:pPr marL="0" indent="0" algn="l">
              <a:buNone/>
            </a:pPr>
            <a:r>
              <a:rPr lang="es-ES_tradnl" sz="800" kern="0" spc="8" noProof="0">
                <a:solidFill>
                  <a:srgbClr val="132034">
                    <a:alpha val="99000"/>
                  </a:srgbClr>
                </a:solidFill>
                <a:latin typeface="Bw Gradual" pitchFamily="34" charset="0"/>
                <a:ea typeface="Bw Gradual" pitchFamily="34" charset="-122"/>
                <a:cs typeface="Bw Gradual" pitchFamily="34" charset="-120"/>
              </a:rPr>
              <a:t>44 sesiones semanalmente</a:t>
            </a:r>
            <a:endParaRPr lang="es-ES_tradnl" sz="800" noProof="0"/>
          </a:p>
        </p:txBody>
      </p:sp>
      <p:sp>
        <p:nvSpPr>
          <p:cNvPr id="19" name="Text 16"/>
          <p:cNvSpPr/>
          <p:nvPr/>
        </p:nvSpPr>
        <p:spPr>
          <a:xfrm>
            <a:off x="3919537" y="2947988"/>
            <a:ext cx="1309688" cy="147638"/>
          </a:xfrm>
          <a:prstGeom prst="rect">
            <a:avLst/>
          </a:prstGeom>
          <a:noFill/>
          <a:ln/>
        </p:spPr>
        <p:txBody>
          <a:bodyPr wrap="square" lIns="0" tIns="0" rIns="0" bIns="0" rtlCol="0" anchor="t"/>
          <a:lstStyle/>
          <a:p>
            <a:pPr marL="0" indent="0" algn="l">
              <a:buNone/>
            </a:pPr>
            <a:r>
              <a:rPr lang="es-ES_tradnl" sz="600" spc="20" noProof="0">
                <a:solidFill>
                  <a:srgbClr val="576A78">
                    <a:alpha val="99000"/>
                  </a:srgbClr>
                </a:solidFill>
                <a:latin typeface="Bw Gradual" pitchFamily="2" charset="77"/>
                <a:ea typeface="Bw Gradual" pitchFamily="34" charset="-122"/>
                <a:cs typeface="Bw Gradual" pitchFamily="34" charset="-120"/>
              </a:rPr>
              <a:t>SESIONES 1:1 DE </a:t>
            </a:r>
            <a:endParaRPr lang="es-ES_tradnl" sz="600" spc="20" noProof="0">
              <a:latin typeface="Bw Gradual" pitchFamily="2" charset="77"/>
            </a:endParaRPr>
          </a:p>
          <a:p>
            <a:pPr marL="0" indent="0" algn="l">
              <a:buNone/>
            </a:pPr>
            <a:r>
              <a:rPr lang="es-ES_tradnl" sz="600" spc="20" noProof="0">
                <a:solidFill>
                  <a:srgbClr val="576A78">
                    <a:alpha val="99000"/>
                  </a:srgbClr>
                </a:solidFill>
                <a:latin typeface="Bw Gradual" pitchFamily="2" charset="77"/>
                <a:ea typeface="Bw Gradual" pitchFamily="34" charset="-122"/>
                <a:cs typeface="Bw Gradual" pitchFamily="34" charset="-120"/>
              </a:rPr>
              <a:t>SEGUIMIENTO FULL-TIME</a:t>
            </a:r>
            <a:endParaRPr lang="es-ES_tradnl" sz="600" spc="20" noProof="0">
              <a:latin typeface="Bw Gradual" pitchFamily="2" charset="77"/>
            </a:endParaRPr>
          </a:p>
        </p:txBody>
      </p:sp>
      <p:sp>
        <p:nvSpPr>
          <p:cNvPr id="20" name="Text 17"/>
          <p:cNvSpPr/>
          <p:nvPr/>
        </p:nvSpPr>
        <p:spPr>
          <a:xfrm>
            <a:off x="3919537" y="3319463"/>
            <a:ext cx="2386173" cy="57150"/>
          </a:xfrm>
          <a:prstGeom prst="rect">
            <a:avLst/>
          </a:prstGeom>
          <a:noFill/>
          <a:ln/>
        </p:spPr>
        <p:txBody>
          <a:bodyPr wrap="square" lIns="0" tIns="0" rIns="0" bIns="0" rtlCol="0" anchor="t"/>
          <a:lstStyle/>
          <a:p>
            <a:pPr marL="0" indent="0" algn="l">
              <a:buNone/>
            </a:pPr>
            <a:r>
              <a:rPr lang="es-ES_tradnl" sz="600" spc="20" noProof="0">
                <a:solidFill>
                  <a:srgbClr val="576A78">
                    <a:alpha val="99000"/>
                  </a:srgbClr>
                </a:solidFill>
                <a:latin typeface="Bw Gradual" pitchFamily="2" charset="77"/>
                <a:ea typeface="Bw Gradual" pitchFamily="34" charset="-122"/>
                <a:cs typeface="Bw Gradual" pitchFamily="34" charset="-120"/>
              </a:rPr>
              <a:t>COLABORACIONES ACADÉMICAS</a:t>
            </a:r>
            <a:endParaRPr lang="es-ES_tradnl" sz="600" spc="20" noProof="0">
              <a:latin typeface="Bw Gradual" pitchFamily="2" charset="77"/>
            </a:endParaRPr>
          </a:p>
        </p:txBody>
      </p:sp>
      <p:sp>
        <p:nvSpPr>
          <p:cNvPr id="21" name="Text 18"/>
          <p:cNvSpPr/>
          <p:nvPr/>
        </p:nvSpPr>
        <p:spPr>
          <a:xfrm>
            <a:off x="3919537" y="3638550"/>
            <a:ext cx="2386173" cy="57150"/>
          </a:xfrm>
          <a:prstGeom prst="rect">
            <a:avLst/>
          </a:prstGeom>
          <a:noFill/>
          <a:ln/>
        </p:spPr>
        <p:txBody>
          <a:bodyPr wrap="square" lIns="0" tIns="0" rIns="0" bIns="0" rtlCol="0" anchor="t"/>
          <a:lstStyle/>
          <a:p>
            <a:pPr marL="0" indent="0" algn="l">
              <a:buNone/>
            </a:pPr>
            <a:r>
              <a:rPr lang="es-ES_tradnl" sz="600" spc="20" noProof="0">
                <a:solidFill>
                  <a:srgbClr val="576A78">
                    <a:alpha val="99000"/>
                  </a:srgbClr>
                </a:solidFill>
                <a:latin typeface="Bw Gradual" pitchFamily="2" charset="77"/>
                <a:ea typeface="Bw Gradual" pitchFamily="34" charset="-122"/>
                <a:cs typeface="Bw Gradual" pitchFamily="34" charset="-120"/>
              </a:rPr>
              <a:t>ASISTENCIA MEDIA</a:t>
            </a:r>
            <a:endParaRPr lang="es-ES_tradnl" sz="600" spc="20" noProof="0">
              <a:latin typeface="Bw Gradual" pitchFamily="2" charset="77"/>
            </a:endParaRPr>
          </a:p>
        </p:txBody>
      </p:sp>
      <p:sp>
        <p:nvSpPr>
          <p:cNvPr id="22" name="Shape 19"/>
          <p:cNvSpPr/>
          <p:nvPr/>
        </p:nvSpPr>
        <p:spPr>
          <a:xfrm>
            <a:off x="3919537" y="2862263"/>
            <a:ext cx="4938713" cy="0"/>
          </a:xfrm>
          <a:prstGeom prst="line">
            <a:avLst/>
          </a:prstGeom>
          <a:noFill/>
          <a:ln w="4524">
            <a:solidFill>
              <a:srgbClr val="576A78"/>
            </a:solidFill>
            <a:prstDash val="solid"/>
          </a:ln>
        </p:spPr>
        <p:txBody>
          <a:bodyPr/>
          <a:lstStyle/>
          <a:p>
            <a:endParaRPr lang="es-ES_tradnl" noProof="0"/>
          </a:p>
        </p:txBody>
      </p:sp>
      <p:sp>
        <p:nvSpPr>
          <p:cNvPr id="23" name="Shape 20"/>
          <p:cNvSpPr/>
          <p:nvPr/>
        </p:nvSpPr>
        <p:spPr>
          <a:xfrm>
            <a:off x="3919537" y="3186113"/>
            <a:ext cx="4938713" cy="0"/>
          </a:xfrm>
          <a:prstGeom prst="line">
            <a:avLst/>
          </a:prstGeom>
          <a:noFill/>
          <a:ln w="4524">
            <a:solidFill>
              <a:srgbClr val="576A78"/>
            </a:solidFill>
            <a:prstDash val="solid"/>
          </a:ln>
        </p:spPr>
        <p:txBody>
          <a:bodyPr/>
          <a:lstStyle/>
          <a:p>
            <a:endParaRPr lang="es-ES_tradnl" noProof="0"/>
          </a:p>
        </p:txBody>
      </p:sp>
      <p:sp>
        <p:nvSpPr>
          <p:cNvPr id="24" name="Shape 21"/>
          <p:cNvSpPr/>
          <p:nvPr/>
        </p:nvSpPr>
        <p:spPr>
          <a:xfrm>
            <a:off x="3919537" y="3509963"/>
            <a:ext cx="4938713" cy="0"/>
          </a:xfrm>
          <a:prstGeom prst="line">
            <a:avLst/>
          </a:prstGeom>
          <a:noFill/>
          <a:ln w="4524">
            <a:solidFill>
              <a:srgbClr val="576A78"/>
            </a:solidFill>
            <a:prstDash val="solid"/>
          </a:ln>
        </p:spPr>
        <p:txBody>
          <a:bodyPr/>
          <a:lstStyle/>
          <a:p>
            <a:endParaRPr lang="es-ES_tradnl" noProof="0"/>
          </a:p>
        </p:txBody>
      </p:sp>
      <p:sp>
        <p:nvSpPr>
          <p:cNvPr id="25" name="Text 22"/>
          <p:cNvSpPr/>
          <p:nvPr/>
        </p:nvSpPr>
        <p:spPr>
          <a:xfrm>
            <a:off x="6096000" y="2986088"/>
            <a:ext cx="2038350" cy="76200"/>
          </a:xfrm>
          <a:prstGeom prst="rect">
            <a:avLst/>
          </a:prstGeom>
          <a:noFill/>
          <a:ln/>
        </p:spPr>
        <p:txBody>
          <a:bodyPr wrap="square" lIns="0" tIns="0" rIns="0" bIns="0" rtlCol="0" anchor="t"/>
          <a:lstStyle/>
          <a:p>
            <a:pPr marL="0" indent="0" algn="l">
              <a:buNone/>
            </a:pPr>
            <a:r>
              <a:rPr lang="es-ES_tradnl" sz="800" kern="0" spc="8" noProof="0">
                <a:solidFill>
                  <a:srgbClr val="132034">
                    <a:alpha val="99000"/>
                  </a:srgbClr>
                </a:solidFill>
                <a:latin typeface="Bw Gradual" pitchFamily="34" charset="0"/>
                <a:ea typeface="Bw Gradual" pitchFamily="34" charset="-122"/>
                <a:cs typeface="Bw Gradual" pitchFamily="34" charset="-120"/>
              </a:rPr>
              <a:t>11 sesiones mensualmente</a:t>
            </a:r>
            <a:endParaRPr lang="es-ES_tradnl" sz="800" noProof="0"/>
          </a:p>
        </p:txBody>
      </p:sp>
      <p:sp>
        <p:nvSpPr>
          <p:cNvPr id="26" name="Text 23"/>
          <p:cNvSpPr/>
          <p:nvPr/>
        </p:nvSpPr>
        <p:spPr>
          <a:xfrm>
            <a:off x="6096000" y="3309938"/>
            <a:ext cx="2795588" cy="76200"/>
          </a:xfrm>
          <a:prstGeom prst="rect">
            <a:avLst/>
          </a:prstGeom>
          <a:noFill/>
          <a:ln/>
        </p:spPr>
        <p:txBody>
          <a:bodyPr wrap="square" lIns="0" tIns="0" rIns="0" bIns="0" rtlCol="0" anchor="t"/>
          <a:lstStyle/>
          <a:p>
            <a:pPr marL="0" indent="0" algn="l">
              <a:buNone/>
            </a:pPr>
            <a:r>
              <a:rPr lang="es-ES_tradnl" sz="800" kern="0" spc="8" noProof="0">
                <a:solidFill>
                  <a:srgbClr val="132034">
                    <a:alpha val="99000"/>
                  </a:srgbClr>
                </a:solidFill>
                <a:latin typeface="Bw Gradual" pitchFamily="34" charset="0"/>
                <a:ea typeface="Bw Gradual" pitchFamily="34" charset="-122"/>
                <a:cs typeface="Bw Gradual" pitchFamily="34" charset="-120"/>
              </a:rPr>
              <a:t>4 </a:t>
            </a:r>
            <a:r>
              <a:rPr lang="es-ES_tradnl" sz="800" kern="0" spc="8" noProof="0" err="1">
                <a:solidFill>
                  <a:srgbClr val="132034">
                    <a:alpha val="99000"/>
                  </a:srgbClr>
                </a:solidFill>
                <a:latin typeface="Bw Gradual" pitchFamily="34" charset="0"/>
                <a:ea typeface="Bw Gradual" pitchFamily="34" charset="-122"/>
                <a:cs typeface="Bw Gradual" pitchFamily="34" charset="-120"/>
              </a:rPr>
              <a:t>TFMs</a:t>
            </a:r>
            <a:r>
              <a:rPr lang="es-ES_tradnl" sz="800" kern="0" spc="8" noProof="0">
                <a:solidFill>
                  <a:srgbClr val="132034">
                    <a:alpha val="99000"/>
                  </a:srgbClr>
                </a:solidFill>
                <a:latin typeface="Bw Gradual" pitchFamily="34" charset="0"/>
                <a:ea typeface="Bw Gradual" pitchFamily="34" charset="-122"/>
                <a:cs typeface="Bw Gradual" pitchFamily="34" charset="-120"/>
              </a:rPr>
              <a:t> + 3 Académicos + 1 Publicación</a:t>
            </a:r>
            <a:endParaRPr lang="es-ES_tradnl" sz="800" noProof="0"/>
          </a:p>
        </p:txBody>
      </p:sp>
      <p:sp>
        <p:nvSpPr>
          <p:cNvPr id="27" name="Text 24"/>
          <p:cNvSpPr/>
          <p:nvPr/>
        </p:nvSpPr>
        <p:spPr>
          <a:xfrm>
            <a:off x="6096000" y="3638550"/>
            <a:ext cx="2038350" cy="76200"/>
          </a:xfrm>
          <a:prstGeom prst="rect">
            <a:avLst/>
          </a:prstGeom>
          <a:noFill/>
          <a:ln/>
        </p:spPr>
        <p:txBody>
          <a:bodyPr wrap="square" lIns="0" tIns="0" rIns="0" bIns="0" rtlCol="0" anchor="t"/>
          <a:lstStyle/>
          <a:p>
            <a:pPr marL="0" indent="0" algn="l">
              <a:buNone/>
            </a:pPr>
            <a:r>
              <a:rPr lang="es-ES_tradnl" sz="800" kern="0" spc="8" noProof="0">
                <a:solidFill>
                  <a:srgbClr val="132034">
                    <a:alpha val="99000"/>
                  </a:srgbClr>
                </a:solidFill>
                <a:latin typeface="Bw Gradual" pitchFamily="34" charset="0"/>
                <a:ea typeface="Bw Gradual" pitchFamily="34" charset="-122"/>
                <a:cs typeface="Bw Gradual" pitchFamily="34" charset="-120"/>
              </a:rPr>
              <a:t>+60%</a:t>
            </a:r>
            <a:endParaRPr lang="es-ES_tradnl" sz="800" noProof="0"/>
          </a:p>
        </p:txBody>
      </p:sp>
      <p:sp>
        <p:nvSpPr>
          <p:cNvPr id="28" name="Text 25"/>
          <p:cNvSpPr/>
          <p:nvPr/>
        </p:nvSpPr>
        <p:spPr>
          <a:xfrm>
            <a:off x="3919537" y="4062820"/>
            <a:ext cx="1979613" cy="599668"/>
          </a:xfrm>
          <a:prstGeom prst="rect">
            <a:avLst/>
          </a:prstGeom>
          <a:noFill/>
          <a:ln/>
        </p:spPr>
        <p:txBody>
          <a:bodyPr wrap="square" lIns="0" tIns="0" rIns="0" bIns="0" rtlCol="0" anchor="t"/>
          <a:lstStyle/>
          <a:p>
            <a:pPr marL="0" indent="0" algn="l">
              <a:buNone/>
            </a:pPr>
            <a:r>
              <a:rPr lang="es-ES_tradnl" sz="800" spc="20" noProof="0">
                <a:solidFill>
                  <a:srgbClr val="132034">
                    <a:alpha val="99000"/>
                  </a:srgbClr>
                </a:solidFill>
                <a:latin typeface="Bw Gradual" pitchFamily="34" charset="0"/>
                <a:ea typeface="Bw Gradual" pitchFamily="34" charset="-122"/>
                <a:cs typeface="Bw Gradual" pitchFamily="34" charset="-120"/>
              </a:rPr>
              <a:t>Nuestro compromiso es claro: invertir en las personas para crecer como organización sostenible y de impacto positivo.</a:t>
            </a:r>
            <a:endParaRPr lang="es-ES_tradnl" sz="800" spc="20" noProof="0"/>
          </a:p>
        </p:txBody>
      </p:sp>
      <p:sp>
        <p:nvSpPr>
          <p:cNvPr id="29" name="Text 2">
            <a:extLst>
              <a:ext uri="{FF2B5EF4-FFF2-40B4-BE49-F238E27FC236}">
                <a16:creationId xmlns:a16="http://schemas.microsoft.com/office/drawing/2014/main" id="{F73A4B3D-AD60-578C-0481-9AA6593F4043}"/>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pic>
        <p:nvPicPr>
          <p:cNvPr id="6" name="Imagen 5">
            <a:extLst>
              <a:ext uri="{FF2B5EF4-FFF2-40B4-BE49-F238E27FC236}">
                <a16:creationId xmlns:a16="http://schemas.microsoft.com/office/drawing/2014/main" id="{68BEC1F1-BED3-02FC-BB82-0A18BA98BEB8}"/>
              </a:ext>
            </a:extLst>
          </p:cNvPr>
          <p:cNvPicPr>
            <a:picLocks noChangeAspect="1"/>
          </p:cNvPicPr>
          <p:nvPr/>
        </p:nvPicPr>
        <p:blipFill rotWithShape="1">
          <a:blip r:embed="rId4"/>
          <a:srcRect b="35978"/>
          <a:stretch/>
        </p:blipFill>
        <p:spPr>
          <a:xfrm>
            <a:off x="1002324" y="4915627"/>
            <a:ext cx="424228" cy="84998"/>
          </a:xfrm>
          <a:prstGeom prst="rect">
            <a:avLst/>
          </a:prstGeom>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name="Slide 43">
    <p:bg>
      <p:bgPr>
        <a:solidFill>
          <a:srgbClr val="D9CDCB"/>
        </a:solidFill>
        <a:effectLst/>
      </p:bgPr>
    </p:bg>
    <p:spTree>
      <p:nvGrpSpPr>
        <p:cNvPr id="1" name=""/>
        <p:cNvGrpSpPr/>
        <p:nvPr/>
      </p:nvGrpSpPr>
      <p:grpSpPr>
        <a:xfrm>
          <a:off x="0" y="0"/>
          <a:ext cx="0" cy="0"/>
          <a:chOff x="0" y="0"/>
          <a:chExt cx="0" cy="0"/>
        </a:xfrm>
      </p:grpSpPr>
      <p:sp>
        <p:nvSpPr>
          <p:cNvPr id="3" name="Text 1"/>
          <p:cNvSpPr/>
          <p:nvPr/>
        </p:nvSpPr>
        <p:spPr>
          <a:xfrm>
            <a:off x="285750" y="4943475"/>
            <a:ext cx="95250" cy="57150"/>
          </a:xfrm>
          <a:prstGeom prst="rect">
            <a:avLst/>
          </a:prstGeom>
          <a:noFill/>
          <a:ln/>
        </p:spPr>
        <p:txBody>
          <a:bodyPr wrap="square" lIns="0" tIns="0" rIns="0" bIns="0" rtlCol="0" anchor="ctr"/>
          <a:lstStyle/>
          <a:p>
            <a:pPr marL="0" indent="0" algn="ctr">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44</a:t>
            </a:r>
            <a:endParaRPr lang="es-ES_tradnl" sz="570" noProof="0"/>
          </a:p>
        </p:txBody>
      </p:sp>
      <p:sp>
        <p:nvSpPr>
          <p:cNvPr id="4" name="Text 2"/>
          <p:cNvSpPr/>
          <p:nvPr/>
        </p:nvSpPr>
        <p:spPr>
          <a:xfrm>
            <a:off x="285750" y="481012"/>
            <a:ext cx="3633788" cy="819150"/>
          </a:xfrm>
          <a:prstGeom prst="rect">
            <a:avLst/>
          </a:prstGeom>
          <a:noFill/>
          <a:ln/>
        </p:spPr>
        <p:txBody>
          <a:bodyPr wrap="square" lIns="0" tIns="0" rIns="0" bIns="0" rtlCol="0" anchor="t"/>
          <a:lstStyle/>
          <a:p>
            <a:pPr marL="0" indent="0" algn="l">
              <a:lnSpc>
                <a:spcPts val="3078"/>
              </a:lnSpc>
              <a:buNone/>
            </a:pPr>
            <a:r>
              <a:rPr lang="es-ES_tradnl" sz="2800" spc="20" noProof="0">
                <a:solidFill>
                  <a:srgbClr val="132034">
                    <a:alpha val="99000"/>
                  </a:srgbClr>
                </a:solidFill>
                <a:latin typeface="Canela Light" pitchFamily="2" charset="77"/>
                <a:ea typeface="Canela" pitchFamily="34" charset="-122"/>
                <a:cs typeface="Canela" pitchFamily="34" charset="-120"/>
              </a:rPr>
              <a:t>Pilar 1. </a:t>
            </a:r>
          </a:p>
          <a:p>
            <a:pPr marL="0" indent="0" algn="l">
              <a:lnSpc>
                <a:spcPts val="3078"/>
              </a:lnSpc>
              <a:buNone/>
            </a:pPr>
            <a:r>
              <a:rPr lang="es-ES_tradnl" sz="2800" spc="20" noProof="0">
                <a:solidFill>
                  <a:srgbClr val="132034">
                    <a:alpha val="99000"/>
                  </a:srgbClr>
                </a:solidFill>
                <a:latin typeface="Canela Light" pitchFamily="2" charset="77"/>
                <a:ea typeface="Canela" pitchFamily="34" charset="-122"/>
                <a:cs typeface="Canela" pitchFamily="34" charset="-120"/>
              </a:rPr>
              <a:t>Sesiones Talento</a:t>
            </a:r>
            <a:endParaRPr lang="es-ES_tradnl" sz="2800" spc="20" noProof="0"/>
          </a:p>
        </p:txBody>
      </p:sp>
      <p:sp>
        <p:nvSpPr>
          <p:cNvPr id="5" name="Text 3"/>
          <p:cNvSpPr/>
          <p:nvPr/>
        </p:nvSpPr>
        <p:spPr>
          <a:xfrm>
            <a:off x="1738313" y="142875"/>
            <a:ext cx="1333500"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8. MEANINGFUL IMPACT PROGRAM</a:t>
            </a:r>
            <a:endParaRPr lang="es-ES_tradnl" sz="570" noProof="0"/>
          </a:p>
        </p:txBody>
      </p:sp>
      <p:sp>
        <p:nvSpPr>
          <p:cNvPr id="7" name="Text 5"/>
          <p:cNvSpPr/>
          <p:nvPr/>
        </p:nvSpPr>
        <p:spPr>
          <a:xfrm>
            <a:off x="285750" y="1890713"/>
            <a:ext cx="2786064" cy="2600325"/>
          </a:xfrm>
          <a:prstGeom prst="rect">
            <a:avLst/>
          </a:prstGeom>
          <a:noFill/>
          <a:ln/>
        </p:spPr>
        <p:txBody>
          <a:bodyPr wrap="square" lIns="0" tIns="0" rIns="0" bIns="0" rtlCol="0" anchor="t"/>
          <a:lstStyle/>
          <a:p>
            <a:pPr marL="0" indent="0" algn="l">
              <a:buNone/>
            </a:pPr>
            <a:r>
              <a:rPr lang="es-ES_tradnl" sz="900" spc="20">
                <a:solidFill>
                  <a:srgbClr val="132034">
                    <a:alpha val="99000"/>
                  </a:srgbClr>
                </a:solidFill>
                <a:latin typeface="Bw Gradual" pitchFamily="34" charset="0"/>
              </a:rPr>
              <a:t>El Pilar Talento se conforma con un programa </a:t>
            </a:r>
          </a:p>
          <a:p>
            <a:pPr marL="0" indent="0" algn="l">
              <a:buNone/>
            </a:pPr>
            <a:r>
              <a:rPr lang="es-ES_tradnl" sz="900" spc="20">
                <a:solidFill>
                  <a:srgbClr val="132034">
                    <a:alpha val="99000"/>
                  </a:srgbClr>
                </a:solidFill>
                <a:latin typeface="Bw Gradual" pitchFamily="34" charset="0"/>
              </a:rPr>
              <a:t>de sesiones de Talento: espacios periódicos de aprendizaje y reflexión dirigidos tanto a jóvenes profesionales como a nuestro equipo full-time. </a:t>
            </a:r>
          </a:p>
          <a:p>
            <a:pPr marL="0" indent="0" algn="l">
              <a:buNone/>
            </a:pPr>
            <a:endParaRPr lang="es-ES_tradnl" sz="900" spc="20">
              <a:solidFill>
                <a:srgbClr val="132034">
                  <a:alpha val="99000"/>
                </a:srgbClr>
              </a:solidFill>
              <a:latin typeface="Bw Gradual" pitchFamily="34" charset="0"/>
            </a:endParaRPr>
          </a:p>
          <a:p>
            <a:pPr marL="0" indent="0" algn="l">
              <a:buNone/>
            </a:pPr>
            <a:r>
              <a:rPr lang="es-ES_tradnl" sz="900" spc="20">
                <a:solidFill>
                  <a:srgbClr val="132034">
                    <a:alpha val="99000"/>
                  </a:srgbClr>
                </a:solidFill>
                <a:latin typeface="Bw Gradual" pitchFamily="34" charset="0"/>
              </a:rPr>
              <a:t>Estas sesiones abordan tendencias de mercado, economía y finanzas, innovación, liderazgo responsable y buenas prácticas, promoviendo una cultura organizativa basada en la mejora continua, la ética y la colaboración.</a:t>
            </a:r>
          </a:p>
          <a:p>
            <a:pPr marL="0" indent="0" algn="l">
              <a:buNone/>
            </a:pPr>
            <a:endParaRPr lang="es-ES_tradnl" sz="900" spc="20">
              <a:solidFill>
                <a:srgbClr val="132034">
                  <a:alpha val="99000"/>
                </a:srgbClr>
              </a:solidFill>
              <a:latin typeface="Bw Gradual" pitchFamily="34" charset="0"/>
            </a:endParaRPr>
          </a:p>
          <a:p>
            <a:pPr marL="0" indent="0" algn="l">
              <a:buNone/>
            </a:pPr>
            <a:r>
              <a:rPr lang="es-ES_tradnl" sz="900" spc="20">
                <a:solidFill>
                  <a:srgbClr val="132034">
                    <a:alpha val="99000"/>
                  </a:srgbClr>
                </a:solidFill>
                <a:latin typeface="Bw Gradual" pitchFamily="34" charset="0"/>
              </a:rPr>
              <a:t>El modelo fomenta un entorno donde el aprendizaje no es puntual, sino continuado, integrando el desarrollo profesional como parte estructural de la experiencia laboral.</a:t>
            </a:r>
          </a:p>
        </p:txBody>
      </p:sp>
      <p:sp>
        <p:nvSpPr>
          <p:cNvPr id="8" name="Text 6"/>
          <p:cNvSpPr/>
          <p:nvPr/>
        </p:nvSpPr>
        <p:spPr>
          <a:xfrm>
            <a:off x="3211058" y="1890713"/>
            <a:ext cx="3297692" cy="3043238"/>
          </a:xfrm>
          <a:prstGeom prst="rect">
            <a:avLst/>
          </a:prstGeom>
          <a:noFill/>
          <a:ln/>
        </p:spPr>
        <p:txBody>
          <a:bodyPr wrap="square" lIns="0" tIns="0" rIns="0" bIns="0" rtlCol="0" anchor="t"/>
          <a:lstStyle/>
          <a:p>
            <a:pPr marL="0" indent="0" algn="l">
              <a:buNone/>
            </a:pPr>
            <a:r>
              <a:rPr lang="es-ES_tradnl" sz="900" spc="20" noProof="0">
                <a:solidFill>
                  <a:srgbClr val="132034">
                    <a:alpha val="99000"/>
                  </a:srgbClr>
                </a:solidFill>
                <a:latin typeface="Bw Gradual" pitchFamily="2" charset="77"/>
                <a:ea typeface="Bw Gradual" pitchFamily="34" charset="-122"/>
                <a:cs typeface="Bw Gradual" pitchFamily="34" charset="-120"/>
              </a:rPr>
              <a:t>Estas formaciones buscan mejorar los conocimientos </a:t>
            </a:r>
          </a:p>
          <a:p>
            <a:pPr marL="0" indent="0" algn="l">
              <a:buNone/>
            </a:pPr>
            <a:r>
              <a:rPr lang="es-ES_tradnl" sz="900" spc="20" noProof="0">
                <a:solidFill>
                  <a:srgbClr val="132034">
                    <a:alpha val="99000"/>
                  </a:srgbClr>
                </a:solidFill>
                <a:latin typeface="Bw Gradual" pitchFamily="2" charset="77"/>
                <a:ea typeface="Bw Gradual" pitchFamily="34" charset="-122"/>
                <a:cs typeface="Bw Gradual" pitchFamily="34" charset="-120"/>
              </a:rPr>
              <a:t>del equipo de Crandon en diferentes áreas, para contribuir </a:t>
            </a:r>
            <a:endParaRPr lang="es-ES_tradnl" sz="900" spc="20" noProof="0">
              <a:latin typeface="Bw Gradual" pitchFamily="2" charset="77"/>
            </a:endParaRPr>
          </a:p>
          <a:p>
            <a:pPr marL="0" indent="0" algn="l">
              <a:buNone/>
            </a:pPr>
            <a:r>
              <a:rPr lang="es-ES_tradnl" sz="900" spc="20" noProof="0">
                <a:solidFill>
                  <a:srgbClr val="132034">
                    <a:alpha val="99000"/>
                  </a:srgbClr>
                </a:solidFill>
                <a:latin typeface="Bw Gradual" pitchFamily="2" charset="77"/>
                <a:ea typeface="Bw Gradual" pitchFamily="34" charset="-122"/>
                <a:cs typeface="Bw Gradual" pitchFamily="34" charset="-120"/>
              </a:rPr>
              <a:t>a su desarrollo personal y profesional.</a:t>
            </a:r>
            <a:endParaRPr lang="es-ES_tradnl" sz="900" spc="20" noProof="0">
              <a:latin typeface="Bw Gradual" pitchFamily="2" charset="77"/>
            </a:endParaRPr>
          </a:p>
          <a:p>
            <a:pPr algn="l"/>
            <a:endParaRPr lang="es-ES_tradnl" sz="900" spc="20">
              <a:solidFill>
                <a:srgbClr val="132034">
                  <a:alpha val="99000"/>
                </a:srgbClr>
              </a:solidFill>
              <a:latin typeface="Bw Gradual" pitchFamily="2" charset="77"/>
            </a:endParaRPr>
          </a:p>
          <a:p>
            <a:pPr algn="l"/>
            <a:r>
              <a:rPr lang="es-ES_tradnl" sz="900" spc="20">
                <a:solidFill>
                  <a:srgbClr val="132034">
                    <a:alpha val="99000"/>
                  </a:srgbClr>
                </a:solidFill>
                <a:latin typeface="Bw Gradual" pitchFamily="2" charset="77"/>
              </a:rPr>
              <a:t>El programa de talento está diseñado en base a los principios operativos de Crandon, que lo identifican </a:t>
            </a:r>
            <a:br>
              <a:rPr lang="es-ES_tradnl" sz="900" spc="20">
                <a:solidFill>
                  <a:srgbClr val="132034">
                    <a:alpha val="99000"/>
                  </a:srgbClr>
                </a:solidFill>
                <a:latin typeface="Bw Gradual" pitchFamily="2" charset="77"/>
              </a:rPr>
            </a:br>
            <a:r>
              <a:rPr lang="es-ES_tradnl" sz="900" spc="20">
                <a:solidFill>
                  <a:srgbClr val="132034">
                    <a:alpha val="99000"/>
                  </a:srgbClr>
                </a:solidFill>
                <a:latin typeface="Bw Gradual" pitchFamily="2" charset="77"/>
              </a:rPr>
              <a:t>en cuatro características clave. </a:t>
            </a:r>
            <a:endParaRPr lang="es-ES_tradnl" sz="900" spc="20" noProof="0">
              <a:latin typeface="Bw Gradual" pitchFamily="2" charset="77"/>
            </a:endParaRPr>
          </a:p>
          <a:p>
            <a:pPr marL="171450" indent="-171450" algn="l">
              <a:buFont typeface="Arial" panose="020B0604020202020204" pitchFamily="34" charset="0"/>
              <a:buChar char="•"/>
            </a:pPr>
            <a:r>
              <a:rPr lang="es-ES_tradnl" sz="900" spc="20" noProof="0">
                <a:solidFill>
                  <a:srgbClr val="132034">
                    <a:alpha val="99000"/>
                  </a:srgbClr>
                </a:solidFill>
                <a:latin typeface="Bw Gradual" pitchFamily="2" charset="77"/>
                <a:ea typeface="Bw Gradual" pitchFamily="34" charset="-122"/>
                <a:cs typeface="Bw Gradual" pitchFamily="34" charset="-120"/>
              </a:rPr>
              <a:t>Dinámico: Sesiones y contenidos variables, secuenciales y vinculados.</a:t>
            </a:r>
          </a:p>
          <a:p>
            <a:pPr marL="171450" indent="-171450" algn="l">
              <a:buFont typeface="Arial" panose="020B0604020202020204" pitchFamily="34" charset="0"/>
              <a:buChar char="•"/>
            </a:pPr>
            <a:r>
              <a:rPr lang="es-ES_tradnl" sz="900" spc="20" noProof="0">
                <a:solidFill>
                  <a:srgbClr val="132034">
                    <a:alpha val="99000"/>
                  </a:srgbClr>
                </a:solidFill>
                <a:latin typeface="Bw Gradual" pitchFamily="2" charset="77"/>
                <a:ea typeface="Bw Gradual" pitchFamily="34" charset="-122"/>
                <a:cs typeface="Bw Gradual" pitchFamily="34" charset="-120"/>
              </a:rPr>
              <a:t>Flexible: Adaptación de calendario, contenido y disponibilidad según las necesidades estratégicas y operativas.
Progresivo: Crece con los participantes, fomentando curiosidad, aprendizaje continuo y aplicación práctica.
Evolutivo: Actualización constante del plan formativo, según la evolución del negocio y sus objetivos.</a:t>
            </a:r>
            <a:endParaRPr lang="es-ES_tradnl" sz="900" spc="20" noProof="0">
              <a:latin typeface="Bw Gradual" pitchFamily="2" charset="77"/>
            </a:endParaRPr>
          </a:p>
        </p:txBody>
      </p:sp>
      <p:sp>
        <p:nvSpPr>
          <p:cNvPr id="9" name="Text 2">
            <a:extLst>
              <a:ext uri="{FF2B5EF4-FFF2-40B4-BE49-F238E27FC236}">
                <a16:creationId xmlns:a16="http://schemas.microsoft.com/office/drawing/2014/main" id="{D23F98E9-8FD3-80D6-97E1-15741B60D100}"/>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pic>
        <p:nvPicPr>
          <p:cNvPr id="6" name="Imagen 5">
            <a:extLst>
              <a:ext uri="{FF2B5EF4-FFF2-40B4-BE49-F238E27FC236}">
                <a16:creationId xmlns:a16="http://schemas.microsoft.com/office/drawing/2014/main" id="{3C7BFE3B-B587-78C6-D97E-255A92274224}"/>
              </a:ext>
            </a:extLst>
          </p:cNvPr>
          <p:cNvPicPr>
            <a:picLocks noChangeAspect="1"/>
          </p:cNvPicPr>
          <p:nvPr/>
        </p:nvPicPr>
        <p:blipFill rotWithShape="1">
          <a:blip r:embed="rId3"/>
          <a:srcRect b="35978"/>
          <a:stretch/>
        </p:blipFill>
        <p:spPr>
          <a:xfrm>
            <a:off x="1002324" y="4915627"/>
            <a:ext cx="424228" cy="84998"/>
          </a:xfrm>
          <a:prstGeom prst="rect">
            <a:avLst/>
          </a:prstGeom>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name="Slide 44">
    <p:bg>
      <p:bgPr>
        <a:solidFill>
          <a:srgbClr val="D9CDCB"/>
        </a:solidFill>
        <a:effectLst/>
      </p:bgPr>
    </p:bg>
    <p:spTree>
      <p:nvGrpSpPr>
        <p:cNvPr id="1" name=""/>
        <p:cNvGrpSpPr/>
        <p:nvPr/>
      </p:nvGrpSpPr>
      <p:grpSpPr>
        <a:xfrm>
          <a:off x="0" y="0"/>
          <a:ext cx="0" cy="0"/>
          <a:chOff x="0" y="0"/>
          <a:chExt cx="0" cy="0"/>
        </a:xfrm>
      </p:grpSpPr>
      <p:sp>
        <p:nvSpPr>
          <p:cNvPr id="3" name="Text 1"/>
          <p:cNvSpPr/>
          <p:nvPr/>
        </p:nvSpPr>
        <p:spPr>
          <a:xfrm>
            <a:off x="285750" y="4943475"/>
            <a:ext cx="95250" cy="57150"/>
          </a:xfrm>
          <a:prstGeom prst="rect">
            <a:avLst/>
          </a:prstGeom>
          <a:noFill/>
          <a:ln/>
        </p:spPr>
        <p:txBody>
          <a:bodyPr wrap="square" lIns="0" tIns="0" rIns="0" bIns="0" rtlCol="0" anchor="ctr"/>
          <a:lstStyle/>
          <a:p>
            <a:pPr marL="0" indent="0">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45</a:t>
            </a:r>
            <a:endParaRPr lang="es-ES_tradnl" sz="570" noProof="0"/>
          </a:p>
        </p:txBody>
      </p:sp>
      <p:sp>
        <p:nvSpPr>
          <p:cNvPr id="4" name="Text 2"/>
          <p:cNvSpPr/>
          <p:nvPr/>
        </p:nvSpPr>
        <p:spPr>
          <a:xfrm>
            <a:off x="1738313" y="142875"/>
            <a:ext cx="1333500"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8. MEANINGFUL IMPACT PROGRAM</a:t>
            </a:r>
            <a:endParaRPr lang="es-ES_tradnl" sz="570" noProof="0"/>
          </a:p>
        </p:txBody>
      </p:sp>
      <p:sp>
        <p:nvSpPr>
          <p:cNvPr id="6" name="Text 4"/>
          <p:cNvSpPr/>
          <p:nvPr/>
        </p:nvSpPr>
        <p:spPr>
          <a:xfrm>
            <a:off x="1014413" y="1226319"/>
            <a:ext cx="1304925" cy="104775"/>
          </a:xfrm>
          <a:prstGeom prst="rect">
            <a:avLst/>
          </a:prstGeom>
          <a:noFill/>
          <a:ln/>
        </p:spPr>
        <p:txBody>
          <a:bodyPr wrap="square" lIns="0" tIns="0" rIns="0" bIns="0" rtlCol="0" anchor="t"/>
          <a:lstStyle/>
          <a:p>
            <a:pPr marL="0" indent="0" algn="l">
              <a:lnSpc>
                <a:spcPts val="1283"/>
              </a:lnSpc>
              <a:buNone/>
            </a:pPr>
            <a:r>
              <a:rPr lang="es-ES_tradnl" sz="1069" kern="0" spc="11" noProof="0">
                <a:solidFill>
                  <a:srgbClr val="132034">
                    <a:alpha val="99000"/>
                  </a:srgbClr>
                </a:solidFill>
                <a:latin typeface="Canela Light" pitchFamily="2" charset="77"/>
                <a:ea typeface="Canela" pitchFamily="34" charset="-122"/>
                <a:cs typeface="Canela" pitchFamily="34" charset="-120"/>
              </a:rPr>
              <a:t>Josep Jordana</a:t>
            </a:r>
            <a:endParaRPr lang="es-ES_tradnl" sz="1069" noProof="0"/>
          </a:p>
        </p:txBody>
      </p:sp>
      <p:sp>
        <p:nvSpPr>
          <p:cNvPr id="7" name="Shape 5"/>
          <p:cNvSpPr/>
          <p:nvPr/>
        </p:nvSpPr>
        <p:spPr>
          <a:xfrm>
            <a:off x="285750" y="1131069"/>
            <a:ext cx="2762250" cy="0"/>
          </a:xfrm>
          <a:prstGeom prst="line">
            <a:avLst/>
          </a:prstGeom>
          <a:noFill/>
          <a:ln w="4524">
            <a:solidFill>
              <a:srgbClr val="576A78"/>
            </a:solidFill>
            <a:prstDash val="solid"/>
          </a:ln>
        </p:spPr>
        <p:txBody>
          <a:bodyPr/>
          <a:lstStyle/>
          <a:p>
            <a:endParaRPr lang="es-ES_tradnl" noProof="0"/>
          </a:p>
        </p:txBody>
      </p:sp>
      <p:sp>
        <p:nvSpPr>
          <p:cNvPr id="8" name="Text 6"/>
          <p:cNvSpPr/>
          <p:nvPr/>
        </p:nvSpPr>
        <p:spPr>
          <a:xfrm>
            <a:off x="1014413" y="1426344"/>
            <a:ext cx="2052636" cy="309563"/>
          </a:xfrm>
          <a:prstGeom prst="rect">
            <a:avLst/>
          </a:prstGeom>
          <a:noFill/>
          <a:ln/>
        </p:spPr>
        <p:txBody>
          <a:bodyPr wrap="square" lIns="0" tIns="0" rIns="0" bIns="0" rtlCol="0" anchor="t"/>
          <a:lstStyle/>
          <a:p>
            <a:pPr marL="0" indent="0" algn="l">
              <a:lnSpc>
                <a:spcPts val="641"/>
              </a:lnSpc>
              <a:buNone/>
            </a:pPr>
            <a:r>
              <a:rPr lang="es-ES_tradnl" sz="534" kern="0" spc="5" noProof="0">
                <a:solidFill>
                  <a:srgbClr val="576A78">
                    <a:alpha val="99000"/>
                  </a:srgbClr>
                </a:solidFill>
                <a:latin typeface="Bw Gradual" pitchFamily="34" charset="0"/>
                <a:ea typeface="Bw Gradual" pitchFamily="34" charset="-122"/>
                <a:cs typeface="Bw Gradual" pitchFamily="34" charset="-120"/>
              </a:rPr>
              <a:t>Josep analiza el funcionamiento de los comités de inversión inmobiliaria y de riesgos bancarios, compartiendo su experiencia sobre la toma de decisiones, la gestión de oportunidades y la evaluación de riesgos en el sector financiero. Dos sesiones que ofrecen una visión práctica sobre la estrategia y los procesos clave detrás de estas áreas.</a:t>
            </a:r>
          </a:p>
        </p:txBody>
      </p:sp>
      <p:sp>
        <p:nvSpPr>
          <p:cNvPr id="9" name="Text 7"/>
          <p:cNvSpPr/>
          <p:nvPr/>
        </p:nvSpPr>
        <p:spPr>
          <a:xfrm>
            <a:off x="1014413" y="2109775"/>
            <a:ext cx="2033588" cy="104775"/>
          </a:xfrm>
          <a:prstGeom prst="rect">
            <a:avLst/>
          </a:prstGeom>
          <a:noFill/>
          <a:ln/>
        </p:spPr>
        <p:txBody>
          <a:bodyPr wrap="square" lIns="0" tIns="0" rIns="0" bIns="0" rtlCol="0" anchor="t"/>
          <a:lstStyle/>
          <a:p>
            <a:pPr marL="0" indent="0" algn="l">
              <a:lnSpc>
                <a:spcPts val="1283"/>
              </a:lnSpc>
              <a:buNone/>
            </a:pPr>
            <a:r>
              <a:rPr lang="es-ES_tradnl" sz="1069" kern="0" spc="11" noProof="0">
                <a:solidFill>
                  <a:srgbClr val="132034">
                    <a:alpha val="99000"/>
                  </a:srgbClr>
                </a:solidFill>
                <a:latin typeface="Canela Light" pitchFamily="2" charset="77"/>
                <a:ea typeface="Canela" pitchFamily="34" charset="-122"/>
                <a:cs typeface="Canela" pitchFamily="34" charset="-120"/>
              </a:rPr>
              <a:t>Sergio </a:t>
            </a:r>
            <a:r>
              <a:rPr lang="es-ES_tradnl" sz="1069" kern="0" spc="11" noProof="0" err="1">
                <a:solidFill>
                  <a:srgbClr val="132034">
                    <a:alpha val="99000"/>
                  </a:srgbClr>
                </a:solidFill>
                <a:latin typeface="Canela Light" pitchFamily="2" charset="77"/>
                <a:ea typeface="Canela" pitchFamily="34" charset="-122"/>
                <a:cs typeface="Canela" pitchFamily="34" charset="-120"/>
              </a:rPr>
              <a:t>Miguez</a:t>
            </a:r>
            <a:r>
              <a:rPr lang="es-ES_tradnl" sz="1069" kern="0" spc="11" noProof="0">
                <a:solidFill>
                  <a:srgbClr val="132034">
                    <a:alpha val="99000"/>
                  </a:srgbClr>
                </a:solidFill>
                <a:latin typeface="Canela Light" pitchFamily="2" charset="77"/>
                <a:ea typeface="Canela" pitchFamily="34" charset="-122"/>
                <a:cs typeface="Canela" pitchFamily="34" charset="-120"/>
              </a:rPr>
              <a:t> &amp; Alfonso Roa </a:t>
            </a:r>
            <a:endParaRPr lang="es-ES_tradnl" sz="1069" noProof="0"/>
          </a:p>
        </p:txBody>
      </p:sp>
      <p:sp>
        <p:nvSpPr>
          <p:cNvPr id="10" name="Shape 8"/>
          <p:cNvSpPr/>
          <p:nvPr/>
        </p:nvSpPr>
        <p:spPr>
          <a:xfrm>
            <a:off x="285750" y="2014524"/>
            <a:ext cx="2762250" cy="0"/>
          </a:xfrm>
          <a:prstGeom prst="line">
            <a:avLst/>
          </a:prstGeom>
          <a:noFill/>
          <a:ln w="4524">
            <a:solidFill>
              <a:srgbClr val="576A78"/>
            </a:solidFill>
            <a:prstDash val="solid"/>
          </a:ln>
        </p:spPr>
        <p:txBody>
          <a:bodyPr/>
          <a:lstStyle/>
          <a:p>
            <a:endParaRPr lang="es-ES_tradnl" noProof="0"/>
          </a:p>
        </p:txBody>
      </p:sp>
      <p:sp>
        <p:nvSpPr>
          <p:cNvPr id="11" name="Text 9"/>
          <p:cNvSpPr/>
          <p:nvPr/>
        </p:nvSpPr>
        <p:spPr>
          <a:xfrm>
            <a:off x="1014412" y="2309800"/>
            <a:ext cx="2052637" cy="566738"/>
          </a:xfrm>
          <a:prstGeom prst="rect">
            <a:avLst/>
          </a:prstGeom>
          <a:noFill/>
          <a:ln/>
        </p:spPr>
        <p:txBody>
          <a:bodyPr wrap="square" lIns="0" tIns="0" rIns="0" bIns="0" rtlCol="0" anchor="t"/>
          <a:lstStyle/>
          <a:p>
            <a:pPr marL="0" indent="0" algn="l">
              <a:lnSpc>
                <a:spcPts val="641"/>
              </a:lnSpc>
              <a:buNone/>
            </a:pPr>
            <a:r>
              <a:rPr lang="es-ES_tradnl" sz="534" kern="0" spc="5" noProof="0">
                <a:solidFill>
                  <a:srgbClr val="576A78">
                    <a:alpha val="99000"/>
                  </a:srgbClr>
                </a:solidFill>
                <a:latin typeface="Bw Gradual" pitchFamily="34" charset="0"/>
                <a:ea typeface="Bw Gradual" pitchFamily="34" charset="-122"/>
                <a:cs typeface="Bw Gradual" pitchFamily="34" charset="-120"/>
              </a:rPr>
              <a:t>Sergio Míguez y Alfonso Roa analizan la importancia de la </a:t>
            </a:r>
            <a:r>
              <a:rPr lang="es-ES_tradnl" sz="534" kern="0" spc="5" noProof="0" err="1">
                <a:solidFill>
                  <a:srgbClr val="576A78">
                    <a:alpha val="99000"/>
                  </a:srgbClr>
                </a:solidFill>
                <a:latin typeface="Bw Gradual" pitchFamily="34" charset="0"/>
                <a:ea typeface="Bw Gradual" pitchFamily="34" charset="-122"/>
                <a:cs typeface="Bw Gradual" pitchFamily="34" charset="-120"/>
              </a:rPr>
              <a:t>due</a:t>
            </a:r>
            <a:r>
              <a:rPr lang="es-ES_tradnl" sz="534" kern="0" spc="5" noProof="0">
                <a:solidFill>
                  <a:srgbClr val="576A78">
                    <a:alpha val="99000"/>
                  </a:srgbClr>
                </a:solidFill>
                <a:latin typeface="Bw Gradual" pitchFamily="34" charset="0"/>
                <a:ea typeface="Bw Gradual" pitchFamily="34" charset="-122"/>
                <a:cs typeface="Bw Gradual" pitchFamily="34" charset="-120"/>
              </a:rPr>
              <a:t> </a:t>
            </a:r>
            <a:r>
              <a:rPr lang="es-ES_tradnl" sz="534" kern="0" spc="5" noProof="0" err="1">
                <a:solidFill>
                  <a:srgbClr val="576A78">
                    <a:alpha val="99000"/>
                  </a:srgbClr>
                </a:solidFill>
                <a:latin typeface="Bw Gradual" pitchFamily="34" charset="0"/>
                <a:ea typeface="Bw Gradual" pitchFamily="34" charset="-122"/>
                <a:cs typeface="Bw Gradual" pitchFamily="34" charset="-120"/>
              </a:rPr>
              <a:t>diligence</a:t>
            </a:r>
            <a:r>
              <a:rPr lang="es-ES_tradnl" sz="534" kern="0" spc="5" noProof="0">
                <a:solidFill>
                  <a:srgbClr val="576A78">
                    <a:alpha val="99000"/>
                  </a:srgbClr>
                </a:solidFill>
                <a:latin typeface="Bw Gradual" pitchFamily="34" charset="0"/>
                <a:ea typeface="Bw Gradual" pitchFamily="34" charset="-122"/>
                <a:cs typeface="Bw Gradual" pitchFamily="34" charset="-120"/>
              </a:rPr>
              <a:t> en vehículos de inversión alternativa, en un contexto de crecimiento del sector impulsado por la búsqueda de diversificación y mayores retornos. Una charla muy interesante sobre la evaluación de gestores y fondos, la alineación de intereses entre inversores y equipos, y los retos de la convergencia entre gestoras tradicionales y alternativas.</a:t>
            </a:r>
            <a:endParaRPr lang="es-ES_tradnl" sz="534" noProof="0"/>
          </a:p>
        </p:txBody>
      </p:sp>
      <p:sp>
        <p:nvSpPr>
          <p:cNvPr id="12" name="Text 10"/>
          <p:cNvSpPr/>
          <p:nvPr/>
        </p:nvSpPr>
        <p:spPr>
          <a:xfrm>
            <a:off x="1014413" y="4090987"/>
            <a:ext cx="1304925" cy="104775"/>
          </a:xfrm>
          <a:prstGeom prst="rect">
            <a:avLst/>
          </a:prstGeom>
          <a:noFill/>
          <a:ln/>
        </p:spPr>
        <p:txBody>
          <a:bodyPr wrap="square" lIns="0" tIns="0" rIns="0" bIns="0" rtlCol="0" anchor="t"/>
          <a:lstStyle/>
          <a:p>
            <a:pPr marL="0" indent="0" algn="l">
              <a:lnSpc>
                <a:spcPts val="1283"/>
              </a:lnSpc>
              <a:buNone/>
            </a:pPr>
            <a:r>
              <a:rPr lang="es-ES_tradnl" sz="1069" kern="0" spc="11" noProof="0">
                <a:solidFill>
                  <a:srgbClr val="132034">
                    <a:alpha val="99000"/>
                  </a:srgbClr>
                </a:solidFill>
                <a:latin typeface="Canela Light" pitchFamily="2" charset="77"/>
                <a:ea typeface="Canela" pitchFamily="34" charset="-122"/>
                <a:cs typeface="Canela" pitchFamily="34" charset="-120"/>
              </a:rPr>
              <a:t>Eduardo Conde </a:t>
            </a:r>
            <a:endParaRPr lang="es-ES_tradnl" sz="1069" noProof="0"/>
          </a:p>
        </p:txBody>
      </p:sp>
      <p:sp>
        <p:nvSpPr>
          <p:cNvPr id="13" name="Shape 11"/>
          <p:cNvSpPr/>
          <p:nvPr/>
        </p:nvSpPr>
        <p:spPr>
          <a:xfrm>
            <a:off x="285750" y="3995737"/>
            <a:ext cx="2762250" cy="0"/>
          </a:xfrm>
          <a:prstGeom prst="line">
            <a:avLst/>
          </a:prstGeom>
          <a:noFill/>
          <a:ln w="4524">
            <a:solidFill>
              <a:srgbClr val="576A78"/>
            </a:solidFill>
            <a:prstDash val="solid"/>
          </a:ln>
        </p:spPr>
        <p:txBody>
          <a:bodyPr/>
          <a:lstStyle/>
          <a:p>
            <a:endParaRPr lang="es-ES_tradnl" noProof="0"/>
          </a:p>
        </p:txBody>
      </p:sp>
      <p:sp>
        <p:nvSpPr>
          <p:cNvPr id="14" name="Text 12"/>
          <p:cNvSpPr/>
          <p:nvPr/>
        </p:nvSpPr>
        <p:spPr>
          <a:xfrm>
            <a:off x="1014413" y="4291012"/>
            <a:ext cx="2033588" cy="309563"/>
          </a:xfrm>
          <a:prstGeom prst="rect">
            <a:avLst/>
          </a:prstGeom>
          <a:noFill/>
          <a:ln/>
        </p:spPr>
        <p:txBody>
          <a:bodyPr wrap="square" lIns="0" tIns="0" rIns="0" bIns="0" rtlCol="0" anchor="t"/>
          <a:lstStyle/>
          <a:p>
            <a:pPr marL="0" indent="0" algn="l">
              <a:lnSpc>
                <a:spcPts val="641"/>
              </a:lnSpc>
              <a:buNone/>
            </a:pPr>
            <a:r>
              <a:rPr lang="es-ES_tradnl" sz="534" kern="0" spc="5" noProof="0">
                <a:solidFill>
                  <a:srgbClr val="576A78">
                    <a:alpha val="99000"/>
                  </a:srgbClr>
                </a:solidFill>
                <a:latin typeface="Bw Gradual" pitchFamily="34" charset="0"/>
                <a:ea typeface="Bw Gradual" pitchFamily="34" charset="-122"/>
                <a:cs typeface="Bw Gradual" pitchFamily="34" charset="-120"/>
              </a:rPr>
              <a:t>Eduardo analiza las claves para gestionar una carrera profesional con propósito, en un contexto de cambio constante donde la adaptación, el liderazgo y el desarrollo personal cobran cada vez más relevancia. Una sesión muy interesante que aborda la importancia del autoconocimiento, la construcción de relaciones, la preparación ante nuevas oportunidades y un liderazgo basado en la confianza.</a:t>
            </a:r>
            <a:endParaRPr lang="es-ES_tradnl" sz="534" noProof="0"/>
          </a:p>
        </p:txBody>
      </p:sp>
      <p:sp>
        <p:nvSpPr>
          <p:cNvPr id="15" name="Text 13"/>
          <p:cNvSpPr/>
          <p:nvPr/>
        </p:nvSpPr>
        <p:spPr>
          <a:xfrm>
            <a:off x="1033463" y="3028937"/>
            <a:ext cx="1304925" cy="104775"/>
          </a:xfrm>
          <a:prstGeom prst="rect">
            <a:avLst/>
          </a:prstGeom>
          <a:noFill/>
          <a:ln/>
        </p:spPr>
        <p:txBody>
          <a:bodyPr wrap="square" lIns="0" tIns="0" rIns="0" bIns="0" rtlCol="0" anchor="t"/>
          <a:lstStyle/>
          <a:p>
            <a:pPr marL="0" indent="0" algn="l">
              <a:lnSpc>
                <a:spcPts val="1283"/>
              </a:lnSpc>
              <a:buNone/>
            </a:pPr>
            <a:r>
              <a:rPr lang="es-ES_tradnl" sz="1069" kern="0" spc="11" noProof="0">
                <a:solidFill>
                  <a:srgbClr val="132034">
                    <a:alpha val="99000"/>
                  </a:srgbClr>
                </a:solidFill>
                <a:latin typeface="Canela Light" pitchFamily="2" charset="77"/>
                <a:ea typeface="Canela" pitchFamily="34" charset="-122"/>
                <a:cs typeface="Canela" pitchFamily="34" charset="-120"/>
              </a:rPr>
              <a:t>Ramir de Porrata</a:t>
            </a:r>
            <a:endParaRPr lang="es-ES_tradnl" sz="1069" noProof="0"/>
          </a:p>
        </p:txBody>
      </p:sp>
      <p:sp>
        <p:nvSpPr>
          <p:cNvPr id="16" name="Shape 14"/>
          <p:cNvSpPr/>
          <p:nvPr/>
        </p:nvSpPr>
        <p:spPr>
          <a:xfrm>
            <a:off x="304800" y="2933687"/>
            <a:ext cx="2762250" cy="0"/>
          </a:xfrm>
          <a:prstGeom prst="line">
            <a:avLst/>
          </a:prstGeom>
          <a:noFill/>
          <a:ln w="4524">
            <a:solidFill>
              <a:srgbClr val="576A78"/>
            </a:solidFill>
            <a:prstDash val="solid"/>
          </a:ln>
        </p:spPr>
        <p:txBody>
          <a:bodyPr/>
          <a:lstStyle/>
          <a:p>
            <a:endParaRPr lang="es-ES_tradnl" noProof="0"/>
          </a:p>
        </p:txBody>
      </p:sp>
      <p:sp>
        <p:nvSpPr>
          <p:cNvPr id="17" name="Text 15"/>
          <p:cNvSpPr/>
          <p:nvPr/>
        </p:nvSpPr>
        <p:spPr>
          <a:xfrm>
            <a:off x="1033463" y="3228962"/>
            <a:ext cx="2038350" cy="566738"/>
          </a:xfrm>
          <a:prstGeom prst="rect">
            <a:avLst/>
          </a:prstGeom>
          <a:noFill/>
          <a:ln/>
        </p:spPr>
        <p:txBody>
          <a:bodyPr wrap="square" lIns="0" tIns="0" rIns="0" bIns="0" rtlCol="0" anchor="t"/>
          <a:lstStyle/>
          <a:p>
            <a:pPr marL="0" indent="0" algn="l">
              <a:lnSpc>
                <a:spcPts val="641"/>
              </a:lnSpc>
              <a:buNone/>
            </a:pPr>
            <a:r>
              <a:rPr lang="es-ES_tradnl" sz="534" kern="0" spc="5" noProof="0">
                <a:solidFill>
                  <a:srgbClr val="576A78">
                    <a:alpha val="99000"/>
                  </a:srgbClr>
                </a:solidFill>
                <a:latin typeface="Bw Gradual" pitchFamily="34" charset="0"/>
                <a:ea typeface="Bw Gradual" pitchFamily="34" charset="-122"/>
                <a:cs typeface="Bw Gradual" pitchFamily="34" charset="-120"/>
              </a:rPr>
              <a:t>La ponencia de Ramir, CEO y cofundador de </a:t>
            </a:r>
            <a:r>
              <a:rPr lang="es-ES_tradnl" sz="534" kern="0" spc="5" noProof="0" err="1">
                <a:solidFill>
                  <a:srgbClr val="576A78">
                    <a:alpha val="99000"/>
                  </a:srgbClr>
                </a:solidFill>
                <a:latin typeface="Bw Gradual" pitchFamily="34" charset="0"/>
                <a:ea typeface="Bw Gradual" pitchFamily="34" charset="-122"/>
                <a:cs typeface="Bw Gradual" pitchFamily="34" charset="-120"/>
              </a:rPr>
              <a:t>Keonn</a:t>
            </a:r>
            <a:r>
              <a:rPr lang="es-ES_tradnl" sz="534" kern="0" spc="5">
                <a:solidFill>
                  <a:srgbClr val="576A78">
                    <a:alpha val="99000"/>
                  </a:srgbClr>
                </a:solidFill>
                <a:latin typeface="Bw Gradual" pitchFamily="34" charset="0"/>
                <a:ea typeface="Bw Gradual" pitchFamily="34" charset="-122"/>
                <a:cs typeface="Bw Gradual" pitchFamily="34" charset="-120"/>
              </a:rPr>
              <a:t> </a:t>
            </a:r>
            <a:r>
              <a:rPr lang="es-ES_tradnl" sz="534" kern="0" spc="5" noProof="0">
                <a:solidFill>
                  <a:srgbClr val="576A78">
                    <a:alpha val="99000"/>
                  </a:srgbClr>
                </a:solidFill>
                <a:latin typeface="Bw Gradual" pitchFamily="34" charset="0"/>
                <a:ea typeface="Bw Gradual" pitchFamily="34" charset="-122"/>
                <a:cs typeface="Bw Gradual" pitchFamily="34" charset="-120"/>
              </a:rPr>
              <a:t>Technologies, se centra en una idea clave: “la estrategia es el arte de decir no”, manteniendo un foco radical en el </a:t>
            </a:r>
            <a:r>
              <a:rPr lang="es-ES_tradnl" sz="534" kern="0" spc="5" noProof="0" err="1">
                <a:solidFill>
                  <a:srgbClr val="576A78">
                    <a:alpha val="99000"/>
                  </a:srgbClr>
                </a:solidFill>
                <a:latin typeface="Bw Gradual" pitchFamily="34" charset="0"/>
                <a:ea typeface="Bw Gradual" pitchFamily="34" charset="-122"/>
                <a:cs typeface="Bw Gradual" pitchFamily="34" charset="-120"/>
              </a:rPr>
              <a:t>retail</a:t>
            </a:r>
            <a:r>
              <a:rPr lang="es-ES_tradnl" sz="534" kern="0" spc="5" noProof="0">
                <a:solidFill>
                  <a:srgbClr val="576A78">
                    <a:alpha val="99000"/>
                  </a:srgbClr>
                </a:solidFill>
                <a:latin typeface="Bw Gradual" pitchFamily="34" charset="0"/>
                <a:ea typeface="Bw Gradual" pitchFamily="34" charset="-122"/>
                <a:cs typeface="Bw Gradual" pitchFamily="34" charset="-120"/>
              </a:rPr>
              <a:t> y en resolver problemas reales y escalables. En 2025, </a:t>
            </a:r>
            <a:r>
              <a:rPr lang="es-ES_tradnl" sz="534" kern="0" spc="5" noProof="0" err="1">
                <a:solidFill>
                  <a:srgbClr val="576A78">
                    <a:alpha val="99000"/>
                  </a:srgbClr>
                </a:solidFill>
                <a:latin typeface="Bw Gradual" pitchFamily="34" charset="0"/>
                <a:ea typeface="Bw Gradual" pitchFamily="34" charset="-122"/>
                <a:cs typeface="Bw Gradual" pitchFamily="34" charset="-120"/>
              </a:rPr>
              <a:t>Keonn</a:t>
            </a:r>
            <a:r>
              <a:rPr lang="es-ES_tradnl" sz="534" kern="0" spc="5" noProof="0">
                <a:solidFill>
                  <a:srgbClr val="576A78">
                    <a:alpha val="99000"/>
                  </a:srgbClr>
                </a:solidFill>
                <a:latin typeface="Bw Gradual" pitchFamily="34" charset="0"/>
                <a:ea typeface="Bw Gradual" pitchFamily="34" charset="-122"/>
                <a:cs typeface="Bw Gradual" pitchFamily="34" charset="-120"/>
              </a:rPr>
              <a:t> fue adquirida por </a:t>
            </a:r>
            <a:r>
              <a:rPr lang="es-ES_tradnl" sz="534" kern="0" spc="5" noProof="0" err="1">
                <a:solidFill>
                  <a:srgbClr val="576A78">
                    <a:alpha val="99000"/>
                  </a:srgbClr>
                </a:solidFill>
                <a:latin typeface="Bw Gradual" pitchFamily="34" charset="0"/>
                <a:ea typeface="Bw Gradual" pitchFamily="34" charset="-122"/>
                <a:cs typeface="Bw Gradual" pitchFamily="34" charset="-120"/>
              </a:rPr>
              <a:t>Novanta</a:t>
            </a:r>
            <a:r>
              <a:rPr lang="es-ES_tradnl" sz="534" kern="0" spc="5" noProof="0">
                <a:solidFill>
                  <a:srgbClr val="576A78">
                    <a:alpha val="99000"/>
                  </a:srgbClr>
                </a:solidFill>
                <a:latin typeface="Bw Gradual" pitchFamily="34" charset="0"/>
                <a:ea typeface="Bw Gradual" pitchFamily="34" charset="-122"/>
                <a:cs typeface="Bw Gradual" pitchFamily="34" charset="-120"/>
              </a:rPr>
              <a:t> Inc., manteniendo liderazgo e independencia, como reflejo de una cultura centrada en talento, escalabilidad y foco estratégico.</a:t>
            </a:r>
            <a:endParaRPr lang="es-ES_tradnl" sz="534" noProof="0"/>
          </a:p>
        </p:txBody>
      </p:sp>
      <p:sp>
        <p:nvSpPr>
          <p:cNvPr id="18" name="Text 16"/>
          <p:cNvSpPr/>
          <p:nvPr/>
        </p:nvSpPr>
        <p:spPr>
          <a:xfrm>
            <a:off x="3919537" y="1226319"/>
            <a:ext cx="1309688" cy="104775"/>
          </a:xfrm>
          <a:prstGeom prst="rect">
            <a:avLst/>
          </a:prstGeom>
          <a:noFill/>
          <a:ln/>
        </p:spPr>
        <p:txBody>
          <a:bodyPr wrap="square" lIns="0" tIns="0" rIns="0" bIns="0" rtlCol="0" anchor="t"/>
          <a:lstStyle/>
          <a:p>
            <a:pPr marL="0" indent="0" algn="l">
              <a:lnSpc>
                <a:spcPts val="1283"/>
              </a:lnSpc>
              <a:buNone/>
            </a:pPr>
            <a:r>
              <a:rPr lang="es-ES_tradnl" sz="1069" kern="0" spc="11" noProof="0">
                <a:solidFill>
                  <a:srgbClr val="132034">
                    <a:alpha val="99000"/>
                  </a:srgbClr>
                </a:solidFill>
                <a:latin typeface="Canela Light" pitchFamily="2" charset="77"/>
                <a:ea typeface="Canela" pitchFamily="34" charset="-122"/>
                <a:cs typeface="Canela" pitchFamily="34" charset="-120"/>
              </a:rPr>
              <a:t>Pere Guardiola</a:t>
            </a:r>
            <a:endParaRPr lang="es-ES_tradnl" sz="1069" noProof="0"/>
          </a:p>
        </p:txBody>
      </p:sp>
      <p:sp>
        <p:nvSpPr>
          <p:cNvPr id="19" name="Shape 17"/>
          <p:cNvSpPr/>
          <p:nvPr/>
        </p:nvSpPr>
        <p:spPr>
          <a:xfrm>
            <a:off x="3190875" y="1131069"/>
            <a:ext cx="2762250" cy="0"/>
          </a:xfrm>
          <a:prstGeom prst="line">
            <a:avLst/>
          </a:prstGeom>
          <a:noFill/>
          <a:ln w="4524">
            <a:solidFill>
              <a:srgbClr val="576A78"/>
            </a:solidFill>
            <a:prstDash val="solid"/>
          </a:ln>
        </p:spPr>
        <p:txBody>
          <a:bodyPr/>
          <a:lstStyle/>
          <a:p>
            <a:endParaRPr lang="es-ES_tradnl" noProof="0"/>
          </a:p>
        </p:txBody>
      </p:sp>
      <p:sp>
        <p:nvSpPr>
          <p:cNvPr id="20" name="Text 18"/>
          <p:cNvSpPr/>
          <p:nvPr/>
        </p:nvSpPr>
        <p:spPr>
          <a:xfrm>
            <a:off x="3919537" y="1426344"/>
            <a:ext cx="2033588" cy="481012"/>
          </a:xfrm>
          <a:prstGeom prst="rect">
            <a:avLst/>
          </a:prstGeom>
          <a:noFill/>
          <a:ln/>
        </p:spPr>
        <p:txBody>
          <a:bodyPr wrap="square" lIns="0" tIns="0" rIns="0" bIns="0" rtlCol="0" anchor="t"/>
          <a:lstStyle/>
          <a:p>
            <a:pPr marL="0" indent="0" algn="l">
              <a:lnSpc>
                <a:spcPts val="641"/>
              </a:lnSpc>
              <a:buNone/>
            </a:pPr>
            <a:r>
              <a:rPr lang="es-ES_tradnl" sz="534" kern="0" spc="5" noProof="0">
                <a:solidFill>
                  <a:srgbClr val="576A78">
                    <a:alpha val="99000"/>
                  </a:srgbClr>
                </a:solidFill>
                <a:latin typeface="Bw Gradual" pitchFamily="34" charset="0"/>
                <a:ea typeface="Bw Gradual" pitchFamily="34" charset="-122"/>
                <a:cs typeface="Bw Gradual" pitchFamily="34" charset="-120"/>
              </a:rPr>
              <a:t>Pere nos ofreció una charla sobre el liderazgo en la alta dirección, donde nos explicó los órganos de gobierno en prensa y comunicación. Pere ha sido nombrado director general de </a:t>
            </a:r>
            <a:r>
              <a:rPr lang="es-ES_tradnl" sz="534" kern="0" spc="5" noProof="0" err="1">
                <a:solidFill>
                  <a:srgbClr val="576A78">
                    <a:alpha val="99000"/>
                  </a:srgbClr>
                </a:solidFill>
                <a:latin typeface="Bw Gradual" pitchFamily="34" charset="0"/>
                <a:ea typeface="Bw Gradual" pitchFamily="34" charset="-122"/>
                <a:cs typeface="Bw Gradual" pitchFamily="34" charset="-120"/>
              </a:rPr>
              <a:t>Publipress</a:t>
            </a:r>
            <a:r>
              <a:rPr lang="es-ES_tradnl" sz="534" kern="0" spc="5" noProof="0">
                <a:solidFill>
                  <a:srgbClr val="576A78">
                    <a:alpha val="99000"/>
                  </a:srgbClr>
                </a:solidFill>
                <a:latin typeface="Bw Gradual" pitchFamily="34" charset="0"/>
                <a:ea typeface="Bw Gradual" pitchFamily="34" charset="-122"/>
                <a:cs typeface="Bw Gradual" pitchFamily="34" charset="-120"/>
              </a:rPr>
              <a:t> Media, ha asumido un papel crucial </a:t>
            </a:r>
          </a:p>
          <a:p>
            <a:pPr marL="0" indent="0" algn="l">
              <a:lnSpc>
                <a:spcPts val="641"/>
              </a:lnSpc>
              <a:buNone/>
            </a:pPr>
            <a:r>
              <a:rPr lang="es-ES_tradnl" sz="534" kern="0" spc="5" noProof="0">
                <a:solidFill>
                  <a:srgbClr val="576A78">
                    <a:alpha val="99000"/>
                  </a:srgbClr>
                </a:solidFill>
                <a:latin typeface="Bw Gradual" pitchFamily="34" charset="0"/>
                <a:ea typeface="Bw Gradual" pitchFamily="34" charset="-122"/>
                <a:cs typeface="Bw Gradual" pitchFamily="34" charset="-120"/>
              </a:rPr>
              <a:t>en la dirección de la comunicación y el contenido en el sector de la publicidad y el marketing.</a:t>
            </a:r>
            <a:endParaRPr lang="es-ES_tradnl" sz="534" noProof="0"/>
          </a:p>
        </p:txBody>
      </p:sp>
      <p:sp>
        <p:nvSpPr>
          <p:cNvPr id="21" name="Text 19"/>
          <p:cNvSpPr/>
          <p:nvPr/>
        </p:nvSpPr>
        <p:spPr>
          <a:xfrm>
            <a:off x="3919537" y="2109775"/>
            <a:ext cx="1309688" cy="104775"/>
          </a:xfrm>
          <a:prstGeom prst="rect">
            <a:avLst/>
          </a:prstGeom>
          <a:noFill/>
          <a:ln/>
        </p:spPr>
        <p:txBody>
          <a:bodyPr wrap="square" lIns="0" tIns="0" rIns="0" bIns="0" rtlCol="0" anchor="t"/>
          <a:lstStyle/>
          <a:p>
            <a:pPr marL="0" indent="0" algn="l">
              <a:lnSpc>
                <a:spcPts val="1283"/>
              </a:lnSpc>
              <a:buNone/>
            </a:pPr>
            <a:r>
              <a:rPr lang="es-ES_tradnl" sz="1069" kern="0" spc="11" noProof="0">
                <a:solidFill>
                  <a:srgbClr val="132034">
                    <a:alpha val="99000"/>
                  </a:srgbClr>
                </a:solidFill>
                <a:latin typeface="Canela Light" pitchFamily="2" charset="77"/>
                <a:ea typeface="Canela" pitchFamily="34" charset="-122"/>
                <a:cs typeface="Canela" pitchFamily="34" charset="-120"/>
              </a:rPr>
              <a:t>Joan Pina</a:t>
            </a:r>
            <a:endParaRPr lang="es-ES_tradnl" sz="1069" noProof="0"/>
          </a:p>
        </p:txBody>
      </p:sp>
      <p:sp>
        <p:nvSpPr>
          <p:cNvPr id="22" name="Shape 20"/>
          <p:cNvSpPr/>
          <p:nvPr/>
        </p:nvSpPr>
        <p:spPr>
          <a:xfrm>
            <a:off x="3190875" y="2014524"/>
            <a:ext cx="2762250" cy="0"/>
          </a:xfrm>
          <a:prstGeom prst="line">
            <a:avLst/>
          </a:prstGeom>
          <a:noFill/>
          <a:ln w="4524">
            <a:solidFill>
              <a:srgbClr val="576A78"/>
            </a:solidFill>
            <a:prstDash val="solid"/>
          </a:ln>
        </p:spPr>
        <p:txBody>
          <a:bodyPr/>
          <a:lstStyle/>
          <a:p>
            <a:endParaRPr lang="es-ES_tradnl" noProof="0"/>
          </a:p>
        </p:txBody>
      </p:sp>
      <p:sp>
        <p:nvSpPr>
          <p:cNvPr id="23" name="Text 21"/>
          <p:cNvSpPr/>
          <p:nvPr/>
        </p:nvSpPr>
        <p:spPr>
          <a:xfrm>
            <a:off x="3919537" y="2309800"/>
            <a:ext cx="2033588" cy="481012"/>
          </a:xfrm>
          <a:prstGeom prst="rect">
            <a:avLst/>
          </a:prstGeom>
          <a:noFill/>
          <a:ln/>
        </p:spPr>
        <p:txBody>
          <a:bodyPr wrap="square" lIns="0" tIns="0" rIns="0" bIns="0" rtlCol="0" anchor="t"/>
          <a:lstStyle/>
          <a:p>
            <a:pPr marL="0" indent="0" algn="l">
              <a:lnSpc>
                <a:spcPts val="641"/>
              </a:lnSpc>
              <a:buNone/>
            </a:pPr>
            <a:r>
              <a:rPr lang="es-ES_tradnl" sz="534" kern="0" spc="5" noProof="0">
                <a:solidFill>
                  <a:srgbClr val="576A78">
                    <a:alpha val="99000"/>
                  </a:srgbClr>
                </a:solidFill>
                <a:latin typeface="Bw Gradual" pitchFamily="34" charset="0"/>
                <a:ea typeface="Bw Gradual" pitchFamily="34" charset="-122"/>
                <a:cs typeface="Bw Gradual" pitchFamily="34" charset="-120"/>
              </a:rPr>
              <a:t>Joan nos explica que el Buy-</a:t>
            </a:r>
            <a:r>
              <a:rPr lang="es-ES_tradnl" sz="534" kern="0" spc="5" noProof="0" err="1">
                <a:solidFill>
                  <a:srgbClr val="576A78">
                    <a:alpha val="99000"/>
                  </a:srgbClr>
                </a:solidFill>
                <a:latin typeface="Bw Gradual" pitchFamily="34" charset="0"/>
                <a:ea typeface="Bw Gradual" pitchFamily="34" charset="-122"/>
                <a:cs typeface="Bw Gradual" pitchFamily="34" charset="-120"/>
              </a:rPr>
              <a:t>Out</a:t>
            </a:r>
            <a:r>
              <a:rPr lang="es-ES_tradnl" sz="534" kern="0" spc="5" noProof="0">
                <a:solidFill>
                  <a:srgbClr val="576A78">
                    <a:alpha val="99000"/>
                  </a:srgbClr>
                </a:solidFill>
                <a:latin typeface="Bw Gradual" pitchFamily="34" charset="0"/>
                <a:ea typeface="Bw Gradual" pitchFamily="34" charset="-122"/>
                <a:cs typeface="Bw Gradual" pitchFamily="34" charset="-120"/>
              </a:rPr>
              <a:t> es una estrategia de Private </a:t>
            </a:r>
            <a:r>
              <a:rPr lang="es-ES_tradnl" sz="534" kern="0" spc="5" noProof="0" err="1">
                <a:solidFill>
                  <a:srgbClr val="576A78">
                    <a:alpha val="99000"/>
                  </a:srgbClr>
                </a:solidFill>
                <a:latin typeface="Bw Gradual" pitchFamily="34" charset="0"/>
                <a:ea typeface="Bw Gradual" pitchFamily="34" charset="-122"/>
                <a:cs typeface="Bw Gradual" pitchFamily="34" charset="-120"/>
              </a:rPr>
              <a:t>Equity</a:t>
            </a:r>
            <a:r>
              <a:rPr lang="es-ES_tradnl" sz="534" kern="0" spc="5" noProof="0">
                <a:solidFill>
                  <a:srgbClr val="576A78">
                    <a:alpha val="99000"/>
                  </a:srgbClr>
                </a:solidFill>
                <a:latin typeface="Bw Gradual" pitchFamily="34" charset="0"/>
                <a:ea typeface="Bw Gradual" pitchFamily="34" charset="-122"/>
                <a:cs typeface="Bw Gradual" pitchFamily="34" charset="-120"/>
              </a:rPr>
              <a:t> centrada en adquirir el control mayoritario de empresas consolidadas para mejorar su rendimiento y generar valor. Le escuchamos hablar sobre las fases del proceso, la creación de valor y la rentabilidad en las transacciones Buy-</a:t>
            </a:r>
            <a:r>
              <a:rPr lang="es-ES_tradnl" sz="534" kern="0" spc="5" noProof="0" err="1">
                <a:solidFill>
                  <a:srgbClr val="576A78">
                    <a:alpha val="99000"/>
                  </a:srgbClr>
                </a:solidFill>
                <a:latin typeface="Bw Gradual" pitchFamily="34" charset="0"/>
                <a:ea typeface="Bw Gradual" pitchFamily="34" charset="-122"/>
                <a:cs typeface="Bw Gradual" pitchFamily="34" charset="-120"/>
              </a:rPr>
              <a:t>Out</a:t>
            </a:r>
            <a:r>
              <a:rPr lang="es-ES_tradnl" sz="534" kern="0" spc="5">
                <a:solidFill>
                  <a:srgbClr val="576A78">
                    <a:alpha val="99000"/>
                  </a:srgbClr>
                </a:solidFill>
                <a:latin typeface="Bw Gradual" pitchFamily="34" charset="0"/>
                <a:ea typeface="Bw Gradual" pitchFamily="34" charset="-122"/>
                <a:cs typeface="Bw Gradual" pitchFamily="34" charset="-120"/>
              </a:rPr>
              <a:t>.</a:t>
            </a:r>
            <a:endParaRPr lang="es-ES_tradnl" sz="534" noProof="0"/>
          </a:p>
        </p:txBody>
      </p:sp>
      <p:sp>
        <p:nvSpPr>
          <p:cNvPr id="24" name="Text 22"/>
          <p:cNvSpPr/>
          <p:nvPr/>
        </p:nvSpPr>
        <p:spPr>
          <a:xfrm>
            <a:off x="3938587" y="3028937"/>
            <a:ext cx="1309688" cy="104775"/>
          </a:xfrm>
          <a:prstGeom prst="rect">
            <a:avLst/>
          </a:prstGeom>
          <a:noFill/>
          <a:ln/>
        </p:spPr>
        <p:txBody>
          <a:bodyPr wrap="square" lIns="0" tIns="0" rIns="0" bIns="0" rtlCol="0" anchor="t"/>
          <a:lstStyle/>
          <a:p>
            <a:pPr marL="0" indent="0" algn="l">
              <a:lnSpc>
                <a:spcPts val="1283"/>
              </a:lnSpc>
              <a:buNone/>
            </a:pPr>
            <a:r>
              <a:rPr lang="es-ES_tradnl" sz="1069" kern="0" spc="11" noProof="0">
                <a:solidFill>
                  <a:srgbClr val="132034">
                    <a:alpha val="99000"/>
                  </a:srgbClr>
                </a:solidFill>
                <a:latin typeface="Canela Light" pitchFamily="2" charset="77"/>
                <a:ea typeface="Canela" pitchFamily="34" charset="-122"/>
                <a:cs typeface="Canela" pitchFamily="34" charset="-120"/>
              </a:rPr>
              <a:t>Manel Falcon</a:t>
            </a:r>
            <a:endParaRPr lang="es-ES_tradnl" sz="1069" noProof="0"/>
          </a:p>
        </p:txBody>
      </p:sp>
      <p:sp>
        <p:nvSpPr>
          <p:cNvPr id="25" name="Shape 23"/>
          <p:cNvSpPr/>
          <p:nvPr/>
        </p:nvSpPr>
        <p:spPr>
          <a:xfrm>
            <a:off x="3209925" y="2933687"/>
            <a:ext cx="2762250" cy="0"/>
          </a:xfrm>
          <a:prstGeom prst="line">
            <a:avLst/>
          </a:prstGeom>
          <a:noFill/>
          <a:ln w="4524">
            <a:solidFill>
              <a:srgbClr val="576A78"/>
            </a:solidFill>
            <a:prstDash val="solid"/>
          </a:ln>
        </p:spPr>
        <p:txBody>
          <a:bodyPr/>
          <a:lstStyle/>
          <a:p>
            <a:endParaRPr lang="es-ES_tradnl" noProof="0"/>
          </a:p>
        </p:txBody>
      </p:sp>
      <p:sp>
        <p:nvSpPr>
          <p:cNvPr id="26" name="Text 24"/>
          <p:cNvSpPr/>
          <p:nvPr/>
        </p:nvSpPr>
        <p:spPr>
          <a:xfrm>
            <a:off x="3938587" y="3228962"/>
            <a:ext cx="2033588" cy="481012"/>
          </a:xfrm>
          <a:prstGeom prst="rect">
            <a:avLst/>
          </a:prstGeom>
          <a:noFill/>
          <a:ln/>
        </p:spPr>
        <p:txBody>
          <a:bodyPr wrap="square" lIns="0" tIns="0" rIns="0" bIns="0" rtlCol="0" anchor="t"/>
          <a:lstStyle/>
          <a:p>
            <a:pPr marL="0" indent="0" algn="l">
              <a:lnSpc>
                <a:spcPts val="641"/>
              </a:lnSpc>
              <a:buNone/>
            </a:pPr>
            <a:r>
              <a:rPr lang="es-ES_tradnl" sz="534" kern="0" spc="5" noProof="0">
                <a:solidFill>
                  <a:srgbClr val="576A78">
                    <a:alpha val="99000"/>
                  </a:srgbClr>
                </a:solidFill>
                <a:latin typeface="Bw Gradual" pitchFamily="34" charset="0"/>
                <a:ea typeface="Bw Gradual" pitchFamily="34" charset="-122"/>
                <a:cs typeface="Bw Gradual" pitchFamily="34" charset="-120"/>
              </a:rPr>
              <a:t>Manel nos regaló una sesión titulada el </a:t>
            </a:r>
            <a:r>
              <a:rPr lang="es-ES_tradnl" sz="534" kern="0" spc="5" noProof="0" err="1">
                <a:solidFill>
                  <a:srgbClr val="576A78">
                    <a:alpha val="99000"/>
                  </a:srgbClr>
                </a:solidFill>
                <a:latin typeface="Bw Gradual" pitchFamily="34" charset="0"/>
                <a:ea typeface="Bw Gradual" pitchFamily="34" charset="-122"/>
                <a:cs typeface="Bw Gradual" pitchFamily="34" charset="-120"/>
              </a:rPr>
              <a:t>management</a:t>
            </a:r>
            <a:r>
              <a:rPr lang="es-ES_tradnl" sz="534" kern="0" spc="5" noProof="0">
                <a:solidFill>
                  <a:srgbClr val="576A78">
                    <a:alpha val="99000"/>
                  </a:srgbClr>
                </a:solidFill>
                <a:latin typeface="Bw Gradual" pitchFamily="34" charset="0"/>
                <a:ea typeface="Bw Gradual" pitchFamily="34" charset="-122"/>
                <a:cs typeface="Bw Gradual" pitchFamily="34" charset="-120"/>
              </a:rPr>
              <a:t> y la estructura de propiedad, una historia de película. Nos explica como la industria del cine ha evolucionado técnica y organizativamente. En la sesión destaca la importancia del talento, el esfuerzo y la adaptación continua para desarrollar una carrera sólida en un sector cambiante.</a:t>
            </a:r>
            <a:endParaRPr lang="es-ES_tradnl" sz="534" noProof="0"/>
          </a:p>
        </p:txBody>
      </p:sp>
      <p:sp>
        <p:nvSpPr>
          <p:cNvPr id="27" name="Text 25"/>
          <p:cNvSpPr/>
          <p:nvPr/>
        </p:nvSpPr>
        <p:spPr>
          <a:xfrm>
            <a:off x="3919537" y="4090987"/>
            <a:ext cx="1309688" cy="104775"/>
          </a:xfrm>
          <a:prstGeom prst="rect">
            <a:avLst/>
          </a:prstGeom>
          <a:noFill/>
          <a:ln/>
        </p:spPr>
        <p:txBody>
          <a:bodyPr wrap="square" lIns="0" tIns="0" rIns="0" bIns="0" rtlCol="0" anchor="t"/>
          <a:lstStyle/>
          <a:p>
            <a:pPr marL="0" indent="0" algn="l">
              <a:lnSpc>
                <a:spcPts val="1283"/>
              </a:lnSpc>
              <a:buNone/>
            </a:pPr>
            <a:r>
              <a:rPr lang="es-ES_tradnl" sz="1069" kern="0" spc="11" noProof="0">
                <a:solidFill>
                  <a:srgbClr val="132034">
                    <a:alpha val="99000"/>
                  </a:srgbClr>
                </a:solidFill>
                <a:latin typeface="Canela Light" pitchFamily="2" charset="77"/>
                <a:ea typeface="Canela" pitchFamily="34" charset="-122"/>
                <a:cs typeface="Canela" pitchFamily="34" charset="-120"/>
              </a:rPr>
              <a:t>Andrés Rodríguez</a:t>
            </a:r>
            <a:endParaRPr lang="es-ES_tradnl" sz="1069" noProof="0"/>
          </a:p>
        </p:txBody>
      </p:sp>
      <p:sp>
        <p:nvSpPr>
          <p:cNvPr id="28" name="Shape 26"/>
          <p:cNvSpPr/>
          <p:nvPr/>
        </p:nvSpPr>
        <p:spPr>
          <a:xfrm>
            <a:off x="3190875" y="3995737"/>
            <a:ext cx="2762250" cy="0"/>
          </a:xfrm>
          <a:prstGeom prst="line">
            <a:avLst/>
          </a:prstGeom>
          <a:noFill/>
          <a:ln w="4524">
            <a:solidFill>
              <a:srgbClr val="576A78"/>
            </a:solidFill>
            <a:prstDash val="solid"/>
          </a:ln>
        </p:spPr>
        <p:txBody>
          <a:bodyPr/>
          <a:lstStyle/>
          <a:p>
            <a:endParaRPr lang="es-ES_tradnl" noProof="0"/>
          </a:p>
        </p:txBody>
      </p:sp>
      <p:sp>
        <p:nvSpPr>
          <p:cNvPr id="29" name="Text 27"/>
          <p:cNvSpPr/>
          <p:nvPr/>
        </p:nvSpPr>
        <p:spPr>
          <a:xfrm>
            <a:off x="3919537" y="4291012"/>
            <a:ext cx="2033588" cy="652463"/>
          </a:xfrm>
          <a:prstGeom prst="rect">
            <a:avLst/>
          </a:prstGeom>
          <a:noFill/>
          <a:ln/>
        </p:spPr>
        <p:txBody>
          <a:bodyPr wrap="square" lIns="0" tIns="0" rIns="0" bIns="0" rtlCol="0" anchor="t"/>
          <a:lstStyle/>
          <a:p>
            <a:pPr marL="0" indent="0" algn="l">
              <a:lnSpc>
                <a:spcPts val="641"/>
              </a:lnSpc>
              <a:buNone/>
            </a:pPr>
            <a:r>
              <a:rPr lang="es-ES_tradnl" sz="534" kern="0" spc="5" noProof="0">
                <a:solidFill>
                  <a:srgbClr val="576A78">
                    <a:alpha val="99000"/>
                  </a:srgbClr>
                </a:solidFill>
                <a:latin typeface="Bw Gradual" pitchFamily="34" charset="0"/>
                <a:ea typeface="Bw Gradual" pitchFamily="34" charset="-122"/>
                <a:cs typeface="Bw Gradual" pitchFamily="34" charset="-120"/>
              </a:rPr>
              <a:t>La ponencia analiza cómo la influencia en los medios sigue basándose en la confianza, desde la imprenta de Johannes Gutenberg hasta la era digital de Mark Zuckerberg. Se destaca que audiencia e influencia deben ir juntas, pero que sin independencia económica no existe verdadera libertad editorial. En síntesis, la tecnología cambia, pero la confianza es el eje permanente que sostiene la influencia real.</a:t>
            </a:r>
            <a:endParaRPr lang="es-ES_tradnl" sz="534" noProof="0"/>
          </a:p>
        </p:txBody>
      </p:sp>
      <p:sp>
        <p:nvSpPr>
          <p:cNvPr id="30" name="Text 28"/>
          <p:cNvSpPr/>
          <p:nvPr/>
        </p:nvSpPr>
        <p:spPr>
          <a:xfrm>
            <a:off x="6824663" y="1226319"/>
            <a:ext cx="2047875" cy="104775"/>
          </a:xfrm>
          <a:prstGeom prst="rect">
            <a:avLst/>
          </a:prstGeom>
          <a:noFill/>
          <a:ln/>
        </p:spPr>
        <p:txBody>
          <a:bodyPr wrap="square" lIns="0" tIns="0" rIns="0" bIns="0" rtlCol="0" anchor="t"/>
          <a:lstStyle/>
          <a:p>
            <a:pPr marL="0" indent="0" algn="l">
              <a:lnSpc>
                <a:spcPts val="1283"/>
              </a:lnSpc>
              <a:buNone/>
            </a:pPr>
            <a:r>
              <a:rPr lang="es-ES_tradnl" sz="1069" kern="0" spc="11" noProof="0" dirty="0">
                <a:solidFill>
                  <a:srgbClr val="132034">
                    <a:alpha val="99000"/>
                  </a:srgbClr>
                </a:solidFill>
                <a:latin typeface="Canela Light" pitchFamily="2" charset="77"/>
                <a:ea typeface="Canela" pitchFamily="34" charset="-122"/>
                <a:cs typeface="Canela" pitchFamily="34" charset="-120"/>
              </a:rPr>
              <a:t>Nacho Martín &amp; Vincent Sanchís</a:t>
            </a:r>
            <a:endParaRPr lang="es-ES_tradnl" sz="1069" noProof="0" dirty="0"/>
          </a:p>
        </p:txBody>
      </p:sp>
      <p:sp>
        <p:nvSpPr>
          <p:cNvPr id="31" name="Shape 29"/>
          <p:cNvSpPr/>
          <p:nvPr/>
        </p:nvSpPr>
        <p:spPr>
          <a:xfrm>
            <a:off x="6096000" y="1131069"/>
            <a:ext cx="2762250" cy="0"/>
          </a:xfrm>
          <a:prstGeom prst="line">
            <a:avLst/>
          </a:prstGeom>
          <a:noFill/>
          <a:ln w="4524">
            <a:solidFill>
              <a:srgbClr val="576A78"/>
            </a:solidFill>
            <a:prstDash val="solid"/>
          </a:ln>
        </p:spPr>
        <p:txBody>
          <a:bodyPr/>
          <a:lstStyle/>
          <a:p>
            <a:endParaRPr lang="es-ES_tradnl" noProof="0"/>
          </a:p>
        </p:txBody>
      </p:sp>
      <p:sp>
        <p:nvSpPr>
          <p:cNvPr id="32" name="Text 30"/>
          <p:cNvSpPr/>
          <p:nvPr/>
        </p:nvSpPr>
        <p:spPr>
          <a:xfrm>
            <a:off x="6829425" y="1426344"/>
            <a:ext cx="2028825" cy="481012"/>
          </a:xfrm>
          <a:prstGeom prst="rect">
            <a:avLst/>
          </a:prstGeom>
          <a:noFill/>
          <a:ln/>
        </p:spPr>
        <p:txBody>
          <a:bodyPr wrap="square" lIns="0" tIns="0" rIns="0" bIns="0" rtlCol="0" anchor="t"/>
          <a:lstStyle/>
          <a:p>
            <a:pPr marL="0" indent="0" algn="l">
              <a:lnSpc>
                <a:spcPts val="641"/>
              </a:lnSpc>
              <a:buNone/>
            </a:pPr>
            <a:r>
              <a:rPr lang="es-ES_tradnl" sz="534" kern="0" spc="5" noProof="0">
                <a:solidFill>
                  <a:srgbClr val="576A78">
                    <a:alpha val="99000"/>
                  </a:srgbClr>
                </a:solidFill>
                <a:latin typeface="Bw Gradual" pitchFamily="34" charset="0"/>
                <a:ea typeface="Bw Gradual" pitchFamily="34" charset="-122"/>
                <a:cs typeface="Bw Gradual" pitchFamily="34" charset="-120"/>
              </a:rPr>
              <a:t>Nacho y Vicent protagonizaron un enriquecedor debate sobre la actualidad política. Desde posiciones ideológicas opuestas, ambos demostraron gran capacidad de oratoria, agilidad mental y un sólido bagaje cultural. Su intercambio, marcado también por el sentido del humor, convirtió la sesión en una experiencia dinámica y estimulante.</a:t>
            </a:r>
            <a:endParaRPr lang="es-ES_tradnl" sz="534" noProof="0"/>
          </a:p>
        </p:txBody>
      </p:sp>
      <p:sp>
        <p:nvSpPr>
          <p:cNvPr id="33" name="Text 31"/>
          <p:cNvSpPr/>
          <p:nvPr/>
        </p:nvSpPr>
        <p:spPr>
          <a:xfrm>
            <a:off x="6824663" y="2109775"/>
            <a:ext cx="2047875" cy="104775"/>
          </a:xfrm>
          <a:prstGeom prst="rect">
            <a:avLst/>
          </a:prstGeom>
          <a:noFill/>
          <a:ln/>
        </p:spPr>
        <p:txBody>
          <a:bodyPr wrap="square" lIns="0" tIns="0" rIns="0" bIns="0" rtlCol="0" anchor="t"/>
          <a:lstStyle/>
          <a:p>
            <a:pPr marL="0" indent="0" algn="l">
              <a:lnSpc>
                <a:spcPts val="1283"/>
              </a:lnSpc>
              <a:buNone/>
            </a:pPr>
            <a:r>
              <a:rPr lang="es-ES_tradnl" sz="1069" kern="0" spc="11" noProof="0">
                <a:solidFill>
                  <a:srgbClr val="132034">
                    <a:alpha val="99000"/>
                  </a:srgbClr>
                </a:solidFill>
                <a:latin typeface="Canela Light" pitchFamily="2" charset="77"/>
                <a:ea typeface="Canela" pitchFamily="34" charset="-122"/>
                <a:cs typeface="Canela" pitchFamily="34" charset="-120"/>
              </a:rPr>
              <a:t>Toni Segarra y Luis Cuesta</a:t>
            </a:r>
            <a:endParaRPr lang="es-ES_tradnl" sz="1069" noProof="0"/>
          </a:p>
        </p:txBody>
      </p:sp>
      <p:sp>
        <p:nvSpPr>
          <p:cNvPr id="34" name="Shape 32"/>
          <p:cNvSpPr/>
          <p:nvPr/>
        </p:nvSpPr>
        <p:spPr>
          <a:xfrm>
            <a:off x="6096000" y="2014524"/>
            <a:ext cx="2762250" cy="0"/>
          </a:xfrm>
          <a:prstGeom prst="line">
            <a:avLst/>
          </a:prstGeom>
          <a:noFill/>
          <a:ln w="4524">
            <a:solidFill>
              <a:srgbClr val="576A78"/>
            </a:solidFill>
            <a:prstDash val="solid"/>
          </a:ln>
        </p:spPr>
        <p:txBody>
          <a:bodyPr/>
          <a:lstStyle/>
          <a:p>
            <a:endParaRPr lang="es-ES_tradnl" noProof="0"/>
          </a:p>
        </p:txBody>
      </p:sp>
      <p:sp>
        <p:nvSpPr>
          <p:cNvPr id="35" name="Text 33"/>
          <p:cNvSpPr/>
          <p:nvPr/>
        </p:nvSpPr>
        <p:spPr>
          <a:xfrm>
            <a:off x="6829425" y="2309800"/>
            <a:ext cx="2028825" cy="481012"/>
          </a:xfrm>
          <a:prstGeom prst="rect">
            <a:avLst/>
          </a:prstGeom>
          <a:noFill/>
          <a:ln/>
        </p:spPr>
        <p:txBody>
          <a:bodyPr wrap="square" lIns="0" tIns="0" rIns="0" bIns="0" rtlCol="0" anchor="t"/>
          <a:lstStyle/>
          <a:p>
            <a:pPr marL="0" indent="0" algn="l">
              <a:lnSpc>
                <a:spcPts val="641"/>
              </a:lnSpc>
              <a:buNone/>
            </a:pPr>
            <a:r>
              <a:rPr lang="es-ES_tradnl" sz="534" kern="0" spc="5" noProof="0">
                <a:solidFill>
                  <a:srgbClr val="576A78">
                    <a:alpha val="99000"/>
                  </a:srgbClr>
                </a:solidFill>
                <a:latin typeface="Bw Gradual" pitchFamily="34" charset="0"/>
                <a:ea typeface="Bw Gradual" pitchFamily="34" charset="-122"/>
                <a:cs typeface="Bw Gradual" pitchFamily="34" charset="-120"/>
              </a:rPr>
              <a:t>Toni y Luis son dos referentes históricos de la publicidad en España, nos han cautivado con su sesión titulada dos hombres y un destino, donde nos han hablado sobre la publicidad. Su éxito como tándem durante más de 30 años se basa en el respeto, la complementariedad y una visión estratégica compartida.</a:t>
            </a:r>
            <a:endParaRPr lang="es-ES_tradnl" sz="534" noProof="0"/>
          </a:p>
        </p:txBody>
      </p:sp>
      <p:sp>
        <p:nvSpPr>
          <p:cNvPr id="36" name="Text 34"/>
          <p:cNvSpPr/>
          <p:nvPr/>
        </p:nvSpPr>
        <p:spPr>
          <a:xfrm>
            <a:off x="6843713" y="3028937"/>
            <a:ext cx="2047875" cy="104775"/>
          </a:xfrm>
          <a:prstGeom prst="rect">
            <a:avLst/>
          </a:prstGeom>
          <a:noFill/>
          <a:ln/>
        </p:spPr>
        <p:txBody>
          <a:bodyPr wrap="square" lIns="0" tIns="0" rIns="0" bIns="0" rtlCol="0" anchor="t"/>
          <a:lstStyle/>
          <a:p>
            <a:pPr marL="0" indent="0" algn="l">
              <a:lnSpc>
                <a:spcPts val="1283"/>
              </a:lnSpc>
              <a:buNone/>
            </a:pPr>
            <a:r>
              <a:rPr lang="es-ES_tradnl" sz="1069" kern="0" spc="11" noProof="0">
                <a:solidFill>
                  <a:srgbClr val="132034">
                    <a:alpha val="99000"/>
                  </a:srgbClr>
                </a:solidFill>
                <a:latin typeface="Canela Light" pitchFamily="2" charset="77"/>
                <a:ea typeface="Canela" pitchFamily="34" charset="-122"/>
                <a:cs typeface="Canela" pitchFamily="34" charset="-120"/>
              </a:rPr>
              <a:t>Antonio Paredes</a:t>
            </a:r>
            <a:endParaRPr lang="es-ES_tradnl" sz="1069" noProof="0"/>
          </a:p>
        </p:txBody>
      </p:sp>
      <p:sp>
        <p:nvSpPr>
          <p:cNvPr id="37" name="Shape 35"/>
          <p:cNvSpPr/>
          <p:nvPr/>
        </p:nvSpPr>
        <p:spPr>
          <a:xfrm>
            <a:off x="6115050" y="2933687"/>
            <a:ext cx="2762250" cy="0"/>
          </a:xfrm>
          <a:prstGeom prst="line">
            <a:avLst/>
          </a:prstGeom>
          <a:noFill/>
          <a:ln w="4524">
            <a:solidFill>
              <a:srgbClr val="576A78"/>
            </a:solidFill>
            <a:prstDash val="solid"/>
          </a:ln>
        </p:spPr>
        <p:txBody>
          <a:bodyPr/>
          <a:lstStyle/>
          <a:p>
            <a:endParaRPr lang="es-ES_tradnl" noProof="0"/>
          </a:p>
        </p:txBody>
      </p:sp>
      <p:sp>
        <p:nvSpPr>
          <p:cNvPr id="38" name="Text 36"/>
          <p:cNvSpPr/>
          <p:nvPr/>
        </p:nvSpPr>
        <p:spPr>
          <a:xfrm>
            <a:off x="6848475" y="3228962"/>
            <a:ext cx="2028825" cy="652463"/>
          </a:xfrm>
          <a:prstGeom prst="rect">
            <a:avLst/>
          </a:prstGeom>
          <a:noFill/>
          <a:ln/>
        </p:spPr>
        <p:txBody>
          <a:bodyPr wrap="square" lIns="0" tIns="0" rIns="0" bIns="0" rtlCol="0" anchor="t"/>
          <a:lstStyle/>
          <a:p>
            <a:pPr marL="0" indent="0" algn="l">
              <a:lnSpc>
                <a:spcPts val="641"/>
              </a:lnSpc>
              <a:buNone/>
            </a:pPr>
            <a:r>
              <a:rPr lang="es-ES_tradnl" sz="534" kern="0" spc="5" noProof="0">
                <a:solidFill>
                  <a:srgbClr val="576A78">
                    <a:alpha val="99000"/>
                  </a:srgbClr>
                </a:solidFill>
                <a:latin typeface="Bw Gradual" pitchFamily="34" charset="0"/>
                <a:ea typeface="Bw Gradual" pitchFamily="34" charset="-122"/>
                <a:cs typeface="Bw Gradual" pitchFamily="34" charset="-120"/>
              </a:rPr>
              <a:t>La sesión sobre estructuración de financiaciones complejas explica cómo diseñar préstamos sólidos combinando garantías reales, personales y correcta formalización </a:t>
            </a:r>
          </a:p>
          <a:p>
            <a:pPr marL="0" indent="0" algn="l">
              <a:lnSpc>
                <a:spcPts val="641"/>
              </a:lnSpc>
              <a:buNone/>
            </a:pPr>
            <a:r>
              <a:rPr lang="es-ES_tradnl" sz="534" kern="0" spc="5" noProof="0">
                <a:solidFill>
                  <a:srgbClr val="576A78">
                    <a:alpha val="99000"/>
                  </a:srgbClr>
                </a:solidFill>
                <a:latin typeface="Bw Gradual" pitchFamily="34" charset="0"/>
                <a:ea typeface="Bw Gradual" pitchFamily="34" charset="-122"/>
                <a:cs typeface="Bw Gradual" pitchFamily="34" charset="-120"/>
              </a:rPr>
              <a:t>jurídica. La sesión fue llevada a cabo a través de ejemplos prácticos. En la sesión llegaos a la conclusión de que la creatividad estructural debe ir acompañada de solidez legal, ya que en situaciones de crisis la correcta arquitectura jurídica es clave para recuperar la inversión.</a:t>
            </a:r>
            <a:endParaRPr lang="es-ES_tradnl" sz="534" noProof="0"/>
          </a:p>
        </p:txBody>
      </p:sp>
      <p:sp>
        <p:nvSpPr>
          <p:cNvPr id="39" name="Text 37"/>
          <p:cNvSpPr/>
          <p:nvPr/>
        </p:nvSpPr>
        <p:spPr>
          <a:xfrm>
            <a:off x="6824663" y="4090987"/>
            <a:ext cx="2047875" cy="104775"/>
          </a:xfrm>
          <a:prstGeom prst="rect">
            <a:avLst/>
          </a:prstGeom>
          <a:noFill/>
          <a:ln/>
        </p:spPr>
        <p:txBody>
          <a:bodyPr wrap="square" lIns="0" tIns="0" rIns="0" bIns="0" rtlCol="0" anchor="t"/>
          <a:lstStyle/>
          <a:p>
            <a:pPr marL="0" indent="0" algn="l">
              <a:lnSpc>
                <a:spcPts val="1283"/>
              </a:lnSpc>
              <a:buNone/>
            </a:pPr>
            <a:r>
              <a:rPr lang="es-ES_tradnl" sz="1069" kern="0" spc="11" noProof="0">
                <a:solidFill>
                  <a:srgbClr val="132034">
                    <a:alpha val="99000"/>
                  </a:srgbClr>
                </a:solidFill>
                <a:latin typeface="Canela Light" pitchFamily="2" charset="77"/>
                <a:ea typeface="Canela" pitchFamily="34" charset="-122"/>
                <a:cs typeface="Canela" pitchFamily="34" charset="-120"/>
              </a:rPr>
              <a:t>Alex Arcos y Adrià Gallart</a:t>
            </a:r>
            <a:endParaRPr lang="es-ES_tradnl" sz="1069" noProof="0"/>
          </a:p>
        </p:txBody>
      </p:sp>
      <p:sp>
        <p:nvSpPr>
          <p:cNvPr id="40" name="Shape 38"/>
          <p:cNvSpPr/>
          <p:nvPr/>
        </p:nvSpPr>
        <p:spPr>
          <a:xfrm>
            <a:off x="6096000" y="3995737"/>
            <a:ext cx="2762250" cy="0"/>
          </a:xfrm>
          <a:prstGeom prst="line">
            <a:avLst/>
          </a:prstGeom>
          <a:noFill/>
          <a:ln w="4524">
            <a:solidFill>
              <a:srgbClr val="576A78"/>
            </a:solidFill>
            <a:prstDash val="solid"/>
          </a:ln>
        </p:spPr>
        <p:txBody>
          <a:bodyPr/>
          <a:lstStyle/>
          <a:p>
            <a:endParaRPr lang="es-ES_tradnl" noProof="0"/>
          </a:p>
        </p:txBody>
      </p:sp>
      <p:sp>
        <p:nvSpPr>
          <p:cNvPr id="41" name="Text 39"/>
          <p:cNvSpPr/>
          <p:nvPr/>
        </p:nvSpPr>
        <p:spPr>
          <a:xfrm>
            <a:off x="6829425" y="4291012"/>
            <a:ext cx="2028825" cy="566738"/>
          </a:xfrm>
          <a:prstGeom prst="rect">
            <a:avLst/>
          </a:prstGeom>
          <a:noFill/>
          <a:ln/>
        </p:spPr>
        <p:txBody>
          <a:bodyPr wrap="square" lIns="0" tIns="0" rIns="0" bIns="0" rtlCol="0" anchor="t"/>
          <a:lstStyle/>
          <a:p>
            <a:pPr marL="0" indent="0" algn="l">
              <a:lnSpc>
                <a:spcPts val="641"/>
              </a:lnSpc>
              <a:buNone/>
            </a:pPr>
            <a:r>
              <a:rPr lang="es-ES_tradnl" sz="534" kern="0" spc="5" noProof="0">
                <a:solidFill>
                  <a:srgbClr val="576A78">
                    <a:alpha val="99000"/>
                  </a:srgbClr>
                </a:solidFill>
                <a:latin typeface="Bw Gradual" pitchFamily="34" charset="0"/>
                <a:ea typeface="Bw Gradual" pitchFamily="34" charset="-122"/>
                <a:cs typeface="Bw Gradual" pitchFamily="34" charset="-120"/>
              </a:rPr>
              <a:t>En esta sesión analizan la evolución del desarrollo sostenible desde las 3P (Personas, Planeta y Beneficios) hasta el modelo ESG y su nueva propuesta E-ESG, que pone a los empleados en el centro de la estrategia. La charla concluye que, en general, una mayor integración de la sostenibilidad se asocia con mejor rentabilidad, menor riesgo y mayor resiliencia a largo plazo.</a:t>
            </a:r>
            <a:endParaRPr lang="es-ES_tradnl" sz="534" noProof="0"/>
          </a:p>
        </p:txBody>
      </p:sp>
      <p:sp>
        <p:nvSpPr>
          <p:cNvPr id="43" name="Text 2">
            <a:extLst>
              <a:ext uri="{FF2B5EF4-FFF2-40B4-BE49-F238E27FC236}">
                <a16:creationId xmlns:a16="http://schemas.microsoft.com/office/drawing/2014/main" id="{80715081-9C83-6B90-AE98-7423DBCB1538}"/>
              </a:ext>
            </a:extLst>
          </p:cNvPr>
          <p:cNvSpPr/>
          <p:nvPr/>
        </p:nvSpPr>
        <p:spPr>
          <a:xfrm>
            <a:off x="285749" y="481012"/>
            <a:ext cx="6696941" cy="819150"/>
          </a:xfrm>
          <a:prstGeom prst="rect">
            <a:avLst/>
          </a:prstGeom>
          <a:noFill/>
          <a:ln/>
        </p:spPr>
        <p:txBody>
          <a:bodyPr wrap="square" lIns="0" tIns="0" rIns="0" bIns="0" rtlCol="0" anchor="t"/>
          <a:lstStyle/>
          <a:p>
            <a:pPr>
              <a:lnSpc>
                <a:spcPts val="3078"/>
              </a:lnSpc>
            </a:pPr>
            <a:r>
              <a:rPr lang="es-ES_tradnl" sz="2800" kern="0" spc="34">
                <a:solidFill>
                  <a:srgbClr val="132034">
                    <a:alpha val="99000"/>
                  </a:srgbClr>
                </a:solidFill>
                <a:latin typeface="Canela Light" pitchFamily="2" charset="77"/>
                <a:ea typeface="Canela" pitchFamily="34" charset="-122"/>
                <a:cs typeface="Canela" pitchFamily="34" charset="-120"/>
              </a:rPr>
              <a:t>Pilar 1. </a:t>
            </a:r>
            <a:r>
              <a:rPr lang="es-ES_tradnl" sz="2800" kern="0" spc="34" err="1">
                <a:solidFill>
                  <a:srgbClr val="132034">
                    <a:alpha val="99000"/>
                  </a:srgbClr>
                </a:solidFill>
                <a:latin typeface="Canela Light" pitchFamily="2" charset="77"/>
                <a:ea typeface="Canela" pitchFamily="34" charset="-122"/>
                <a:cs typeface="Canela" pitchFamily="34" charset="-120"/>
              </a:rPr>
              <a:t>Highlights</a:t>
            </a:r>
            <a:r>
              <a:rPr lang="es-ES_tradnl" sz="2800" kern="0" spc="34">
                <a:solidFill>
                  <a:srgbClr val="132034">
                    <a:alpha val="99000"/>
                  </a:srgbClr>
                </a:solidFill>
                <a:latin typeface="Canela Light" pitchFamily="2" charset="77"/>
                <a:ea typeface="Canela" pitchFamily="34" charset="-122"/>
                <a:cs typeface="Canela" pitchFamily="34" charset="-120"/>
              </a:rPr>
              <a:t> Sesiones Talento 2025</a:t>
            </a:r>
            <a:endParaRPr lang="es-ES_tradnl" sz="2800"/>
          </a:p>
          <a:p>
            <a:pPr marL="0" indent="0" algn="l">
              <a:lnSpc>
                <a:spcPts val="3078"/>
              </a:lnSpc>
              <a:buNone/>
            </a:pPr>
            <a:endParaRPr lang="es-ES_tradnl" sz="2800" spc="20" noProof="0">
              <a:solidFill>
                <a:srgbClr val="132034">
                  <a:alpha val="99000"/>
                </a:srgbClr>
              </a:solidFill>
              <a:latin typeface="Canela Light" pitchFamily="2" charset="77"/>
              <a:ea typeface="Canela" pitchFamily="34" charset="-122"/>
              <a:cs typeface="Canela" pitchFamily="34" charset="-120"/>
            </a:endParaRPr>
          </a:p>
        </p:txBody>
      </p:sp>
      <p:sp>
        <p:nvSpPr>
          <p:cNvPr id="42" name="Text 2">
            <a:extLst>
              <a:ext uri="{FF2B5EF4-FFF2-40B4-BE49-F238E27FC236}">
                <a16:creationId xmlns:a16="http://schemas.microsoft.com/office/drawing/2014/main" id="{ED5EEC2D-7C84-BE4A-7E44-6E7734F80B37}"/>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pic>
        <p:nvPicPr>
          <p:cNvPr id="5" name="Imagen 4">
            <a:extLst>
              <a:ext uri="{FF2B5EF4-FFF2-40B4-BE49-F238E27FC236}">
                <a16:creationId xmlns:a16="http://schemas.microsoft.com/office/drawing/2014/main" id="{D1AD5040-5FCD-AC52-D23F-79ACFFBA0F20}"/>
              </a:ext>
            </a:extLst>
          </p:cNvPr>
          <p:cNvPicPr>
            <a:picLocks noChangeAspect="1"/>
          </p:cNvPicPr>
          <p:nvPr/>
        </p:nvPicPr>
        <p:blipFill rotWithShape="1">
          <a:blip r:embed="rId3"/>
          <a:srcRect b="35978"/>
          <a:stretch/>
        </p:blipFill>
        <p:spPr>
          <a:xfrm>
            <a:off x="1002324" y="4915627"/>
            <a:ext cx="424228" cy="84998"/>
          </a:xfrm>
          <a:prstGeom prst="rect">
            <a:avLst/>
          </a:prstGeom>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name="Slide 45">
    <p:bg>
      <p:bgPr>
        <a:solidFill>
          <a:srgbClr val="D9CDCB"/>
        </a:solidFill>
        <a:effectLst/>
      </p:bgPr>
    </p:bg>
    <p:spTree>
      <p:nvGrpSpPr>
        <p:cNvPr id="1" name=""/>
        <p:cNvGrpSpPr/>
        <p:nvPr/>
      </p:nvGrpSpPr>
      <p:grpSpPr>
        <a:xfrm>
          <a:off x="0" y="0"/>
          <a:ext cx="0" cy="0"/>
          <a:chOff x="0" y="0"/>
          <a:chExt cx="0" cy="0"/>
        </a:xfrm>
      </p:grpSpPr>
      <p:sp>
        <p:nvSpPr>
          <p:cNvPr id="3" name="Text 1"/>
          <p:cNvSpPr/>
          <p:nvPr/>
        </p:nvSpPr>
        <p:spPr>
          <a:xfrm>
            <a:off x="285750" y="4943475"/>
            <a:ext cx="95250" cy="57150"/>
          </a:xfrm>
          <a:prstGeom prst="rect">
            <a:avLst/>
          </a:prstGeom>
          <a:noFill/>
          <a:ln/>
        </p:spPr>
        <p:txBody>
          <a:bodyPr wrap="square" lIns="0" tIns="0" rIns="0" bIns="0" rtlCol="0" anchor="ctr"/>
          <a:lstStyle/>
          <a:p>
            <a:pPr marL="0" indent="0" algn="ctr">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46</a:t>
            </a:r>
            <a:endParaRPr lang="es-ES_tradnl" sz="570" noProof="0"/>
          </a:p>
        </p:txBody>
      </p:sp>
      <p:sp>
        <p:nvSpPr>
          <p:cNvPr id="4" name="Text 2"/>
          <p:cNvSpPr/>
          <p:nvPr/>
        </p:nvSpPr>
        <p:spPr>
          <a:xfrm>
            <a:off x="282157" y="1655816"/>
            <a:ext cx="3633788" cy="138113"/>
          </a:xfrm>
          <a:prstGeom prst="rect">
            <a:avLst/>
          </a:prstGeom>
          <a:noFill/>
          <a:ln/>
        </p:spPr>
        <p:txBody>
          <a:bodyPr wrap="square" lIns="0" tIns="0" rIns="0" bIns="0" rtlCol="0" anchor="t"/>
          <a:lstStyle/>
          <a:p>
            <a:pPr marL="0" indent="0" algn="l">
              <a:lnSpc>
                <a:spcPts val="1710"/>
              </a:lnSpc>
              <a:buNone/>
            </a:pPr>
            <a:r>
              <a:rPr lang="es-ES_tradnl" sz="1200" kern="0" spc="28" noProof="0">
                <a:solidFill>
                  <a:srgbClr val="132034">
                    <a:alpha val="99000"/>
                  </a:srgbClr>
                </a:solidFill>
                <a:latin typeface="Canela Light" pitchFamily="2" charset="77"/>
                <a:ea typeface="Canela" pitchFamily="34" charset="-122"/>
                <a:cs typeface="Canela" pitchFamily="34" charset="-120"/>
              </a:rPr>
              <a:t>Future Leaders </a:t>
            </a:r>
            <a:r>
              <a:rPr lang="es-ES_tradnl" sz="1200" kern="0" spc="28" noProof="0" err="1">
                <a:solidFill>
                  <a:srgbClr val="132034">
                    <a:alpha val="99000"/>
                  </a:srgbClr>
                </a:solidFill>
                <a:latin typeface="Canela Light" pitchFamily="2" charset="77"/>
                <a:ea typeface="Canela" pitchFamily="34" charset="-122"/>
                <a:cs typeface="Canela" pitchFamily="34" charset="-120"/>
              </a:rPr>
              <a:t>Program</a:t>
            </a:r>
            <a:endParaRPr lang="es-ES_tradnl" sz="1200" noProof="0"/>
          </a:p>
        </p:txBody>
      </p:sp>
      <p:sp>
        <p:nvSpPr>
          <p:cNvPr id="5" name="Text 3"/>
          <p:cNvSpPr/>
          <p:nvPr/>
        </p:nvSpPr>
        <p:spPr>
          <a:xfrm>
            <a:off x="1738313" y="142875"/>
            <a:ext cx="1333500"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8. MEANINGFUL IMPACT PROGRAM</a:t>
            </a:r>
            <a:endParaRPr lang="es-ES_tradnl" sz="570" noProof="0"/>
          </a:p>
        </p:txBody>
      </p:sp>
      <p:sp>
        <p:nvSpPr>
          <p:cNvPr id="7" name="Text 5"/>
          <p:cNvSpPr/>
          <p:nvPr/>
        </p:nvSpPr>
        <p:spPr>
          <a:xfrm>
            <a:off x="282157" y="2017314"/>
            <a:ext cx="2693619" cy="2305050"/>
          </a:xfrm>
          <a:prstGeom prst="rect">
            <a:avLst/>
          </a:prstGeom>
          <a:noFill/>
          <a:ln/>
        </p:spPr>
        <p:txBody>
          <a:bodyPr wrap="square" lIns="0" tIns="0" rIns="0" bIns="0" rtlCol="0" anchor="t"/>
          <a:lstStyle/>
          <a:p>
            <a:r>
              <a:rPr lang="es-ES_tradnl" sz="800" spc="10">
                <a:solidFill>
                  <a:srgbClr val="132034">
                    <a:alpha val="99000"/>
                  </a:srgbClr>
                </a:solidFill>
                <a:latin typeface="Bw Gradual" pitchFamily="2" charset="77"/>
              </a:rPr>
              <a:t>Este programa es una iniciativa Talent destinada </a:t>
            </a:r>
          </a:p>
          <a:p>
            <a:r>
              <a:rPr lang="es-ES_tradnl" sz="800" spc="10">
                <a:solidFill>
                  <a:srgbClr val="132034">
                    <a:alpha val="99000"/>
                  </a:srgbClr>
                </a:solidFill>
                <a:latin typeface="Bw Gradual" pitchFamily="2" charset="77"/>
              </a:rPr>
              <a:t>a ofrecer una primera inmersión en el mundo empresarial a estudiantes de ESO y Bachillerato. </a:t>
            </a:r>
          </a:p>
          <a:p>
            <a:r>
              <a:rPr lang="es-ES_tradnl" sz="800" spc="10">
                <a:solidFill>
                  <a:srgbClr val="132034">
                    <a:alpha val="99000"/>
                  </a:srgbClr>
                </a:solidFill>
                <a:latin typeface="Bw Gradual" pitchFamily="2" charset="77"/>
              </a:rPr>
              <a:t>A través de sesiones formativas, dinámicas, prácticas y encuentros con profesionales, los participantes descubren cómo pensamos, qué valores nos guían </a:t>
            </a:r>
          </a:p>
          <a:p>
            <a:r>
              <a:rPr lang="es-ES_tradnl" sz="800" spc="10" noProof="0">
                <a:solidFill>
                  <a:srgbClr val="132034">
                    <a:alpha val="99000"/>
                  </a:srgbClr>
                </a:solidFill>
                <a:latin typeface="Bw Gradual" pitchFamily="2" charset="77"/>
                <a:ea typeface="Bw Gradual" pitchFamily="34" charset="-122"/>
                <a:cs typeface="Bw Gradual" pitchFamily="34" charset="-120"/>
              </a:rPr>
              <a:t>y cómo se trabaja en un ecosistema exigente y con propósito.</a:t>
            </a:r>
            <a:r>
              <a:rPr lang="es-ES_tradnl" sz="800" spc="10">
                <a:latin typeface="Bw Gradual" pitchFamily="2" charset="77"/>
              </a:rPr>
              <a:t> </a:t>
            </a:r>
            <a:r>
              <a:rPr lang="es-ES_tradnl" sz="800" spc="10" noProof="0">
                <a:solidFill>
                  <a:srgbClr val="132034">
                    <a:alpha val="99000"/>
                  </a:srgbClr>
                </a:solidFill>
                <a:latin typeface="Bw Gradual" pitchFamily="2" charset="77"/>
                <a:ea typeface="Bw Gradual" pitchFamily="34" charset="-122"/>
                <a:cs typeface="Bw Gradual" pitchFamily="34" charset="-120"/>
              </a:rPr>
              <a:t>Es una experiencia breve e inspiradora </a:t>
            </a:r>
          </a:p>
          <a:p>
            <a:r>
              <a:rPr lang="es-ES_tradnl" sz="800" spc="10" noProof="0">
                <a:solidFill>
                  <a:srgbClr val="132034">
                    <a:alpha val="99000"/>
                  </a:srgbClr>
                </a:solidFill>
                <a:latin typeface="Bw Gradual" pitchFamily="2" charset="77"/>
                <a:ea typeface="Bw Gradual" pitchFamily="34" charset="-122"/>
                <a:cs typeface="Bw Gradual" pitchFamily="34" charset="-120"/>
              </a:rPr>
              <a:t>que despierta curiosidad y ambición.
</a:t>
            </a:r>
            <a:endParaRPr lang="es-ES_tradnl" sz="800" spc="10" noProof="0">
              <a:latin typeface="Bw Gradual" pitchFamily="2" charset="77"/>
            </a:endParaRPr>
          </a:p>
          <a:p>
            <a:pPr marL="0" indent="0" algn="l">
              <a:buNone/>
            </a:pPr>
            <a:r>
              <a:rPr lang="es-ES_tradnl" sz="800" spc="10" noProof="0">
                <a:solidFill>
                  <a:srgbClr val="132034">
                    <a:alpha val="99000"/>
                  </a:srgbClr>
                </a:solidFill>
                <a:latin typeface="Bw Gradual" pitchFamily="2" charset="77"/>
                <a:ea typeface="Bw Gradual" pitchFamily="34" charset="-122"/>
                <a:cs typeface="Bw Gradual" pitchFamily="34" charset="-120"/>
              </a:rPr>
              <a:t>Es una experiencia inmersiva que combina formación, inspiración y práctica en un entorno donde la excelencia, la responsabilidad y el propósito forman parte de la cultura desde el primer día.
</a:t>
            </a:r>
            <a:endParaRPr lang="es-ES_tradnl" sz="800" spc="10" noProof="0">
              <a:latin typeface="Bw Gradual" pitchFamily="2" charset="77"/>
            </a:endParaRPr>
          </a:p>
        </p:txBody>
      </p:sp>
      <p:sp>
        <p:nvSpPr>
          <p:cNvPr id="8" name="Text 6"/>
          <p:cNvSpPr/>
          <p:nvPr/>
        </p:nvSpPr>
        <p:spPr>
          <a:xfrm>
            <a:off x="3221596" y="1655816"/>
            <a:ext cx="3633788" cy="138113"/>
          </a:xfrm>
          <a:prstGeom prst="rect">
            <a:avLst/>
          </a:prstGeom>
          <a:noFill/>
          <a:ln/>
        </p:spPr>
        <p:txBody>
          <a:bodyPr wrap="square" lIns="0" tIns="0" rIns="0" bIns="0" rtlCol="0" anchor="t"/>
          <a:lstStyle/>
          <a:p>
            <a:pPr marL="0" indent="0" algn="l">
              <a:lnSpc>
                <a:spcPts val="1710"/>
              </a:lnSpc>
              <a:buNone/>
            </a:pPr>
            <a:r>
              <a:rPr lang="es-ES_tradnl" sz="1200" kern="0" spc="28" noProof="0" err="1">
                <a:solidFill>
                  <a:srgbClr val="132034">
                    <a:alpha val="99000"/>
                  </a:srgbClr>
                </a:solidFill>
                <a:latin typeface="Canela Light" pitchFamily="2" charset="77"/>
                <a:ea typeface="Canela" pitchFamily="34" charset="-122"/>
                <a:cs typeface="Canela" pitchFamily="34" charset="-120"/>
              </a:rPr>
              <a:t>Launchpad</a:t>
            </a:r>
            <a:r>
              <a:rPr lang="es-ES_tradnl" sz="1200" kern="0" spc="28" noProof="0">
                <a:solidFill>
                  <a:srgbClr val="132034">
                    <a:alpha val="99000"/>
                  </a:srgbClr>
                </a:solidFill>
                <a:latin typeface="Canela Light" pitchFamily="2" charset="77"/>
                <a:ea typeface="Canela" pitchFamily="34" charset="-122"/>
                <a:cs typeface="Canela" pitchFamily="34" charset="-120"/>
              </a:rPr>
              <a:t> </a:t>
            </a:r>
            <a:r>
              <a:rPr lang="es-ES_tradnl" sz="1200" kern="0" spc="28" noProof="0" err="1">
                <a:solidFill>
                  <a:srgbClr val="132034">
                    <a:alpha val="99000"/>
                  </a:srgbClr>
                </a:solidFill>
                <a:latin typeface="Canela Light" pitchFamily="2" charset="77"/>
                <a:ea typeface="Canela" pitchFamily="34" charset="-122"/>
                <a:cs typeface="Canela" pitchFamily="34" charset="-120"/>
              </a:rPr>
              <a:t>Program</a:t>
            </a:r>
            <a:endParaRPr lang="es-ES_tradnl" sz="1200" noProof="0"/>
          </a:p>
        </p:txBody>
      </p:sp>
      <p:sp>
        <p:nvSpPr>
          <p:cNvPr id="9" name="Text 7"/>
          <p:cNvSpPr/>
          <p:nvPr/>
        </p:nvSpPr>
        <p:spPr>
          <a:xfrm>
            <a:off x="6161037" y="1655816"/>
            <a:ext cx="1454489" cy="180515"/>
          </a:xfrm>
          <a:prstGeom prst="rect">
            <a:avLst/>
          </a:prstGeom>
          <a:noFill/>
          <a:ln/>
        </p:spPr>
        <p:txBody>
          <a:bodyPr wrap="square" lIns="0" tIns="0" rIns="0" bIns="0" rtlCol="0" anchor="t"/>
          <a:lstStyle/>
          <a:p>
            <a:pPr marL="0" indent="0" algn="l">
              <a:lnSpc>
                <a:spcPts val="1710"/>
              </a:lnSpc>
              <a:buNone/>
            </a:pPr>
            <a:r>
              <a:rPr lang="es-ES_tradnl" sz="1200" kern="0" spc="28" noProof="0">
                <a:solidFill>
                  <a:srgbClr val="132034">
                    <a:alpha val="99000"/>
                  </a:srgbClr>
                </a:solidFill>
                <a:latin typeface="Canela Light" pitchFamily="2" charset="77"/>
                <a:ea typeface="Canela" pitchFamily="34" charset="-122"/>
                <a:cs typeface="Canela" pitchFamily="34" charset="-120"/>
              </a:rPr>
              <a:t>Full-Time Track</a:t>
            </a:r>
            <a:endParaRPr lang="es-ES_tradnl" sz="1200" noProof="0"/>
          </a:p>
        </p:txBody>
      </p:sp>
      <p:sp>
        <p:nvSpPr>
          <p:cNvPr id="10" name="Text 8"/>
          <p:cNvSpPr/>
          <p:nvPr/>
        </p:nvSpPr>
        <p:spPr>
          <a:xfrm>
            <a:off x="3225190" y="2017314"/>
            <a:ext cx="2693619" cy="2009775"/>
          </a:xfrm>
          <a:prstGeom prst="rect">
            <a:avLst/>
          </a:prstGeom>
          <a:noFill/>
          <a:ln/>
        </p:spPr>
        <p:txBody>
          <a:bodyPr wrap="square" lIns="0" tIns="0" rIns="0" bIns="0" rtlCol="0" anchor="t"/>
          <a:lstStyle/>
          <a:p>
            <a:pPr marL="0" indent="0" algn="l">
              <a:buNone/>
            </a:pPr>
            <a:r>
              <a:rPr lang="es-ES_tradnl" sz="800" spc="10" noProof="0">
                <a:solidFill>
                  <a:srgbClr val="132034">
                    <a:alpha val="99000"/>
                  </a:srgbClr>
                </a:solidFill>
                <a:latin typeface="Bw Gradual" pitchFamily="2" charset="77"/>
                <a:ea typeface="Bw Gradual" pitchFamily="34" charset="-122"/>
                <a:cs typeface="Bw Gradual" pitchFamily="34" charset="-120"/>
              </a:rPr>
              <a:t>El </a:t>
            </a:r>
            <a:r>
              <a:rPr lang="es-ES_tradnl" sz="800" spc="10" noProof="0" err="1">
                <a:solidFill>
                  <a:srgbClr val="132034">
                    <a:alpha val="99000"/>
                  </a:srgbClr>
                </a:solidFill>
                <a:latin typeface="Bw Gradual" pitchFamily="2" charset="77"/>
                <a:ea typeface="Bw Gradual" pitchFamily="34" charset="-122"/>
                <a:cs typeface="Bw Gradual" pitchFamily="34" charset="-120"/>
              </a:rPr>
              <a:t>Launchpad</a:t>
            </a:r>
            <a:r>
              <a:rPr lang="es-ES_tradnl" sz="800" spc="10" noProof="0">
                <a:solidFill>
                  <a:srgbClr val="132034">
                    <a:alpha val="99000"/>
                  </a:srgbClr>
                </a:solidFill>
                <a:latin typeface="Bw Gradual" pitchFamily="2" charset="77"/>
                <a:ea typeface="Bw Gradual" pitchFamily="34" charset="-122"/>
                <a:cs typeface="Bw Gradual" pitchFamily="34" charset="-120"/>
              </a:rPr>
              <a:t> es el programa de prácticas de Crandon dirigido a estudiantes de grado y posgrado que quieren dar un salto real hacia el mundo profesional.</a:t>
            </a:r>
            <a:endParaRPr lang="es-ES_tradnl" sz="800" spc="10">
              <a:solidFill>
                <a:srgbClr val="132034">
                  <a:alpha val="99000"/>
                </a:srgbClr>
              </a:solidFill>
              <a:latin typeface="Bw Gradual" pitchFamily="2" charset="77"/>
              <a:ea typeface="Bw Gradual" pitchFamily="34" charset="-122"/>
              <a:cs typeface="Bw Gradual" pitchFamily="34" charset="-120"/>
            </a:endParaRPr>
          </a:p>
          <a:p>
            <a:pPr marL="0" indent="0" algn="l">
              <a:buNone/>
            </a:pPr>
            <a:endParaRPr lang="es-ES_tradnl" sz="800" spc="10" noProof="0">
              <a:solidFill>
                <a:srgbClr val="132034">
                  <a:alpha val="99000"/>
                </a:srgbClr>
              </a:solidFill>
              <a:latin typeface="Bw Gradual" pitchFamily="2" charset="77"/>
              <a:ea typeface="Bw Gradual" pitchFamily="34" charset="-122"/>
              <a:cs typeface="Bw Gradual" pitchFamily="34" charset="-120"/>
            </a:endParaRPr>
          </a:p>
          <a:p>
            <a:pPr marL="0" indent="0" algn="l">
              <a:buNone/>
            </a:pPr>
            <a:r>
              <a:rPr lang="es-ES_tradnl" sz="800" spc="10" noProof="0">
                <a:solidFill>
                  <a:srgbClr val="132034">
                    <a:alpha val="99000"/>
                  </a:srgbClr>
                </a:solidFill>
                <a:latin typeface="Bw Gradual" pitchFamily="2" charset="77"/>
                <a:ea typeface="Bw Gradual" pitchFamily="34" charset="-122"/>
                <a:cs typeface="Bw Gradual" pitchFamily="34" charset="-120"/>
              </a:rPr>
              <a:t>No es un </a:t>
            </a:r>
            <a:r>
              <a:rPr lang="es-ES_tradnl" sz="800" spc="10" noProof="0" err="1">
                <a:solidFill>
                  <a:srgbClr val="132034">
                    <a:alpha val="99000"/>
                  </a:srgbClr>
                </a:solidFill>
                <a:latin typeface="Bw Gradual" pitchFamily="2" charset="77"/>
                <a:ea typeface="Bw Gradual" pitchFamily="34" charset="-122"/>
                <a:cs typeface="Bw Gradual" pitchFamily="34" charset="-120"/>
              </a:rPr>
              <a:t>internship</a:t>
            </a:r>
            <a:r>
              <a:rPr lang="es-ES_tradnl" sz="800" spc="10" noProof="0">
                <a:solidFill>
                  <a:srgbClr val="132034">
                    <a:alpha val="99000"/>
                  </a:srgbClr>
                </a:solidFill>
                <a:latin typeface="Bw Gradual" pitchFamily="2" charset="77"/>
                <a:ea typeface="Bw Gradual" pitchFamily="34" charset="-122"/>
                <a:cs typeface="Bw Gradual" pitchFamily="34" charset="-120"/>
              </a:rPr>
              <a:t> convencional, sino una plataforma de desarrollo que </a:t>
            </a:r>
            <a:r>
              <a:rPr lang="es-ES_tradnl" sz="800" spc="10">
                <a:latin typeface="Bw Gradual" pitchFamily="2" charset="77"/>
              </a:rPr>
              <a:t>combina responsabilidad inmediata, formación intensiva y exposición directa a operaciones estratégicas.
</a:t>
            </a:r>
          </a:p>
          <a:p>
            <a:r>
              <a:rPr lang="es-ES_tradnl" sz="800" spc="10">
                <a:latin typeface="Bw Gradual" pitchFamily="2" charset="77"/>
              </a:rPr>
              <a:t>La incorporación al </a:t>
            </a:r>
            <a:r>
              <a:rPr lang="es-ES_tradnl" sz="800" spc="10" err="1">
                <a:latin typeface="Bw Gradual" pitchFamily="2" charset="77"/>
              </a:rPr>
              <a:t>Launchpad</a:t>
            </a:r>
            <a:r>
              <a:rPr lang="es-ES_tradnl" sz="800" spc="10">
                <a:latin typeface="Bw Gradual" pitchFamily="2" charset="77"/>
              </a:rPr>
              <a:t> implica integrarse en un entorno que funciona con estándares de exigencia altos, donde el aprendizaje continuo, la cultura colaborativa y la proyección de carrera forman parte de la experiencia desde el primer día. </a:t>
            </a:r>
          </a:p>
        </p:txBody>
      </p:sp>
      <p:sp>
        <p:nvSpPr>
          <p:cNvPr id="11" name="Text 9"/>
          <p:cNvSpPr/>
          <p:nvPr/>
        </p:nvSpPr>
        <p:spPr>
          <a:xfrm>
            <a:off x="6161037" y="2017314"/>
            <a:ext cx="2693619" cy="1106247"/>
          </a:xfrm>
          <a:prstGeom prst="rect">
            <a:avLst/>
          </a:prstGeom>
          <a:noFill/>
          <a:ln/>
        </p:spPr>
        <p:txBody>
          <a:bodyPr wrap="square" lIns="0" tIns="0" rIns="0" bIns="0" rtlCol="0" anchor="t"/>
          <a:lstStyle/>
          <a:p>
            <a:pPr marL="0" indent="0" algn="l">
              <a:buNone/>
            </a:pPr>
            <a:r>
              <a:rPr lang="es-ES_tradnl" sz="800" spc="10" noProof="0">
                <a:solidFill>
                  <a:srgbClr val="132034">
                    <a:alpha val="99000"/>
                  </a:srgbClr>
                </a:solidFill>
                <a:latin typeface="Bw Gradual" pitchFamily="2" charset="77"/>
                <a:ea typeface="Bw Gradual" pitchFamily="34" charset="-122"/>
                <a:cs typeface="Bw Gradual" pitchFamily="34" charset="-120"/>
              </a:rPr>
              <a:t>Incorporación a tiempo completo en Crandon, con un plan de carrera definido, rotaciones iniciales y oportunidades de crecimiento a largo plazo.</a:t>
            </a:r>
          </a:p>
          <a:p>
            <a:pPr marL="0" indent="0" algn="l">
              <a:buNone/>
            </a:pPr>
            <a:endParaRPr lang="es-ES_tradnl" sz="800" spc="10">
              <a:solidFill>
                <a:srgbClr val="132034">
                  <a:alpha val="99000"/>
                </a:srgbClr>
              </a:solidFill>
              <a:latin typeface="Bw Gradual" pitchFamily="2" charset="77"/>
            </a:endParaRPr>
          </a:p>
          <a:p>
            <a:pPr marL="0" indent="0" algn="l">
              <a:buNone/>
            </a:pPr>
            <a:r>
              <a:rPr lang="es-ES_tradnl" sz="800" spc="10">
                <a:solidFill>
                  <a:srgbClr val="132034">
                    <a:alpha val="99000"/>
                  </a:srgbClr>
                </a:solidFill>
                <a:latin typeface="Bw Gradual" pitchFamily="2" charset="77"/>
              </a:rPr>
              <a:t>La cultura corporativa permite integrar y reforzar los valores que cada persona demuestra en su proceso de selección e incorporación a la firma. </a:t>
            </a:r>
          </a:p>
        </p:txBody>
      </p:sp>
      <p:sp>
        <p:nvSpPr>
          <p:cNvPr id="12" name="Shape 10"/>
          <p:cNvSpPr/>
          <p:nvPr/>
        </p:nvSpPr>
        <p:spPr>
          <a:xfrm>
            <a:off x="282158" y="1932041"/>
            <a:ext cx="2514380" cy="0"/>
          </a:xfrm>
          <a:prstGeom prst="line">
            <a:avLst/>
          </a:prstGeom>
          <a:noFill/>
          <a:ln w="6350">
            <a:solidFill>
              <a:srgbClr val="576A78"/>
            </a:solidFill>
            <a:prstDash val="solid"/>
          </a:ln>
        </p:spPr>
        <p:txBody>
          <a:bodyPr/>
          <a:lstStyle/>
          <a:p>
            <a:endParaRPr lang="es-ES_tradnl" noProof="0"/>
          </a:p>
        </p:txBody>
      </p:sp>
      <p:sp>
        <p:nvSpPr>
          <p:cNvPr id="13" name="Shape 11"/>
          <p:cNvSpPr/>
          <p:nvPr/>
        </p:nvSpPr>
        <p:spPr>
          <a:xfrm>
            <a:off x="3221596" y="1926827"/>
            <a:ext cx="2693619" cy="0"/>
          </a:xfrm>
          <a:prstGeom prst="line">
            <a:avLst/>
          </a:prstGeom>
          <a:noFill/>
          <a:ln w="6350">
            <a:solidFill>
              <a:srgbClr val="576A78"/>
            </a:solidFill>
            <a:prstDash val="solid"/>
          </a:ln>
        </p:spPr>
        <p:txBody>
          <a:bodyPr/>
          <a:lstStyle/>
          <a:p>
            <a:endParaRPr lang="es-ES_tradnl" noProof="0"/>
          </a:p>
        </p:txBody>
      </p:sp>
      <p:sp>
        <p:nvSpPr>
          <p:cNvPr id="17" name="Shape 11">
            <a:extLst>
              <a:ext uri="{FF2B5EF4-FFF2-40B4-BE49-F238E27FC236}">
                <a16:creationId xmlns:a16="http://schemas.microsoft.com/office/drawing/2014/main" id="{6A99D01B-B79A-0A4F-6C47-48DCFCCBE663}"/>
              </a:ext>
            </a:extLst>
          </p:cNvPr>
          <p:cNvSpPr/>
          <p:nvPr/>
        </p:nvSpPr>
        <p:spPr>
          <a:xfrm>
            <a:off x="6161037" y="1926827"/>
            <a:ext cx="2693619" cy="0"/>
          </a:xfrm>
          <a:prstGeom prst="line">
            <a:avLst/>
          </a:prstGeom>
          <a:noFill/>
          <a:ln w="6350">
            <a:solidFill>
              <a:srgbClr val="576A78"/>
            </a:solidFill>
            <a:prstDash val="solid"/>
          </a:ln>
        </p:spPr>
        <p:txBody>
          <a:bodyPr/>
          <a:lstStyle/>
          <a:p>
            <a:endParaRPr lang="es-ES_tradnl" noProof="0"/>
          </a:p>
        </p:txBody>
      </p:sp>
      <p:sp>
        <p:nvSpPr>
          <p:cNvPr id="18" name="Text 2">
            <a:extLst>
              <a:ext uri="{FF2B5EF4-FFF2-40B4-BE49-F238E27FC236}">
                <a16:creationId xmlns:a16="http://schemas.microsoft.com/office/drawing/2014/main" id="{EF7A8DC2-7623-E747-290B-60F17F5B7023}"/>
              </a:ext>
            </a:extLst>
          </p:cNvPr>
          <p:cNvSpPr/>
          <p:nvPr/>
        </p:nvSpPr>
        <p:spPr>
          <a:xfrm>
            <a:off x="285750" y="481012"/>
            <a:ext cx="3633788" cy="819150"/>
          </a:xfrm>
          <a:prstGeom prst="rect">
            <a:avLst/>
          </a:prstGeom>
          <a:noFill/>
          <a:ln/>
        </p:spPr>
        <p:txBody>
          <a:bodyPr wrap="square" lIns="0" tIns="0" rIns="0" bIns="0" rtlCol="0" anchor="t"/>
          <a:lstStyle/>
          <a:p>
            <a:pPr marL="0" indent="0" algn="l">
              <a:lnSpc>
                <a:spcPts val="3078"/>
              </a:lnSpc>
              <a:buNone/>
            </a:pPr>
            <a:r>
              <a:rPr lang="es-ES_tradnl" sz="2800" spc="20" noProof="0">
                <a:solidFill>
                  <a:srgbClr val="132034">
                    <a:alpha val="99000"/>
                  </a:srgbClr>
                </a:solidFill>
                <a:latin typeface="Canela Light" pitchFamily="2" charset="77"/>
                <a:ea typeface="Canela" pitchFamily="34" charset="-122"/>
                <a:cs typeface="Canela" pitchFamily="34" charset="-120"/>
              </a:rPr>
              <a:t>Pilar 1.</a:t>
            </a:r>
          </a:p>
        </p:txBody>
      </p:sp>
      <p:sp>
        <p:nvSpPr>
          <p:cNvPr id="19" name="CuadroTexto 18">
            <a:extLst>
              <a:ext uri="{FF2B5EF4-FFF2-40B4-BE49-F238E27FC236}">
                <a16:creationId xmlns:a16="http://schemas.microsoft.com/office/drawing/2014/main" id="{E2CA35DE-8C25-1169-6BCC-000FC4D640EE}"/>
              </a:ext>
            </a:extLst>
          </p:cNvPr>
          <p:cNvSpPr txBox="1"/>
          <p:nvPr/>
        </p:nvSpPr>
        <p:spPr>
          <a:xfrm>
            <a:off x="1870364" y="-2549236"/>
            <a:ext cx="184731" cy="369332"/>
          </a:xfrm>
          <a:prstGeom prst="rect">
            <a:avLst/>
          </a:prstGeom>
          <a:noFill/>
        </p:spPr>
        <p:txBody>
          <a:bodyPr wrap="none" rtlCol="0">
            <a:spAutoFit/>
          </a:bodyPr>
          <a:lstStyle/>
          <a:p>
            <a:endParaRPr lang="es-ES"/>
          </a:p>
        </p:txBody>
      </p:sp>
      <p:sp>
        <p:nvSpPr>
          <p:cNvPr id="14" name="Text 2">
            <a:extLst>
              <a:ext uri="{FF2B5EF4-FFF2-40B4-BE49-F238E27FC236}">
                <a16:creationId xmlns:a16="http://schemas.microsoft.com/office/drawing/2014/main" id="{0472F22F-2295-638B-8999-E86D486BC3D5}"/>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pic>
        <p:nvPicPr>
          <p:cNvPr id="6" name="Imagen 5">
            <a:extLst>
              <a:ext uri="{FF2B5EF4-FFF2-40B4-BE49-F238E27FC236}">
                <a16:creationId xmlns:a16="http://schemas.microsoft.com/office/drawing/2014/main" id="{4BC9155F-95A0-5CA8-1849-1B0A9E57D31E}"/>
              </a:ext>
            </a:extLst>
          </p:cNvPr>
          <p:cNvPicPr>
            <a:picLocks noChangeAspect="1"/>
          </p:cNvPicPr>
          <p:nvPr/>
        </p:nvPicPr>
        <p:blipFill rotWithShape="1">
          <a:blip r:embed="rId3"/>
          <a:srcRect b="35978"/>
          <a:stretch/>
        </p:blipFill>
        <p:spPr>
          <a:xfrm>
            <a:off x="1002324" y="4915627"/>
            <a:ext cx="424228" cy="84998"/>
          </a:xfrm>
          <a:prstGeom prst="rect">
            <a:avLst/>
          </a:prstGeom>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name="Slide 46">
    <p:bg>
      <p:bgPr>
        <a:solidFill>
          <a:srgbClr val="D9CDCB"/>
        </a:solidFill>
        <a:effectLst/>
      </p:bgPr>
    </p:bg>
    <p:spTree>
      <p:nvGrpSpPr>
        <p:cNvPr id="1" name=""/>
        <p:cNvGrpSpPr/>
        <p:nvPr/>
      </p:nvGrpSpPr>
      <p:grpSpPr>
        <a:xfrm>
          <a:off x="0" y="0"/>
          <a:ext cx="0" cy="0"/>
          <a:chOff x="0" y="0"/>
          <a:chExt cx="0" cy="0"/>
        </a:xfrm>
      </p:grpSpPr>
      <p:sp>
        <p:nvSpPr>
          <p:cNvPr id="3" name="Text 1"/>
          <p:cNvSpPr/>
          <p:nvPr/>
        </p:nvSpPr>
        <p:spPr>
          <a:xfrm>
            <a:off x="285750" y="4943475"/>
            <a:ext cx="100013" cy="57150"/>
          </a:xfrm>
          <a:prstGeom prst="rect">
            <a:avLst/>
          </a:prstGeom>
          <a:noFill/>
          <a:ln/>
        </p:spPr>
        <p:txBody>
          <a:bodyPr wrap="square" lIns="0" tIns="0" rIns="0" bIns="0" rtlCol="0" anchor="ctr"/>
          <a:lstStyle/>
          <a:p>
            <a:pPr marL="0" indent="0" algn="ctr">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47</a:t>
            </a:r>
            <a:endParaRPr lang="es-ES_tradnl" sz="570" noProof="0"/>
          </a:p>
        </p:txBody>
      </p:sp>
      <p:sp>
        <p:nvSpPr>
          <p:cNvPr id="4" name="Text 2"/>
          <p:cNvSpPr/>
          <p:nvPr/>
        </p:nvSpPr>
        <p:spPr>
          <a:xfrm>
            <a:off x="1738313" y="142875"/>
            <a:ext cx="1333500"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8. MEANINGFUL IMPACT PROGRAM</a:t>
            </a:r>
            <a:endParaRPr lang="es-ES_tradnl" sz="570" noProof="0"/>
          </a:p>
        </p:txBody>
      </p:sp>
      <p:sp>
        <p:nvSpPr>
          <p:cNvPr id="6" name="Shape 4"/>
          <p:cNvSpPr/>
          <p:nvPr/>
        </p:nvSpPr>
        <p:spPr>
          <a:xfrm>
            <a:off x="504825" y="1476375"/>
            <a:ext cx="866775" cy="866775"/>
          </a:xfrm>
          <a:prstGeom prst="ellipse">
            <a:avLst/>
          </a:prstGeom>
          <a:solidFill>
            <a:srgbClr val="E3E5E8"/>
          </a:solidFill>
          <a:ln/>
        </p:spPr>
        <p:txBody>
          <a:bodyPr/>
          <a:lstStyle/>
          <a:p>
            <a:endParaRPr lang="es-ES_tradnl" noProof="0"/>
          </a:p>
        </p:txBody>
      </p:sp>
      <p:sp>
        <p:nvSpPr>
          <p:cNvPr id="7" name="Shape 5"/>
          <p:cNvSpPr/>
          <p:nvPr/>
        </p:nvSpPr>
        <p:spPr>
          <a:xfrm>
            <a:off x="1962150" y="1476375"/>
            <a:ext cx="866775" cy="866775"/>
          </a:xfrm>
          <a:prstGeom prst="ellipse">
            <a:avLst/>
          </a:prstGeom>
          <a:solidFill>
            <a:srgbClr val="E3E5E8"/>
          </a:solidFill>
          <a:ln/>
        </p:spPr>
        <p:txBody>
          <a:bodyPr/>
          <a:lstStyle/>
          <a:p>
            <a:endParaRPr lang="es-ES_tradnl" noProof="0"/>
          </a:p>
        </p:txBody>
      </p:sp>
      <p:sp>
        <p:nvSpPr>
          <p:cNvPr id="8" name="Shape 6"/>
          <p:cNvSpPr/>
          <p:nvPr/>
        </p:nvSpPr>
        <p:spPr>
          <a:xfrm>
            <a:off x="4148137" y="1476375"/>
            <a:ext cx="866775" cy="866775"/>
          </a:xfrm>
          <a:prstGeom prst="ellipse">
            <a:avLst/>
          </a:prstGeom>
          <a:solidFill>
            <a:srgbClr val="E3E5E8"/>
          </a:solidFill>
          <a:ln/>
        </p:spPr>
        <p:txBody>
          <a:bodyPr/>
          <a:lstStyle/>
          <a:p>
            <a:endParaRPr lang="es-ES_tradnl" noProof="0"/>
          </a:p>
        </p:txBody>
      </p:sp>
      <p:sp>
        <p:nvSpPr>
          <p:cNvPr id="9" name="Shape 7"/>
          <p:cNvSpPr/>
          <p:nvPr/>
        </p:nvSpPr>
        <p:spPr>
          <a:xfrm>
            <a:off x="6315075" y="1485900"/>
            <a:ext cx="866775" cy="866775"/>
          </a:xfrm>
          <a:prstGeom prst="ellipse">
            <a:avLst/>
          </a:prstGeom>
          <a:solidFill>
            <a:srgbClr val="E3E5E8"/>
          </a:solidFill>
          <a:ln/>
        </p:spPr>
        <p:txBody>
          <a:bodyPr/>
          <a:lstStyle/>
          <a:p>
            <a:endParaRPr lang="es-ES_tradnl" noProof="0"/>
          </a:p>
        </p:txBody>
      </p:sp>
      <p:sp>
        <p:nvSpPr>
          <p:cNvPr id="10" name="Shape 8"/>
          <p:cNvSpPr/>
          <p:nvPr/>
        </p:nvSpPr>
        <p:spPr>
          <a:xfrm>
            <a:off x="7729538" y="1476375"/>
            <a:ext cx="866775" cy="866775"/>
          </a:xfrm>
          <a:prstGeom prst="ellipse">
            <a:avLst/>
          </a:prstGeom>
          <a:solidFill>
            <a:srgbClr val="E3E5E8"/>
          </a:solidFill>
          <a:ln/>
        </p:spPr>
        <p:txBody>
          <a:bodyPr/>
          <a:lstStyle/>
          <a:p>
            <a:endParaRPr lang="es-ES_tradnl" noProof="0"/>
          </a:p>
        </p:txBody>
      </p:sp>
      <p:sp>
        <p:nvSpPr>
          <p:cNvPr id="11" name="Text 9"/>
          <p:cNvSpPr/>
          <p:nvPr/>
        </p:nvSpPr>
        <p:spPr>
          <a:xfrm>
            <a:off x="271463" y="1866900"/>
            <a:ext cx="1309688" cy="85725"/>
          </a:xfrm>
          <a:prstGeom prst="rect">
            <a:avLst/>
          </a:prstGeom>
          <a:noFill/>
          <a:ln/>
        </p:spPr>
        <p:txBody>
          <a:bodyPr wrap="square" lIns="0" tIns="0" rIns="0" bIns="0" rtlCol="0" anchor="t"/>
          <a:lstStyle/>
          <a:p>
            <a:pPr marL="0" indent="0" algn="ctr">
              <a:lnSpc>
                <a:spcPts val="941"/>
              </a:lnSpc>
              <a:buNone/>
            </a:pPr>
            <a:r>
              <a:rPr lang="es-ES_tradnl" sz="1000" kern="0" spc="9" noProof="0" err="1">
                <a:solidFill>
                  <a:srgbClr val="132034">
                    <a:alpha val="99000"/>
                  </a:srgbClr>
                </a:solidFill>
                <a:latin typeface="Canela Light" pitchFamily="2" charset="77"/>
                <a:ea typeface="Canela" pitchFamily="34" charset="-122"/>
                <a:cs typeface="Canela" pitchFamily="34" charset="-120"/>
              </a:rPr>
              <a:t>Onboarding</a:t>
            </a:r>
            <a:endParaRPr lang="es-ES_tradnl" sz="1000" noProof="0"/>
          </a:p>
        </p:txBody>
      </p:sp>
      <p:sp>
        <p:nvSpPr>
          <p:cNvPr id="12" name="Text 10"/>
          <p:cNvSpPr/>
          <p:nvPr/>
        </p:nvSpPr>
        <p:spPr>
          <a:xfrm>
            <a:off x="1738313" y="1866900"/>
            <a:ext cx="1309688" cy="85725"/>
          </a:xfrm>
          <a:prstGeom prst="rect">
            <a:avLst/>
          </a:prstGeom>
          <a:noFill/>
          <a:ln/>
        </p:spPr>
        <p:txBody>
          <a:bodyPr wrap="square" lIns="0" tIns="0" rIns="0" bIns="0" rtlCol="0" anchor="t"/>
          <a:lstStyle/>
          <a:p>
            <a:pPr marL="0" indent="0" algn="ctr">
              <a:lnSpc>
                <a:spcPts val="941"/>
              </a:lnSpc>
              <a:buNone/>
            </a:pPr>
            <a:r>
              <a:rPr lang="es-ES_tradnl" sz="1000" kern="0" spc="9" noProof="0">
                <a:solidFill>
                  <a:srgbClr val="132034">
                    <a:alpha val="99000"/>
                  </a:srgbClr>
                </a:solidFill>
                <a:latin typeface="Canela Light" pitchFamily="2" charset="77"/>
                <a:ea typeface="Canela" pitchFamily="34" charset="-122"/>
                <a:cs typeface="Canela" pitchFamily="34" charset="-120"/>
              </a:rPr>
              <a:t>1:1</a:t>
            </a:r>
            <a:endParaRPr lang="es-ES_tradnl" sz="1000" noProof="0"/>
          </a:p>
        </p:txBody>
      </p:sp>
      <p:sp>
        <p:nvSpPr>
          <p:cNvPr id="13" name="Text 11"/>
          <p:cNvSpPr/>
          <p:nvPr/>
        </p:nvSpPr>
        <p:spPr>
          <a:xfrm>
            <a:off x="3929063" y="1866900"/>
            <a:ext cx="1309688" cy="85725"/>
          </a:xfrm>
          <a:prstGeom prst="rect">
            <a:avLst/>
          </a:prstGeom>
          <a:noFill/>
          <a:ln/>
        </p:spPr>
        <p:txBody>
          <a:bodyPr wrap="square" lIns="0" tIns="0" rIns="0" bIns="0" rtlCol="0" anchor="t"/>
          <a:lstStyle/>
          <a:p>
            <a:pPr marL="0" indent="0" algn="ctr">
              <a:lnSpc>
                <a:spcPts val="941"/>
              </a:lnSpc>
              <a:buNone/>
            </a:pPr>
            <a:r>
              <a:rPr lang="es-ES_tradnl" sz="1000" kern="0" spc="9" noProof="0">
                <a:solidFill>
                  <a:srgbClr val="132034">
                    <a:alpha val="99000"/>
                  </a:srgbClr>
                </a:solidFill>
                <a:latin typeface="Canela Light" pitchFamily="2" charset="77"/>
                <a:ea typeface="Canela" pitchFamily="34" charset="-122"/>
                <a:cs typeface="Canela" pitchFamily="34" charset="-120"/>
              </a:rPr>
              <a:t>Workshops</a:t>
            </a:r>
            <a:endParaRPr lang="es-ES_tradnl" sz="1000" noProof="0"/>
          </a:p>
        </p:txBody>
      </p:sp>
      <p:sp>
        <p:nvSpPr>
          <p:cNvPr id="14" name="Text 12"/>
          <p:cNvSpPr/>
          <p:nvPr/>
        </p:nvSpPr>
        <p:spPr>
          <a:xfrm>
            <a:off x="290513" y="3986213"/>
            <a:ext cx="1309688" cy="57150"/>
          </a:xfrm>
          <a:prstGeom prst="rect">
            <a:avLst/>
          </a:prstGeom>
          <a:noFill/>
          <a:ln/>
        </p:spPr>
        <p:txBody>
          <a:bodyPr wrap="square" lIns="0" tIns="0" rIns="0" bIns="0" rtlCol="0" anchor="t"/>
          <a:lstStyle/>
          <a:p>
            <a:pPr marL="0" indent="0" algn="ctr">
              <a:lnSpc>
                <a:spcPts val="627"/>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01</a:t>
            </a:r>
            <a:endParaRPr lang="es-ES_tradnl" sz="570" noProof="0"/>
          </a:p>
        </p:txBody>
      </p:sp>
      <p:sp>
        <p:nvSpPr>
          <p:cNvPr id="15" name="Text 13"/>
          <p:cNvSpPr/>
          <p:nvPr/>
        </p:nvSpPr>
        <p:spPr>
          <a:xfrm>
            <a:off x="1747838" y="3986213"/>
            <a:ext cx="1309688" cy="57150"/>
          </a:xfrm>
          <a:prstGeom prst="rect">
            <a:avLst/>
          </a:prstGeom>
          <a:noFill/>
          <a:ln/>
        </p:spPr>
        <p:txBody>
          <a:bodyPr wrap="square" lIns="0" tIns="0" rIns="0" bIns="0" rtlCol="0" anchor="t"/>
          <a:lstStyle/>
          <a:p>
            <a:pPr marL="0" indent="0" algn="ctr">
              <a:lnSpc>
                <a:spcPts val="627"/>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02</a:t>
            </a:r>
            <a:endParaRPr lang="es-ES_tradnl" sz="570" noProof="0"/>
          </a:p>
        </p:txBody>
      </p:sp>
      <p:sp>
        <p:nvSpPr>
          <p:cNvPr id="16" name="Text 14"/>
          <p:cNvSpPr/>
          <p:nvPr/>
        </p:nvSpPr>
        <p:spPr>
          <a:xfrm>
            <a:off x="4533900" y="3985022"/>
            <a:ext cx="100013" cy="57150"/>
          </a:xfrm>
          <a:prstGeom prst="rect">
            <a:avLst/>
          </a:prstGeom>
          <a:noFill/>
          <a:ln/>
        </p:spPr>
        <p:txBody>
          <a:bodyPr wrap="square" lIns="0" tIns="0" rIns="0" bIns="0" rtlCol="0" anchor="t"/>
          <a:lstStyle/>
          <a:p>
            <a:pPr marL="0" indent="0" algn="ctr">
              <a:lnSpc>
                <a:spcPts val="627"/>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03</a:t>
            </a:r>
            <a:endParaRPr lang="es-ES_tradnl" sz="570" noProof="0"/>
          </a:p>
        </p:txBody>
      </p:sp>
      <p:sp>
        <p:nvSpPr>
          <p:cNvPr id="17" name="Text 15"/>
          <p:cNvSpPr/>
          <p:nvPr/>
        </p:nvSpPr>
        <p:spPr>
          <a:xfrm>
            <a:off x="6105525" y="3990975"/>
            <a:ext cx="1309688" cy="57150"/>
          </a:xfrm>
          <a:prstGeom prst="rect">
            <a:avLst/>
          </a:prstGeom>
          <a:noFill/>
          <a:ln/>
        </p:spPr>
        <p:txBody>
          <a:bodyPr wrap="square" lIns="0" tIns="0" rIns="0" bIns="0" rtlCol="0" anchor="t"/>
          <a:lstStyle/>
          <a:p>
            <a:pPr marL="0" indent="0" algn="ctr">
              <a:lnSpc>
                <a:spcPts val="627"/>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04</a:t>
            </a:r>
            <a:endParaRPr lang="es-ES_tradnl" sz="570" noProof="0"/>
          </a:p>
        </p:txBody>
      </p:sp>
      <p:sp>
        <p:nvSpPr>
          <p:cNvPr id="18" name="Text 16"/>
          <p:cNvSpPr/>
          <p:nvPr/>
        </p:nvSpPr>
        <p:spPr>
          <a:xfrm>
            <a:off x="7553325" y="3986213"/>
            <a:ext cx="1309688" cy="57150"/>
          </a:xfrm>
          <a:prstGeom prst="rect">
            <a:avLst/>
          </a:prstGeom>
          <a:noFill/>
          <a:ln/>
        </p:spPr>
        <p:txBody>
          <a:bodyPr wrap="square" lIns="0" tIns="0" rIns="0" bIns="0" rtlCol="0" anchor="t"/>
          <a:lstStyle/>
          <a:p>
            <a:pPr marL="0" indent="0" algn="ctr">
              <a:lnSpc>
                <a:spcPts val="627"/>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05</a:t>
            </a:r>
            <a:endParaRPr lang="es-ES_tradnl" sz="570" noProof="0"/>
          </a:p>
        </p:txBody>
      </p:sp>
      <p:sp>
        <p:nvSpPr>
          <p:cNvPr id="19" name="Text 17"/>
          <p:cNvSpPr/>
          <p:nvPr/>
        </p:nvSpPr>
        <p:spPr>
          <a:xfrm>
            <a:off x="6429375" y="1833563"/>
            <a:ext cx="638175" cy="209550"/>
          </a:xfrm>
          <a:prstGeom prst="rect">
            <a:avLst/>
          </a:prstGeom>
          <a:noFill/>
          <a:ln/>
        </p:spPr>
        <p:txBody>
          <a:bodyPr wrap="square" lIns="0" tIns="0" rIns="0" bIns="0" rtlCol="0" anchor="t"/>
          <a:lstStyle/>
          <a:p>
            <a:pPr marL="0" indent="0" algn="ctr">
              <a:lnSpc>
                <a:spcPts val="941"/>
              </a:lnSpc>
              <a:buNone/>
            </a:pPr>
            <a:r>
              <a:rPr lang="es-ES_tradnl" sz="1000" kern="0" spc="9" noProof="0">
                <a:solidFill>
                  <a:srgbClr val="132034">
                    <a:alpha val="99000"/>
                  </a:srgbClr>
                </a:solidFill>
                <a:latin typeface="Canela Light" pitchFamily="2" charset="77"/>
                <a:ea typeface="Canela" pitchFamily="34" charset="-122"/>
                <a:cs typeface="Canela" pitchFamily="34" charset="-120"/>
              </a:rPr>
              <a:t>Experiencia práctica</a:t>
            </a:r>
            <a:endParaRPr lang="es-ES_tradnl" sz="1000" noProof="0"/>
          </a:p>
        </p:txBody>
      </p:sp>
      <p:sp>
        <p:nvSpPr>
          <p:cNvPr id="20" name="Text 18"/>
          <p:cNvSpPr/>
          <p:nvPr/>
        </p:nvSpPr>
        <p:spPr>
          <a:xfrm>
            <a:off x="7505700" y="1866900"/>
            <a:ext cx="1309688" cy="85725"/>
          </a:xfrm>
          <a:prstGeom prst="rect">
            <a:avLst/>
          </a:prstGeom>
          <a:noFill/>
          <a:ln/>
        </p:spPr>
        <p:txBody>
          <a:bodyPr wrap="square" lIns="0" tIns="0" rIns="0" bIns="0" rtlCol="0" anchor="t"/>
          <a:lstStyle/>
          <a:p>
            <a:pPr marL="0" indent="0" algn="ctr">
              <a:lnSpc>
                <a:spcPts val="941"/>
              </a:lnSpc>
              <a:buNone/>
            </a:pPr>
            <a:r>
              <a:rPr lang="es-ES_tradnl" sz="1000" kern="0" spc="9" noProof="0" err="1">
                <a:solidFill>
                  <a:srgbClr val="132034">
                    <a:alpha val="99000"/>
                  </a:srgbClr>
                </a:solidFill>
                <a:latin typeface="Canela Light" pitchFamily="2" charset="77"/>
                <a:ea typeface="Canela" pitchFamily="34" charset="-122"/>
                <a:cs typeface="Canela" pitchFamily="34" charset="-120"/>
              </a:rPr>
              <a:t>Offboarding</a:t>
            </a:r>
            <a:endParaRPr lang="es-ES_tradnl" sz="1000" noProof="0"/>
          </a:p>
        </p:txBody>
      </p:sp>
      <p:sp>
        <p:nvSpPr>
          <p:cNvPr id="21" name="Text 19"/>
          <p:cNvSpPr/>
          <p:nvPr/>
        </p:nvSpPr>
        <p:spPr>
          <a:xfrm>
            <a:off x="295275" y="2538413"/>
            <a:ext cx="1309688" cy="57150"/>
          </a:xfrm>
          <a:prstGeom prst="rect">
            <a:avLst/>
          </a:prstGeom>
          <a:noFill/>
          <a:ln/>
        </p:spPr>
        <p:txBody>
          <a:bodyPr wrap="square" lIns="0" tIns="0" rIns="0" bIns="0" rtlCol="0" anchor="t"/>
          <a:lstStyle/>
          <a:p>
            <a:pPr marL="0" indent="0" algn="ctr">
              <a:buNone/>
            </a:pPr>
            <a:r>
              <a:rPr lang="es-ES_tradnl" sz="600" spc="20" noProof="0">
                <a:solidFill>
                  <a:srgbClr val="576A78">
                    <a:alpha val="99000"/>
                  </a:srgbClr>
                </a:solidFill>
                <a:latin typeface="Bw Gradual" pitchFamily="2" charset="77"/>
                <a:ea typeface="Bw Gradual" pitchFamily="34" charset="-122"/>
                <a:cs typeface="Bw Gradual" pitchFamily="34" charset="-120"/>
              </a:rPr>
              <a:t>Bienvenida General</a:t>
            </a:r>
            <a:endParaRPr lang="es-ES_tradnl" sz="600" spc="20" noProof="0">
              <a:latin typeface="Bw Gradual" pitchFamily="2" charset="77"/>
            </a:endParaRPr>
          </a:p>
        </p:txBody>
      </p:sp>
      <p:sp>
        <p:nvSpPr>
          <p:cNvPr id="22" name="Text 20"/>
          <p:cNvSpPr/>
          <p:nvPr/>
        </p:nvSpPr>
        <p:spPr>
          <a:xfrm>
            <a:off x="1747838" y="2538413"/>
            <a:ext cx="1309688" cy="57150"/>
          </a:xfrm>
          <a:prstGeom prst="rect">
            <a:avLst/>
          </a:prstGeom>
          <a:noFill/>
          <a:ln/>
        </p:spPr>
        <p:txBody>
          <a:bodyPr wrap="square" lIns="0" tIns="0" rIns="0" bIns="0" rtlCol="0" anchor="t"/>
          <a:lstStyle/>
          <a:p>
            <a:pPr marL="0" indent="0" algn="ctr">
              <a:buNone/>
            </a:pPr>
            <a:r>
              <a:rPr lang="es-ES_tradnl" sz="600" spc="20" noProof="0">
                <a:solidFill>
                  <a:srgbClr val="576A78">
                    <a:alpha val="99000"/>
                  </a:srgbClr>
                </a:solidFill>
                <a:latin typeface="Bw Gradual" pitchFamily="2" charset="77"/>
                <a:ea typeface="Bw Gradual" pitchFamily="34" charset="-122"/>
                <a:cs typeface="Bw Gradual" pitchFamily="34" charset="-120"/>
              </a:rPr>
              <a:t>Sesión individual con mentor</a:t>
            </a:r>
            <a:endParaRPr lang="es-ES_tradnl" sz="600" spc="20" noProof="0">
              <a:latin typeface="Bw Gradual" pitchFamily="2" charset="77"/>
            </a:endParaRPr>
          </a:p>
        </p:txBody>
      </p:sp>
      <p:sp>
        <p:nvSpPr>
          <p:cNvPr id="23" name="Text 21"/>
          <p:cNvSpPr/>
          <p:nvPr/>
        </p:nvSpPr>
        <p:spPr>
          <a:xfrm>
            <a:off x="3200400" y="2757487"/>
            <a:ext cx="338137" cy="176203"/>
          </a:xfrm>
          <a:prstGeom prst="rect">
            <a:avLst/>
          </a:prstGeom>
          <a:noFill/>
          <a:ln/>
        </p:spPr>
        <p:txBody>
          <a:bodyPr wrap="square" lIns="0" tIns="0" rIns="0" bIns="0" rtlCol="0" anchor="t"/>
          <a:lstStyle/>
          <a:p>
            <a:pPr marL="0" indent="0" algn="l">
              <a:buNone/>
            </a:pPr>
            <a:r>
              <a:rPr lang="es-ES_tradnl" sz="600" spc="20" noProof="0">
                <a:solidFill>
                  <a:srgbClr val="576A78">
                    <a:alpha val="99000"/>
                  </a:srgbClr>
                </a:solidFill>
                <a:latin typeface="Bw Gradual" pitchFamily="2" charset="77"/>
                <a:ea typeface="Bw Gradual" pitchFamily="34" charset="-122"/>
                <a:cs typeface="Bw Gradual" pitchFamily="34" charset="-120"/>
              </a:rPr>
              <a:t>Capital </a:t>
            </a:r>
            <a:r>
              <a:rPr lang="es-ES_tradnl" sz="600" spc="20" noProof="0" err="1">
                <a:solidFill>
                  <a:srgbClr val="576A78">
                    <a:alpha val="99000"/>
                  </a:srgbClr>
                </a:solidFill>
                <a:latin typeface="Bw Gradual" pitchFamily="2" charset="77"/>
                <a:ea typeface="Bw Gradual" pitchFamily="34" charset="-122"/>
                <a:cs typeface="Bw Gradual" pitchFamily="34" charset="-120"/>
              </a:rPr>
              <a:t>markets</a:t>
            </a:r>
            <a:endParaRPr lang="es-ES_tradnl" sz="600" spc="20" noProof="0">
              <a:latin typeface="Bw Gradual" pitchFamily="2" charset="77"/>
            </a:endParaRPr>
          </a:p>
        </p:txBody>
      </p:sp>
      <p:sp>
        <p:nvSpPr>
          <p:cNvPr id="24" name="Text 22"/>
          <p:cNvSpPr/>
          <p:nvPr/>
        </p:nvSpPr>
        <p:spPr>
          <a:xfrm>
            <a:off x="3200400" y="2538413"/>
            <a:ext cx="95250" cy="57150"/>
          </a:xfrm>
          <a:prstGeom prst="rect">
            <a:avLst/>
          </a:prstGeom>
          <a:noFill/>
          <a:ln/>
        </p:spPr>
        <p:txBody>
          <a:bodyPr wrap="square" lIns="0" tIns="0" rIns="0" bIns="0" rtlCol="0" anchor="t"/>
          <a:lstStyle/>
          <a:p>
            <a:pPr marL="0" indent="0" algn="l">
              <a:lnSpc>
                <a:spcPts val="684"/>
              </a:lnSpc>
              <a:buNone/>
            </a:pPr>
            <a:r>
              <a:rPr lang="es-ES_tradnl" sz="570" noProof="0">
                <a:solidFill>
                  <a:srgbClr val="576A78">
                    <a:alpha val="99000"/>
                  </a:srgbClr>
                </a:solidFill>
                <a:latin typeface="Bw Gradual" pitchFamily="34" charset="0"/>
                <a:ea typeface="Bw Gradual" pitchFamily="34" charset="-122"/>
                <a:cs typeface="Bw Gradual" pitchFamily="34" charset="-120"/>
              </a:rPr>
              <a:t>01.</a:t>
            </a:r>
            <a:endParaRPr lang="es-ES_tradnl" sz="570" noProof="0"/>
          </a:p>
        </p:txBody>
      </p:sp>
      <p:sp>
        <p:nvSpPr>
          <p:cNvPr id="25" name="Text 23"/>
          <p:cNvSpPr/>
          <p:nvPr/>
        </p:nvSpPr>
        <p:spPr>
          <a:xfrm>
            <a:off x="3657600" y="2528888"/>
            <a:ext cx="114300" cy="57150"/>
          </a:xfrm>
          <a:prstGeom prst="rect">
            <a:avLst/>
          </a:prstGeom>
          <a:noFill/>
          <a:ln/>
        </p:spPr>
        <p:txBody>
          <a:bodyPr wrap="square" lIns="0" tIns="0" rIns="0" bIns="0" rtlCol="0" anchor="t"/>
          <a:lstStyle/>
          <a:p>
            <a:pPr marL="0" indent="0" algn="l">
              <a:lnSpc>
                <a:spcPts val="684"/>
              </a:lnSpc>
              <a:buNone/>
            </a:pPr>
            <a:r>
              <a:rPr lang="es-ES_tradnl" sz="570" noProof="0">
                <a:solidFill>
                  <a:srgbClr val="576A78">
                    <a:alpha val="99000"/>
                  </a:srgbClr>
                </a:solidFill>
                <a:latin typeface="Bw Gradual" pitchFamily="34" charset="0"/>
                <a:ea typeface="Bw Gradual" pitchFamily="34" charset="-122"/>
                <a:cs typeface="Bw Gradual" pitchFamily="34" charset="-120"/>
              </a:rPr>
              <a:t>02.</a:t>
            </a:r>
            <a:endParaRPr lang="es-ES_tradnl" sz="570" noProof="0"/>
          </a:p>
        </p:txBody>
      </p:sp>
      <p:sp>
        <p:nvSpPr>
          <p:cNvPr id="26" name="Text 24"/>
          <p:cNvSpPr/>
          <p:nvPr/>
        </p:nvSpPr>
        <p:spPr>
          <a:xfrm>
            <a:off x="4124325" y="2528888"/>
            <a:ext cx="114300" cy="57150"/>
          </a:xfrm>
          <a:prstGeom prst="rect">
            <a:avLst/>
          </a:prstGeom>
          <a:noFill/>
          <a:ln/>
        </p:spPr>
        <p:txBody>
          <a:bodyPr wrap="square" lIns="0" tIns="0" rIns="0" bIns="0" rtlCol="0" anchor="t"/>
          <a:lstStyle/>
          <a:p>
            <a:pPr marL="0" indent="0" algn="l">
              <a:lnSpc>
                <a:spcPts val="684"/>
              </a:lnSpc>
              <a:buNone/>
            </a:pPr>
            <a:r>
              <a:rPr lang="es-ES_tradnl" sz="570" noProof="0">
                <a:solidFill>
                  <a:srgbClr val="576A78">
                    <a:alpha val="99000"/>
                  </a:srgbClr>
                </a:solidFill>
                <a:latin typeface="Bw Gradual" pitchFamily="34" charset="0"/>
                <a:ea typeface="Bw Gradual" pitchFamily="34" charset="-122"/>
                <a:cs typeface="Bw Gradual" pitchFamily="34" charset="-120"/>
              </a:rPr>
              <a:t>03.</a:t>
            </a:r>
            <a:endParaRPr lang="es-ES_tradnl" sz="570" noProof="0"/>
          </a:p>
        </p:txBody>
      </p:sp>
      <p:sp>
        <p:nvSpPr>
          <p:cNvPr id="27" name="Text 25"/>
          <p:cNvSpPr/>
          <p:nvPr/>
        </p:nvSpPr>
        <p:spPr>
          <a:xfrm>
            <a:off x="4543425" y="2538413"/>
            <a:ext cx="114300" cy="57150"/>
          </a:xfrm>
          <a:prstGeom prst="rect">
            <a:avLst/>
          </a:prstGeom>
          <a:noFill/>
          <a:ln/>
        </p:spPr>
        <p:txBody>
          <a:bodyPr wrap="square" lIns="0" tIns="0" rIns="0" bIns="0" rtlCol="0" anchor="t"/>
          <a:lstStyle/>
          <a:p>
            <a:pPr marL="0" indent="0" algn="l">
              <a:lnSpc>
                <a:spcPts val="684"/>
              </a:lnSpc>
              <a:buNone/>
            </a:pPr>
            <a:r>
              <a:rPr lang="es-ES_tradnl" sz="570" noProof="0">
                <a:solidFill>
                  <a:srgbClr val="576A78">
                    <a:alpha val="99000"/>
                  </a:srgbClr>
                </a:solidFill>
                <a:latin typeface="Bw Gradual" pitchFamily="34" charset="0"/>
                <a:ea typeface="Bw Gradual" pitchFamily="34" charset="-122"/>
                <a:cs typeface="Bw Gradual" pitchFamily="34" charset="-120"/>
              </a:rPr>
              <a:t>04.</a:t>
            </a:r>
            <a:endParaRPr lang="es-ES_tradnl" sz="570" noProof="0"/>
          </a:p>
        </p:txBody>
      </p:sp>
      <p:sp>
        <p:nvSpPr>
          <p:cNvPr id="28" name="Text 26"/>
          <p:cNvSpPr/>
          <p:nvPr/>
        </p:nvSpPr>
        <p:spPr>
          <a:xfrm>
            <a:off x="5091113" y="2528888"/>
            <a:ext cx="114300" cy="57150"/>
          </a:xfrm>
          <a:prstGeom prst="rect">
            <a:avLst/>
          </a:prstGeom>
          <a:noFill/>
          <a:ln/>
        </p:spPr>
        <p:txBody>
          <a:bodyPr wrap="square" lIns="0" tIns="0" rIns="0" bIns="0" rtlCol="0" anchor="t"/>
          <a:lstStyle/>
          <a:p>
            <a:pPr marL="0" indent="0" algn="l">
              <a:lnSpc>
                <a:spcPts val="684"/>
              </a:lnSpc>
              <a:buNone/>
            </a:pPr>
            <a:r>
              <a:rPr lang="es-ES_tradnl" sz="570" noProof="0">
                <a:solidFill>
                  <a:srgbClr val="576A78">
                    <a:alpha val="99000"/>
                  </a:srgbClr>
                </a:solidFill>
                <a:latin typeface="Bw Gradual" pitchFamily="34" charset="0"/>
                <a:ea typeface="Bw Gradual" pitchFamily="34" charset="-122"/>
                <a:cs typeface="Bw Gradual" pitchFamily="34" charset="-120"/>
              </a:rPr>
              <a:t>05.</a:t>
            </a:r>
            <a:endParaRPr lang="es-ES_tradnl" sz="570" noProof="0"/>
          </a:p>
        </p:txBody>
      </p:sp>
      <p:sp>
        <p:nvSpPr>
          <p:cNvPr id="29" name="Text 27"/>
          <p:cNvSpPr/>
          <p:nvPr/>
        </p:nvSpPr>
        <p:spPr>
          <a:xfrm>
            <a:off x="5481638" y="2528888"/>
            <a:ext cx="114300" cy="57150"/>
          </a:xfrm>
          <a:prstGeom prst="rect">
            <a:avLst/>
          </a:prstGeom>
          <a:noFill/>
          <a:ln/>
        </p:spPr>
        <p:txBody>
          <a:bodyPr wrap="square" lIns="0" tIns="0" rIns="0" bIns="0" rtlCol="0" anchor="t"/>
          <a:lstStyle/>
          <a:p>
            <a:pPr marL="0" indent="0" algn="l">
              <a:lnSpc>
                <a:spcPts val="684"/>
              </a:lnSpc>
              <a:buNone/>
            </a:pPr>
            <a:r>
              <a:rPr lang="es-ES_tradnl" sz="570" noProof="0">
                <a:solidFill>
                  <a:srgbClr val="576A78">
                    <a:alpha val="99000"/>
                  </a:srgbClr>
                </a:solidFill>
                <a:latin typeface="Bw Gradual" pitchFamily="34" charset="0"/>
                <a:ea typeface="Bw Gradual" pitchFamily="34" charset="-122"/>
                <a:cs typeface="Bw Gradual" pitchFamily="34" charset="-120"/>
              </a:rPr>
              <a:t>06.</a:t>
            </a:r>
            <a:endParaRPr lang="es-ES_tradnl" sz="570" noProof="0"/>
          </a:p>
        </p:txBody>
      </p:sp>
      <p:sp>
        <p:nvSpPr>
          <p:cNvPr id="30" name="Text 28"/>
          <p:cNvSpPr/>
          <p:nvPr/>
        </p:nvSpPr>
        <p:spPr>
          <a:xfrm>
            <a:off x="3657600" y="2757487"/>
            <a:ext cx="395288" cy="176199"/>
          </a:xfrm>
          <a:prstGeom prst="rect">
            <a:avLst/>
          </a:prstGeom>
          <a:noFill/>
          <a:ln/>
        </p:spPr>
        <p:txBody>
          <a:bodyPr wrap="square" lIns="0" tIns="0" rIns="0" bIns="0" rtlCol="0" anchor="t"/>
          <a:lstStyle/>
          <a:p>
            <a:pPr marL="0" indent="0" algn="l">
              <a:buNone/>
            </a:pPr>
            <a:r>
              <a:rPr lang="es-ES_tradnl" sz="600" spc="20" noProof="0" err="1">
                <a:solidFill>
                  <a:srgbClr val="576A78">
                    <a:alpha val="99000"/>
                  </a:srgbClr>
                </a:solidFill>
                <a:latin typeface="Bw Gradual" pitchFamily="2" charset="77"/>
                <a:ea typeface="Bw Gradual" pitchFamily="34" charset="-122"/>
                <a:cs typeface="Bw Gradual" pitchFamily="34" charset="-120"/>
              </a:rPr>
              <a:t>Debt</a:t>
            </a:r>
            <a:endParaRPr lang="es-ES_tradnl" sz="600" spc="20" noProof="0">
              <a:latin typeface="Bw Gradual" pitchFamily="2" charset="77"/>
            </a:endParaRPr>
          </a:p>
          <a:p>
            <a:pPr marL="0" indent="0" algn="l">
              <a:buNone/>
            </a:pPr>
            <a:r>
              <a:rPr lang="es-ES_tradnl" sz="600" spc="20" noProof="0" err="1">
                <a:solidFill>
                  <a:srgbClr val="576A78">
                    <a:alpha val="99000"/>
                  </a:srgbClr>
                </a:solidFill>
                <a:latin typeface="Bw Gradual" pitchFamily="2" charset="77"/>
                <a:ea typeface="Bw Gradual" pitchFamily="34" charset="-122"/>
                <a:cs typeface="Bw Gradual" pitchFamily="34" charset="-120"/>
              </a:rPr>
              <a:t>advisory</a:t>
            </a:r>
            <a:endParaRPr lang="es-ES_tradnl" sz="600" spc="20" noProof="0">
              <a:latin typeface="Bw Gradual" pitchFamily="2" charset="77"/>
            </a:endParaRPr>
          </a:p>
        </p:txBody>
      </p:sp>
      <p:sp>
        <p:nvSpPr>
          <p:cNvPr id="31" name="Text 29"/>
          <p:cNvSpPr/>
          <p:nvPr/>
        </p:nvSpPr>
        <p:spPr>
          <a:xfrm>
            <a:off x="4124325" y="2757487"/>
            <a:ext cx="289646" cy="176195"/>
          </a:xfrm>
          <a:prstGeom prst="rect">
            <a:avLst/>
          </a:prstGeom>
          <a:noFill/>
          <a:ln/>
        </p:spPr>
        <p:txBody>
          <a:bodyPr wrap="square" lIns="0" tIns="0" rIns="0" bIns="0" rtlCol="0" anchor="t"/>
          <a:lstStyle/>
          <a:p>
            <a:pPr marL="0" indent="0" algn="l">
              <a:buNone/>
            </a:pPr>
            <a:r>
              <a:rPr lang="es-ES_tradnl" sz="600" spc="20" noProof="0">
                <a:solidFill>
                  <a:srgbClr val="576A78">
                    <a:alpha val="99000"/>
                  </a:srgbClr>
                </a:solidFill>
                <a:latin typeface="Bw Gradual" pitchFamily="2" charset="77"/>
                <a:ea typeface="Bw Gradual" pitchFamily="34" charset="-122"/>
                <a:cs typeface="Bw Gradual" pitchFamily="34" charset="-120"/>
              </a:rPr>
              <a:t>Private</a:t>
            </a:r>
            <a:endParaRPr lang="es-ES_tradnl" sz="600" spc="20" noProof="0">
              <a:latin typeface="Bw Gradual" pitchFamily="2" charset="77"/>
            </a:endParaRPr>
          </a:p>
          <a:p>
            <a:pPr marL="0" indent="0" algn="l">
              <a:buNone/>
            </a:pPr>
            <a:r>
              <a:rPr lang="es-ES_tradnl" sz="600" spc="20" noProof="0" err="1">
                <a:solidFill>
                  <a:srgbClr val="576A78">
                    <a:alpha val="99000"/>
                  </a:srgbClr>
                </a:solidFill>
                <a:latin typeface="Bw Gradual" pitchFamily="2" charset="77"/>
                <a:ea typeface="Bw Gradual" pitchFamily="34" charset="-122"/>
                <a:cs typeface="Bw Gradual" pitchFamily="34" charset="-120"/>
              </a:rPr>
              <a:t>credit</a:t>
            </a:r>
            <a:endParaRPr lang="es-ES_tradnl" sz="600" spc="20" noProof="0">
              <a:latin typeface="Bw Gradual" pitchFamily="2" charset="77"/>
            </a:endParaRPr>
          </a:p>
        </p:txBody>
      </p:sp>
      <p:sp>
        <p:nvSpPr>
          <p:cNvPr id="32" name="Text 30"/>
          <p:cNvSpPr/>
          <p:nvPr/>
        </p:nvSpPr>
        <p:spPr>
          <a:xfrm>
            <a:off x="4543425" y="2757488"/>
            <a:ext cx="542922" cy="333373"/>
          </a:xfrm>
          <a:prstGeom prst="rect">
            <a:avLst/>
          </a:prstGeom>
          <a:noFill/>
          <a:ln/>
        </p:spPr>
        <p:txBody>
          <a:bodyPr wrap="square" lIns="0" tIns="0" rIns="0" bIns="0" rtlCol="0" anchor="t"/>
          <a:lstStyle/>
          <a:p>
            <a:pPr marL="0" indent="0" algn="l">
              <a:buNone/>
            </a:pPr>
            <a:r>
              <a:rPr lang="es-ES_tradnl" sz="600" spc="20" noProof="0">
                <a:solidFill>
                  <a:srgbClr val="576A78">
                    <a:alpha val="99000"/>
                  </a:srgbClr>
                </a:solidFill>
                <a:latin typeface="Bw Gradual" pitchFamily="2" charset="77"/>
                <a:ea typeface="Bw Gradual" pitchFamily="34" charset="-122"/>
                <a:cs typeface="Bw Gradual" pitchFamily="34" charset="-120"/>
              </a:rPr>
              <a:t>Aspectos</a:t>
            </a:r>
            <a:endParaRPr lang="es-ES_tradnl" sz="600" spc="20" noProof="0">
              <a:latin typeface="Bw Gradual" pitchFamily="2" charset="77"/>
            </a:endParaRPr>
          </a:p>
          <a:p>
            <a:pPr marL="0" indent="0" algn="l">
              <a:buNone/>
            </a:pPr>
            <a:r>
              <a:rPr lang="es-ES_tradnl" sz="600" spc="20" noProof="0">
                <a:solidFill>
                  <a:srgbClr val="576A78">
                    <a:alpha val="99000"/>
                  </a:srgbClr>
                </a:solidFill>
                <a:latin typeface="Bw Gradual" pitchFamily="2" charset="77"/>
                <a:ea typeface="Bw Gradual" pitchFamily="34" charset="-122"/>
                <a:cs typeface="Bw Gradual" pitchFamily="34" charset="-120"/>
              </a:rPr>
              <a:t>legales del </a:t>
            </a:r>
            <a:r>
              <a:rPr lang="es-ES_tradnl" sz="600" spc="20" noProof="0" err="1">
                <a:solidFill>
                  <a:srgbClr val="576A78">
                    <a:alpha val="99000"/>
                  </a:srgbClr>
                </a:solidFill>
                <a:latin typeface="Bw Gradual" pitchFamily="2" charset="77"/>
                <a:ea typeface="Bw Gradual" pitchFamily="34" charset="-122"/>
                <a:cs typeface="Bw Gradual" pitchFamily="34" charset="-120"/>
              </a:rPr>
              <a:t>private</a:t>
            </a:r>
            <a:r>
              <a:rPr lang="es-ES_tradnl" sz="600" spc="20" noProof="0">
                <a:solidFill>
                  <a:srgbClr val="576A78">
                    <a:alpha val="99000"/>
                  </a:srgbClr>
                </a:solidFill>
                <a:latin typeface="Bw Gradual" pitchFamily="2" charset="77"/>
                <a:ea typeface="Bw Gradual" pitchFamily="34" charset="-122"/>
                <a:cs typeface="Bw Gradual" pitchFamily="34" charset="-120"/>
              </a:rPr>
              <a:t> </a:t>
            </a:r>
            <a:r>
              <a:rPr lang="es-ES_tradnl" sz="600" spc="20" noProof="0" err="1">
                <a:solidFill>
                  <a:srgbClr val="576A78">
                    <a:alpha val="99000"/>
                  </a:srgbClr>
                </a:solidFill>
                <a:latin typeface="Bw Gradual" pitchFamily="2" charset="77"/>
                <a:ea typeface="Bw Gradual" pitchFamily="34" charset="-122"/>
                <a:cs typeface="Bw Gradual" pitchFamily="34" charset="-120"/>
              </a:rPr>
              <a:t>credit</a:t>
            </a:r>
            <a:endParaRPr lang="es-ES_tradnl" sz="600" spc="20" noProof="0">
              <a:latin typeface="Bw Gradual" pitchFamily="2" charset="77"/>
            </a:endParaRPr>
          </a:p>
        </p:txBody>
      </p:sp>
      <p:sp>
        <p:nvSpPr>
          <p:cNvPr id="33" name="Text 31"/>
          <p:cNvSpPr/>
          <p:nvPr/>
        </p:nvSpPr>
        <p:spPr>
          <a:xfrm>
            <a:off x="5091113" y="2757487"/>
            <a:ext cx="289646" cy="161921"/>
          </a:xfrm>
          <a:prstGeom prst="rect">
            <a:avLst/>
          </a:prstGeom>
          <a:noFill/>
          <a:ln/>
        </p:spPr>
        <p:txBody>
          <a:bodyPr wrap="square" lIns="0" tIns="0" rIns="0" bIns="0" rtlCol="0" anchor="t"/>
          <a:lstStyle/>
          <a:p>
            <a:pPr marL="0" indent="0" algn="l">
              <a:buNone/>
            </a:pPr>
            <a:r>
              <a:rPr lang="es-ES_tradnl" sz="600" spc="20" noProof="0">
                <a:solidFill>
                  <a:srgbClr val="576A78">
                    <a:alpha val="99000"/>
                  </a:srgbClr>
                </a:solidFill>
                <a:latin typeface="Bw Gradual" pitchFamily="2" charset="77"/>
                <a:ea typeface="Bw Gradual" pitchFamily="34" charset="-122"/>
                <a:cs typeface="Bw Gradual" pitchFamily="34" charset="-120"/>
              </a:rPr>
              <a:t>Real</a:t>
            </a:r>
            <a:endParaRPr lang="es-ES_tradnl" sz="600" spc="20" noProof="0">
              <a:latin typeface="Bw Gradual" pitchFamily="2" charset="77"/>
            </a:endParaRPr>
          </a:p>
          <a:p>
            <a:pPr marL="0" indent="0" algn="l">
              <a:buNone/>
            </a:pPr>
            <a:r>
              <a:rPr lang="es-ES_tradnl" sz="600" spc="20" noProof="0">
                <a:solidFill>
                  <a:srgbClr val="576A78">
                    <a:alpha val="99000"/>
                  </a:srgbClr>
                </a:solidFill>
                <a:latin typeface="Bw Gradual" pitchFamily="2" charset="77"/>
                <a:ea typeface="Bw Gradual" pitchFamily="34" charset="-122"/>
                <a:cs typeface="Bw Gradual" pitchFamily="34" charset="-120"/>
              </a:rPr>
              <a:t>estate</a:t>
            </a:r>
            <a:endParaRPr lang="es-ES_tradnl" sz="600" spc="20" noProof="0">
              <a:latin typeface="Bw Gradual" pitchFamily="2" charset="77"/>
            </a:endParaRPr>
          </a:p>
        </p:txBody>
      </p:sp>
      <p:sp>
        <p:nvSpPr>
          <p:cNvPr id="34" name="Text 32"/>
          <p:cNvSpPr/>
          <p:nvPr/>
        </p:nvSpPr>
        <p:spPr>
          <a:xfrm>
            <a:off x="5481637" y="2757487"/>
            <a:ext cx="576263" cy="161913"/>
          </a:xfrm>
          <a:prstGeom prst="rect">
            <a:avLst/>
          </a:prstGeom>
          <a:noFill/>
          <a:ln/>
        </p:spPr>
        <p:txBody>
          <a:bodyPr wrap="square" lIns="0" tIns="0" rIns="0" bIns="0" rtlCol="0" anchor="t"/>
          <a:lstStyle/>
          <a:p>
            <a:pPr marL="0" indent="0" algn="l">
              <a:buNone/>
            </a:pPr>
            <a:r>
              <a:rPr lang="es-ES_tradnl" sz="600" spc="20" noProof="0">
                <a:solidFill>
                  <a:srgbClr val="576A78">
                    <a:alpha val="99000"/>
                  </a:srgbClr>
                </a:solidFill>
                <a:latin typeface="Bw Gradual" pitchFamily="2" charset="77"/>
                <a:ea typeface="Bw Gradual" pitchFamily="34" charset="-122"/>
                <a:cs typeface="Bw Gradual" pitchFamily="34" charset="-120"/>
              </a:rPr>
              <a:t>Wealth</a:t>
            </a:r>
            <a:endParaRPr lang="es-ES_tradnl" sz="600" spc="20" noProof="0">
              <a:latin typeface="Bw Gradual" pitchFamily="2" charset="77"/>
            </a:endParaRPr>
          </a:p>
          <a:p>
            <a:pPr marL="0" indent="0" algn="l">
              <a:buNone/>
            </a:pPr>
            <a:r>
              <a:rPr lang="es-ES_tradnl" sz="600" spc="20" noProof="0" err="1">
                <a:solidFill>
                  <a:srgbClr val="576A78">
                    <a:alpha val="99000"/>
                  </a:srgbClr>
                </a:solidFill>
                <a:latin typeface="Bw Gradual" pitchFamily="2" charset="77"/>
                <a:ea typeface="Bw Gradual" pitchFamily="34" charset="-122"/>
                <a:cs typeface="Bw Gradual" pitchFamily="34" charset="-120"/>
              </a:rPr>
              <a:t>management</a:t>
            </a:r>
            <a:endParaRPr lang="es-ES_tradnl" sz="600" spc="20" noProof="0">
              <a:latin typeface="Bw Gradual" pitchFamily="2" charset="77"/>
            </a:endParaRPr>
          </a:p>
        </p:txBody>
      </p:sp>
      <p:sp>
        <p:nvSpPr>
          <p:cNvPr id="35" name="Text 33"/>
          <p:cNvSpPr/>
          <p:nvPr/>
        </p:nvSpPr>
        <p:spPr>
          <a:xfrm>
            <a:off x="6105525" y="2538413"/>
            <a:ext cx="1309688" cy="57150"/>
          </a:xfrm>
          <a:prstGeom prst="rect">
            <a:avLst/>
          </a:prstGeom>
          <a:noFill/>
          <a:ln/>
        </p:spPr>
        <p:txBody>
          <a:bodyPr wrap="square" lIns="0" tIns="0" rIns="0" bIns="0" rtlCol="0" anchor="t"/>
          <a:lstStyle/>
          <a:p>
            <a:pPr marL="0" indent="0" algn="ctr">
              <a:buNone/>
            </a:pPr>
            <a:r>
              <a:rPr lang="es-ES_tradnl" sz="600" spc="20" noProof="0">
                <a:solidFill>
                  <a:srgbClr val="576A78">
                    <a:alpha val="99000"/>
                  </a:srgbClr>
                </a:solidFill>
                <a:latin typeface="Bw Gradual" pitchFamily="2" charset="77"/>
                <a:ea typeface="Bw Gradual" pitchFamily="34" charset="-122"/>
                <a:cs typeface="Bw Gradual" pitchFamily="34" charset="-120"/>
              </a:rPr>
              <a:t>Participación en proyectos reales</a:t>
            </a:r>
            <a:endParaRPr lang="es-ES_tradnl" sz="600" spc="20" noProof="0">
              <a:latin typeface="Bw Gradual" pitchFamily="2" charset="77"/>
            </a:endParaRPr>
          </a:p>
        </p:txBody>
      </p:sp>
      <p:sp>
        <p:nvSpPr>
          <p:cNvPr id="36" name="Text 34"/>
          <p:cNvSpPr/>
          <p:nvPr/>
        </p:nvSpPr>
        <p:spPr>
          <a:xfrm>
            <a:off x="7553325" y="2538413"/>
            <a:ext cx="1309688" cy="57150"/>
          </a:xfrm>
          <a:prstGeom prst="rect">
            <a:avLst/>
          </a:prstGeom>
          <a:noFill/>
          <a:ln/>
        </p:spPr>
        <p:txBody>
          <a:bodyPr wrap="square" lIns="0" tIns="0" rIns="0" bIns="0" rtlCol="0" anchor="t"/>
          <a:lstStyle/>
          <a:p>
            <a:pPr marL="0" indent="0" algn="ctr">
              <a:buNone/>
            </a:pPr>
            <a:r>
              <a:rPr lang="es-ES_tradnl" sz="600" spc="20" noProof="0">
                <a:solidFill>
                  <a:srgbClr val="576A78">
                    <a:alpha val="99000"/>
                  </a:srgbClr>
                </a:solidFill>
                <a:latin typeface="Bw Gradual" pitchFamily="2" charset="77"/>
                <a:ea typeface="Bw Gradual" pitchFamily="34" charset="-122"/>
                <a:cs typeface="Bw Gradual" pitchFamily="34" charset="-120"/>
              </a:rPr>
              <a:t>Presentación final - retro </a:t>
            </a:r>
            <a:r>
              <a:rPr lang="es-ES_tradnl" sz="600" spc="20" noProof="0" err="1">
                <a:solidFill>
                  <a:srgbClr val="576A78">
                    <a:alpha val="99000"/>
                  </a:srgbClr>
                </a:solidFill>
                <a:latin typeface="Bw Gradual" pitchFamily="2" charset="77"/>
                <a:ea typeface="Bw Gradual" pitchFamily="34" charset="-122"/>
                <a:cs typeface="Bw Gradual" pitchFamily="34" charset="-120"/>
              </a:rPr>
              <a:t>interns</a:t>
            </a:r>
            <a:endParaRPr lang="es-ES_tradnl" sz="600" spc="20" noProof="0">
              <a:latin typeface="Bw Gradual" pitchFamily="2" charset="77"/>
            </a:endParaRPr>
          </a:p>
        </p:txBody>
      </p:sp>
      <p:sp>
        <p:nvSpPr>
          <p:cNvPr id="37" name="Text 35"/>
          <p:cNvSpPr/>
          <p:nvPr/>
        </p:nvSpPr>
        <p:spPr>
          <a:xfrm>
            <a:off x="295275" y="2786063"/>
            <a:ext cx="1309688" cy="57150"/>
          </a:xfrm>
          <a:prstGeom prst="rect">
            <a:avLst/>
          </a:prstGeom>
          <a:noFill/>
          <a:ln/>
        </p:spPr>
        <p:txBody>
          <a:bodyPr wrap="square" lIns="0" tIns="0" rIns="0" bIns="0" rtlCol="0" anchor="t"/>
          <a:lstStyle/>
          <a:p>
            <a:pPr marL="0" indent="0" algn="ctr">
              <a:buNone/>
            </a:pPr>
            <a:r>
              <a:rPr lang="es-ES_tradnl" sz="600" spc="20" noProof="0">
                <a:solidFill>
                  <a:srgbClr val="576A78">
                    <a:alpha val="99000"/>
                  </a:srgbClr>
                </a:solidFill>
                <a:latin typeface="Bw Gradual" pitchFamily="2" charset="77"/>
                <a:ea typeface="Bw Gradual" pitchFamily="34" charset="-122"/>
                <a:cs typeface="Bw Gradual" pitchFamily="34" charset="-120"/>
              </a:rPr>
              <a:t>Presentación de la empresa</a:t>
            </a:r>
            <a:endParaRPr lang="es-ES_tradnl" sz="600" spc="20" noProof="0">
              <a:latin typeface="Bw Gradual" pitchFamily="2" charset="77"/>
            </a:endParaRPr>
          </a:p>
        </p:txBody>
      </p:sp>
      <p:sp>
        <p:nvSpPr>
          <p:cNvPr id="38" name="Text 36"/>
          <p:cNvSpPr/>
          <p:nvPr/>
        </p:nvSpPr>
        <p:spPr>
          <a:xfrm>
            <a:off x="1747838" y="2786063"/>
            <a:ext cx="1309688" cy="147638"/>
          </a:xfrm>
          <a:prstGeom prst="rect">
            <a:avLst/>
          </a:prstGeom>
          <a:noFill/>
          <a:ln/>
        </p:spPr>
        <p:txBody>
          <a:bodyPr wrap="square" lIns="0" tIns="0" rIns="0" bIns="0" rtlCol="0" anchor="t"/>
          <a:lstStyle/>
          <a:p>
            <a:pPr marL="0" indent="0" algn="ctr">
              <a:buNone/>
            </a:pPr>
            <a:r>
              <a:rPr lang="es-ES_tradnl" sz="600" spc="20" noProof="0">
                <a:solidFill>
                  <a:srgbClr val="576A78">
                    <a:alpha val="99000"/>
                  </a:srgbClr>
                </a:solidFill>
                <a:latin typeface="Bw Gradual" pitchFamily="2" charset="77"/>
                <a:ea typeface="Bw Gradual" pitchFamily="34" charset="-122"/>
                <a:cs typeface="Bw Gradual" pitchFamily="34" charset="-120"/>
              </a:rPr>
              <a:t>Definición de objetivos </a:t>
            </a:r>
          </a:p>
          <a:p>
            <a:pPr marL="0" indent="0" algn="ctr">
              <a:buNone/>
            </a:pPr>
            <a:r>
              <a:rPr lang="es-ES_tradnl" sz="600" spc="20" noProof="0">
                <a:solidFill>
                  <a:srgbClr val="576A78">
                    <a:alpha val="99000"/>
                  </a:srgbClr>
                </a:solidFill>
                <a:latin typeface="Bw Gradual" pitchFamily="2" charset="77"/>
                <a:ea typeface="Bw Gradual" pitchFamily="34" charset="-122"/>
                <a:cs typeface="Bw Gradual" pitchFamily="34" charset="-120"/>
              </a:rPr>
              <a:t>y plan de desarrollo</a:t>
            </a:r>
            <a:endParaRPr lang="es-ES_tradnl" sz="600" spc="20" noProof="0">
              <a:latin typeface="Bw Gradual" pitchFamily="2" charset="77"/>
            </a:endParaRPr>
          </a:p>
        </p:txBody>
      </p:sp>
      <p:sp>
        <p:nvSpPr>
          <p:cNvPr id="39" name="Text 37"/>
          <p:cNvSpPr/>
          <p:nvPr/>
        </p:nvSpPr>
        <p:spPr>
          <a:xfrm>
            <a:off x="6105525" y="2771775"/>
            <a:ext cx="1309688" cy="57150"/>
          </a:xfrm>
          <a:prstGeom prst="rect">
            <a:avLst/>
          </a:prstGeom>
          <a:noFill/>
          <a:ln/>
        </p:spPr>
        <p:txBody>
          <a:bodyPr wrap="square" lIns="0" tIns="0" rIns="0" bIns="0" rtlCol="0" anchor="t"/>
          <a:lstStyle/>
          <a:p>
            <a:pPr marL="0" indent="0" algn="ctr">
              <a:buNone/>
            </a:pPr>
            <a:r>
              <a:rPr lang="es-ES_tradnl" sz="600" spc="20" noProof="0">
                <a:solidFill>
                  <a:srgbClr val="576A78">
                    <a:alpha val="99000"/>
                  </a:srgbClr>
                </a:solidFill>
                <a:latin typeface="Bw Gradual" pitchFamily="2" charset="77"/>
                <a:ea typeface="Bw Gradual" pitchFamily="34" charset="-122"/>
                <a:cs typeface="Bw Gradual" pitchFamily="34" charset="-120"/>
              </a:rPr>
              <a:t>Seguimiento con mentor</a:t>
            </a:r>
            <a:endParaRPr lang="es-ES_tradnl" sz="600" spc="20" noProof="0">
              <a:latin typeface="Bw Gradual" pitchFamily="2" charset="77"/>
            </a:endParaRPr>
          </a:p>
        </p:txBody>
      </p:sp>
      <p:sp>
        <p:nvSpPr>
          <p:cNvPr id="40" name="Text 38"/>
          <p:cNvSpPr/>
          <p:nvPr/>
        </p:nvSpPr>
        <p:spPr>
          <a:xfrm>
            <a:off x="7553325" y="2771774"/>
            <a:ext cx="1309685" cy="380998"/>
          </a:xfrm>
          <a:prstGeom prst="rect">
            <a:avLst/>
          </a:prstGeom>
          <a:noFill/>
          <a:ln/>
        </p:spPr>
        <p:txBody>
          <a:bodyPr wrap="square" lIns="0" tIns="0" rIns="0" bIns="0" rtlCol="0" anchor="t"/>
          <a:lstStyle/>
          <a:p>
            <a:pPr marL="0" indent="0" algn="ctr">
              <a:buNone/>
            </a:pPr>
            <a:r>
              <a:rPr lang="es-ES_tradnl" sz="600" spc="20">
                <a:solidFill>
                  <a:srgbClr val="576A78">
                    <a:alpha val="99000"/>
                  </a:srgbClr>
                </a:solidFill>
                <a:latin typeface="Bw Gradual" pitchFamily="2" charset="77"/>
              </a:rPr>
              <a:t>Proyección interna o apoyo en carrera profesional a futuro</a:t>
            </a:r>
          </a:p>
          <a:p>
            <a:pPr marL="0" indent="0" algn="ctr">
              <a:buNone/>
            </a:pPr>
            <a:endParaRPr lang="es-ES_tradnl" sz="600" spc="20">
              <a:solidFill>
                <a:srgbClr val="576A78">
                  <a:alpha val="99000"/>
                </a:srgbClr>
              </a:solidFill>
              <a:latin typeface="Bw Gradual" pitchFamily="2" charset="77"/>
            </a:endParaRPr>
          </a:p>
          <a:p>
            <a:pPr algn="ctr"/>
            <a:r>
              <a:rPr lang="es-ES_tradnl" sz="600" spc="20" err="1">
                <a:solidFill>
                  <a:srgbClr val="576A78">
                    <a:alpha val="99000"/>
                  </a:srgbClr>
                </a:solidFill>
                <a:latin typeface="Bw Gradual" pitchFamily="2" charset="77"/>
              </a:rPr>
              <a:t>Incorporacón</a:t>
            </a:r>
            <a:r>
              <a:rPr lang="es-ES_tradnl" sz="600" spc="20">
                <a:solidFill>
                  <a:srgbClr val="576A78">
                    <a:alpha val="99000"/>
                  </a:srgbClr>
                </a:solidFill>
                <a:latin typeface="Bw Gradual" pitchFamily="2" charset="77"/>
              </a:rPr>
              <a:t> a </a:t>
            </a:r>
            <a:r>
              <a:rPr lang="es-ES_tradnl" sz="600" spc="20" err="1">
                <a:solidFill>
                  <a:srgbClr val="576A78">
                    <a:alpha val="99000"/>
                  </a:srgbClr>
                </a:solidFill>
                <a:latin typeface="Bw Gradual" pitchFamily="2" charset="77"/>
              </a:rPr>
              <a:t>Alumni</a:t>
            </a:r>
            <a:r>
              <a:rPr lang="es-ES_tradnl" sz="600" spc="20">
                <a:solidFill>
                  <a:srgbClr val="576A78">
                    <a:alpha val="99000"/>
                  </a:srgbClr>
                </a:solidFill>
                <a:latin typeface="Bw Gradual" pitchFamily="2" charset="77"/>
              </a:rPr>
              <a:t> Crandon</a:t>
            </a:r>
          </a:p>
          <a:p>
            <a:pPr marL="0" indent="0" algn="ctr">
              <a:buNone/>
            </a:pPr>
            <a:endParaRPr lang="es-ES_tradnl" sz="600" spc="20">
              <a:solidFill>
                <a:srgbClr val="576A78">
                  <a:alpha val="99000"/>
                </a:srgbClr>
              </a:solidFill>
              <a:latin typeface="Bw Gradual" pitchFamily="2" charset="77"/>
            </a:endParaRPr>
          </a:p>
        </p:txBody>
      </p:sp>
      <p:sp>
        <p:nvSpPr>
          <p:cNvPr id="41" name="Text 39"/>
          <p:cNvSpPr/>
          <p:nvPr/>
        </p:nvSpPr>
        <p:spPr>
          <a:xfrm>
            <a:off x="295275" y="3033713"/>
            <a:ext cx="1309688" cy="57150"/>
          </a:xfrm>
          <a:prstGeom prst="rect">
            <a:avLst/>
          </a:prstGeom>
          <a:noFill/>
          <a:ln/>
        </p:spPr>
        <p:txBody>
          <a:bodyPr wrap="square" lIns="0" tIns="0" rIns="0" bIns="0" rtlCol="0" anchor="t"/>
          <a:lstStyle/>
          <a:p>
            <a:pPr marL="0" indent="0" algn="ctr">
              <a:buNone/>
            </a:pPr>
            <a:r>
              <a:rPr lang="es-ES_tradnl" sz="600" spc="20" noProof="0">
                <a:solidFill>
                  <a:srgbClr val="576A78">
                    <a:alpha val="99000"/>
                  </a:srgbClr>
                </a:solidFill>
                <a:latin typeface="Bw Gradual" pitchFamily="2" charset="77"/>
                <a:ea typeface="Bw Gradual" pitchFamily="34" charset="-122"/>
                <a:cs typeface="Bw Gradual" pitchFamily="34" charset="-120"/>
              </a:rPr>
              <a:t>Conocer al equipo</a:t>
            </a:r>
            <a:endParaRPr lang="es-ES_tradnl" sz="600" spc="20" noProof="0">
              <a:latin typeface="Bw Gradual" pitchFamily="2" charset="77"/>
            </a:endParaRPr>
          </a:p>
        </p:txBody>
      </p:sp>
      <p:sp>
        <p:nvSpPr>
          <p:cNvPr id="42" name="Text 40"/>
          <p:cNvSpPr/>
          <p:nvPr/>
        </p:nvSpPr>
        <p:spPr>
          <a:xfrm>
            <a:off x="1747838" y="3124200"/>
            <a:ext cx="1309688" cy="147638"/>
          </a:xfrm>
          <a:prstGeom prst="rect">
            <a:avLst/>
          </a:prstGeom>
          <a:noFill/>
          <a:ln/>
        </p:spPr>
        <p:txBody>
          <a:bodyPr wrap="square" lIns="0" tIns="0" rIns="0" bIns="0" rtlCol="0" anchor="t"/>
          <a:lstStyle/>
          <a:p>
            <a:pPr marL="0" indent="0" algn="ctr">
              <a:buNone/>
            </a:pPr>
            <a:r>
              <a:rPr lang="es-ES_tradnl" sz="600" spc="20" noProof="0">
                <a:solidFill>
                  <a:srgbClr val="576A78">
                    <a:alpha val="99000"/>
                  </a:srgbClr>
                </a:solidFill>
                <a:latin typeface="Bw Gradual" pitchFamily="2" charset="77"/>
                <a:ea typeface="Bw Gradual" pitchFamily="34" charset="-122"/>
                <a:cs typeface="Bw Gradual" pitchFamily="34" charset="-120"/>
              </a:rPr>
              <a:t>Seguimiento personalizado </a:t>
            </a:r>
          </a:p>
          <a:p>
            <a:pPr marL="0" indent="0" algn="ctr">
              <a:buNone/>
            </a:pPr>
            <a:r>
              <a:rPr lang="es-ES_tradnl" sz="600" spc="20" noProof="0">
                <a:solidFill>
                  <a:srgbClr val="576A78">
                    <a:alpha val="99000"/>
                  </a:srgbClr>
                </a:solidFill>
                <a:latin typeface="Bw Gradual" pitchFamily="2" charset="77"/>
                <a:ea typeface="Bw Gradual" pitchFamily="34" charset="-122"/>
                <a:cs typeface="Bw Gradual" pitchFamily="34" charset="-120"/>
              </a:rPr>
              <a:t>del progreso</a:t>
            </a:r>
            <a:endParaRPr lang="es-ES_tradnl" sz="600" spc="20" noProof="0">
              <a:latin typeface="Bw Gradual" pitchFamily="2" charset="77"/>
            </a:endParaRPr>
          </a:p>
        </p:txBody>
      </p:sp>
      <p:sp>
        <p:nvSpPr>
          <p:cNvPr id="43" name="Text 41"/>
          <p:cNvSpPr/>
          <p:nvPr/>
        </p:nvSpPr>
        <p:spPr>
          <a:xfrm>
            <a:off x="295275" y="3281363"/>
            <a:ext cx="1309688" cy="57150"/>
          </a:xfrm>
          <a:prstGeom prst="rect">
            <a:avLst/>
          </a:prstGeom>
          <a:noFill/>
          <a:ln/>
        </p:spPr>
        <p:txBody>
          <a:bodyPr wrap="square" lIns="0" tIns="0" rIns="0" bIns="0" rtlCol="0" anchor="t"/>
          <a:lstStyle/>
          <a:p>
            <a:pPr marL="0" indent="0" algn="ctr">
              <a:buNone/>
            </a:pPr>
            <a:r>
              <a:rPr lang="es-ES_tradnl" sz="600" spc="20" noProof="0" err="1">
                <a:solidFill>
                  <a:srgbClr val="576A78">
                    <a:alpha val="99000"/>
                  </a:srgbClr>
                </a:solidFill>
                <a:latin typeface="Bw Gradual" pitchFamily="2" charset="77"/>
                <a:ea typeface="Bw Gradual" pitchFamily="34" charset="-122"/>
                <a:cs typeface="Bw Gradual" pitchFamily="34" charset="-120"/>
              </a:rPr>
              <a:t>Setup</a:t>
            </a:r>
            <a:r>
              <a:rPr lang="es-ES_tradnl" sz="600" spc="20" noProof="0">
                <a:solidFill>
                  <a:srgbClr val="576A78">
                    <a:alpha val="99000"/>
                  </a:srgbClr>
                </a:solidFill>
                <a:latin typeface="Bw Gradual" pitchFamily="2" charset="77"/>
                <a:ea typeface="Bw Gradual" pitchFamily="34" charset="-122"/>
                <a:cs typeface="Bw Gradual" pitchFamily="34" charset="-120"/>
              </a:rPr>
              <a:t> de herramientas</a:t>
            </a:r>
            <a:endParaRPr lang="es-ES_tradnl" sz="600" spc="20" noProof="0">
              <a:latin typeface="Bw Gradual" pitchFamily="2" charset="77"/>
            </a:endParaRPr>
          </a:p>
        </p:txBody>
      </p:sp>
      <p:sp>
        <p:nvSpPr>
          <p:cNvPr id="44" name="Text 42"/>
          <p:cNvSpPr/>
          <p:nvPr/>
        </p:nvSpPr>
        <p:spPr>
          <a:xfrm>
            <a:off x="6105525" y="3009900"/>
            <a:ext cx="1309688" cy="57150"/>
          </a:xfrm>
          <a:prstGeom prst="rect">
            <a:avLst/>
          </a:prstGeom>
          <a:noFill/>
          <a:ln/>
        </p:spPr>
        <p:txBody>
          <a:bodyPr wrap="square" lIns="0" tIns="0" rIns="0" bIns="0" rtlCol="0" anchor="t"/>
          <a:lstStyle/>
          <a:p>
            <a:pPr marL="0" indent="0" algn="ctr">
              <a:buNone/>
            </a:pPr>
            <a:r>
              <a:rPr lang="es-ES_tradnl" sz="600" spc="20" noProof="0" err="1">
                <a:solidFill>
                  <a:srgbClr val="576A78">
                    <a:alpha val="99000"/>
                  </a:srgbClr>
                </a:solidFill>
                <a:latin typeface="Bw Gradual" pitchFamily="2" charset="77"/>
                <a:ea typeface="Bw Gradual" pitchFamily="34" charset="-122"/>
                <a:cs typeface="Bw Gradual" pitchFamily="34" charset="-120"/>
              </a:rPr>
              <a:t>Feedback</a:t>
            </a:r>
            <a:r>
              <a:rPr lang="es-ES_tradnl" sz="600" spc="20" noProof="0">
                <a:solidFill>
                  <a:srgbClr val="576A78">
                    <a:alpha val="99000"/>
                  </a:srgbClr>
                </a:solidFill>
                <a:latin typeface="Bw Gradual" pitchFamily="2" charset="77"/>
                <a:ea typeface="Bw Gradual" pitchFamily="34" charset="-122"/>
                <a:cs typeface="Bw Gradual" pitchFamily="34" charset="-120"/>
              </a:rPr>
              <a:t> continuo</a:t>
            </a:r>
            <a:endParaRPr lang="es-ES_tradnl" sz="600" spc="20" noProof="0">
              <a:latin typeface="Bw Gradual" pitchFamily="2" charset="77"/>
            </a:endParaRPr>
          </a:p>
        </p:txBody>
      </p:sp>
      <p:sp>
        <p:nvSpPr>
          <p:cNvPr id="45" name="Shape 43"/>
          <p:cNvSpPr/>
          <p:nvPr/>
        </p:nvSpPr>
        <p:spPr>
          <a:xfrm>
            <a:off x="295275" y="2443163"/>
            <a:ext cx="1309688" cy="0"/>
          </a:xfrm>
          <a:prstGeom prst="line">
            <a:avLst/>
          </a:prstGeom>
          <a:noFill/>
          <a:ln w="6350">
            <a:solidFill>
              <a:srgbClr val="576A78"/>
            </a:solidFill>
            <a:prstDash val="solid"/>
          </a:ln>
        </p:spPr>
        <p:txBody>
          <a:bodyPr/>
          <a:lstStyle/>
          <a:p>
            <a:endParaRPr lang="es-ES_tradnl" noProof="0"/>
          </a:p>
        </p:txBody>
      </p:sp>
      <p:sp>
        <p:nvSpPr>
          <p:cNvPr id="46" name="Shape 44"/>
          <p:cNvSpPr/>
          <p:nvPr/>
        </p:nvSpPr>
        <p:spPr>
          <a:xfrm>
            <a:off x="1747838" y="2443163"/>
            <a:ext cx="1309688" cy="0"/>
          </a:xfrm>
          <a:prstGeom prst="line">
            <a:avLst/>
          </a:prstGeom>
          <a:noFill/>
          <a:ln w="6350">
            <a:solidFill>
              <a:srgbClr val="576A78"/>
            </a:solidFill>
            <a:prstDash val="solid"/>
          </a:ln>
        </p:spPr>
        <p:txBody>
          <a:bodyPr/>
          <a:lstStyle/>
          <a:p>
            <a:endParaRPr lang="es-ES_tradnl" noProof="0"/>
          </a:p>
        </p:txBody>
      </p:sp>
      <p:sp>
        <p:nvSpPr>
          <p:cNvPr id="47" name="Shape 45"/>
          <p:cNvSpPr/>
          <p:nvPr/>
        </p:nvSpPr>
        <p:spPr>
          <a:xfrm>
            <a:off x="3200400" y="2688432"/>
            <a:ext cx="2762250" cy="0"/>
          </a:xfrm>
          <a:prstGeom prst="line">
            <a:avLst/>
          </a:prstGeom>
          <a:noFill/>
          <a:ln w="6350">
            <a:solidFill>
              <a:srgbClr val="576A78"/>
            </a:solidFill>
            <a:prstDash val="solid"/>
          </a:ln>
        </p:spPr>
        <p:txBody>
          <a:bodyPr/>
          <a:lstStyle/>
          <a:p>
            <a:endParaRPr lang="es-ES_tradnl" noProof="0"/>
          </a:p>
        </p:txBody>
      </p:sp>
      <p:sp>
        <p:nvSpPr>
          <p:cNvPr id="48" name="Shape 46"/>
          <p:cNvSpPr/>
          <p:nvPr/>
        </p:nvSpPr>
        <p:spPr>
          <a:xfrm>
            <a:off x="6105525" y="2443162"/>
            <a:ext cx="1309688" cy="0"/>
          </a:xfrm>
          <a:prstGeom prst="line">
            <a:avLst/>
          </a:prstGeom>
          <a:noFill/>
          <a:ln w="6350">
            <a:solidFill>
              <a:srgbClr val="576A78"/>
            </a:solidFill>
            <a:prstDash val="solid"/>
          </a:ln>
        </p:spPr>
        <p:txBody>
          <a:bodyPr/>
          <a:lstStyle/>
          <a:p>
            <a:endParaRPr lang="es-ES_tradnl" noProof="0"/>
          </a:p>
        </p:txBody>
      </p:sp>
      <p:sp>
        <p:nvSpPr>
          <p:cNvPr id="49" name="Shape 47"/>
          <p:cNvSpPr/>
          <p:nvPr/>
        </p:nvSpPr>
        <p:spPr>
          <a:xfrm>
            <a:off x="7553325" y="2443163"/>
            <a:ext cx="1309688" cy="0"/>
          </a:xfrm>
          <a:prstGeom prst="line">
            <a:avLst/>
          </a:prstGeom>
          <a:noFill/>
          <a:ln w="6350">
            <a:solidFill>
              <a:srgbClr val="576A78"/>
            </a:solidFill>
            <a:prstDash val="solid"/>
          </a:ln>
        </p:spPr>
        <p:txBody>
          <a:bodyPr/>
          <a:lstStyle/>
          <a:p>
            <a:endParaRPr lang="es-ES_tradnl" noProof="0"/>
          </a:p>
        </p:txBody>
      </p:sp>
      <p:sp>
        <p:nvSpPr>
          <p:cNvPr id="50" name="Shape 48"/>
          <p:cNvSpPr/>
          <p:nvPr/>
        </p:nvSpPr>
        <p:spPr>
          <a:xfrm>
            <a:off x="295275" y="2690813"/>
            <a:ext cx="1309688" cy="0"/>
          </a:xfrm>
          <a:prstGeom prst="line">
            <a:avLst/>
          </a:prstGeom>
          <a:noFill/>
          <a:ln w="6350">
            <a:solidFill>
              <a:srgbClr val="576A78"/>
            </a:solidFill>
            <a:prstDash val="solid"/>
          </a:ln>
        </p:spPr>
        <p:txBody>
          <a:bodyPr/>
          <a:lstStyle/>
          <a:p>
            <a:endParaRPr lang="es-ES_tradnl" noProof="0"/>
          </a:p>
        </p:txBody>
      </p:sp>
      <p:sp>
        <p:nvSpPr>
          <p:cNvPr id="51" name="Shape 49"/>
          <p:cNvSpPr/>
          <p:nvPr/>
        </p:nvSpPr>
        <p:spPr>
          <a:xfrm>
            <a:off x="1747838" y="2690813"/>
            <a:ext cx="1309688" cy="0"/>
          </a:xfrm>
          <a:prstGeom prst="line">
            <a:avLst/>
          </a:prstGeom>
          <a:noFill/>
          <a:ln w="6350">
            <a:solidFill>
              <a:srgbClr val="576A78"/>
            </a:solidFill>
            <a:prstDash val="solid"/>
          </a:ln>
        </p:spPr>
        <p:txBody>
          <a:bodyPr/>
          <a:lstStyle/>
          <a:p>
            <a:endParaRPr lang="es-ES_tradnl"/>
          </a:p>
        </p:txBody>
      </p:sp>
      <p:sp>
        <p:nvSpPr>
          <p:cNvPr id="52" name="Shape 50"/>
          <p:cNvSpPr/>
          <p:nvPr/>
        </p:nvSpPr>
        <p:spPr>
          <a:xfrm>
            <a:off x="6105525" y="2690812"/>
            <a:ext cx="1309688" cy="0"/>
          </a:xfrm>
          <a:prstGeom prst="line">
            <a:avLst/>
          </a:prstGeom>
          <a:noFill/>
          <a:ln w="6350">
            <a:solidFill>
              <a:srgbClr val="576A78"/>
            </a:solidFill>
            <a:prstDash val="solid"/>
          </a:ln>
        </p:spPr>
        <p:txBody>
          <a:bodyPr/>
          <a:lstStyle/>
          <a:p>
            <a:endParaRPr lang="es-ES_tradnl" noProof="0"/>
          </a:p>
        </p:txBody>
      </p:sp>
      <p:sp>
        <p:nvSpPr>
          <p:cNvPr id="53" name="Shape 51"/>
          <p:cNvSpPr/>
          <p:nvPr/>
        </p:nvSpPr>
        <p:spPr>
          <a:xfrm>
            <a:off x="7553325" y="2690813"/>
            <a:ext cx="1309688" cy="0"/>
          </a:xfrm>
          <a:prstGeom prst="line">
            <a:avLst/>
          </a:prstGeom>
          <a:noFill/>
          <a:ln w="6350">
            <a:solidFill>
              <a:srgbClr val="576A78"/>
            </a:solidFill>
            <a:prstDash val="solid"/>
          </a:ln>
        </p:spPr>
        <p:txBody>
          <a:bodyPr/>
          <a:lstStyle/>
          <a:p>
            <a:endParaRPr lang="es-ES_tradnl" noProof="0"/>
          </a:p>
        </p:txBody>
      </p:sp>
      <p:sp>
        <p:nvSpPr>
          <p:cNvPr id="54" name="Shape 52"/>
          <p:cNvSpPr/>
          <p:nvPr/>
        </p:nvSpPr>
        <p:spPr>
          <a:xfrm>
            <a:off x="295275" y="2938463"/>
            <a:ext cx="1309688" cy="0"/>
          </a:xfrm>
          <a:prstGeom prst="line">
            <a:avLst/>
          </a:prstGeom>
          <a:noFill/>
          <a:ln w="6350">
            <a:solidFill>
              <a:srgbClr val="576A78"/>
            </a:solidFill>
            <a:prstDash val="solid"/>
          </a:ln>
        </p:spPr>
        <p:txBody>
          <a:bodyPr/>
          <a:lstStyle/>
          <a:p>
            <a:endParaRPr lang="es-ES_tradnl" noProof="0"/>
          </a:p>
        </p:txBody>
      </p:sp>
      <p:sp>
        <p:nvSpPr>
          <p:cNvPr id="55" name="Shape 53"/>
          <p:cNvSpPr/>
          <p:nvPr/>
        </p:nvSpPr>
        <p:spPr>
          <a:xfrm>
            <a:off x="1747838" y="3028950"/>
            <a:ext cx="1309688" cy="0"/>
          </a:xfrm>
          <a:prstGeom prst="line">
            <a:avLst/>
          </a:prstGeom>
          <a:noFill/>
          <a:ln w="6350">
            <a:solidFill>
              <a:srgbClr val="576A78"/>
            </a:solidFill>
            <a:prstDash val="solid"/>
          </a:ln>
        </p:spPr>
        <p:txBody>
          <a:bodyPr/>
          <a:lstStyle/>
          <a:p>
            <a:endParaRPr lang="es-ES_tradnl" noProof="0"/>
          </a:p>
        </p:txBody>
      </p:sp>
      <p:sp>
        <p:nvSpPr>
          <p:cNvPr id="56" name="Shape 54"/>
          <p:cNvSpPr/>
          <p:nvPr/>
        </p:nvSpPr>
        <p:spPr>
          <a:xfrm>
            <a:off x="295275" y="3186113"/>
            <a:ext cx="1309688" cy="0"/>
          </a:xfrm>
          <a:prstGeom prst="line">
            <a:avLst/>
          </a:prstGeom>
          <a:noFill/>
          <a:ln w="6350">
            <a:solidFill>
              <a:srgbClr val="576A78"/>
            </a:solidFill>
            <a:prstDash val="solid"/>
          </a:ln>
        </p:spPr>
        <p:txBody>
          <a:bodyPr/>
          <a:lstStyle/>
          <a:p>
            <a:endParaRPr lang="es-ES_tradnl" noProof="0"/>
          </a:p>
        </p:txBody>
      </p:sp>
      <p:sp>
        <p:nvSpPr>
          <p:cNvPr id="57" name="Shape 55"/>
          <p:cNvSpPr/>
          <p:nvPr/>
        </p:nvSpPr>
        <p:spPr>
          <a:xfrm>
            <a:off x="6105525" y="2924175"/>
            <a:ext cx="1309688" cy="0"/>
          </a:xfrm>
          <a:prstGeom prst="line">
            <a:avLst/>
          </a:prstGeom>
          <a:noFill/>
          <a:ln w="6350">
            <a:solidFill>
              <a:srgbClr val="576A78"/>
            </a:solidFill>
            <a:prstDash val="solid"/>
          </a:ln>
        </p:spPr>
        <p:txBody>
          <a:bodyPr/>
          <a:lstStyle/>
          <a:p>
            <a:endParaRPr lang="es-ES_tradnl" noProof="0"/>
          </a:p>
        </p:txBody>
      </p:sp>
      <p:sp>
        <p:nvSpPr>
          <p:cNvPr id="58" name="Shape 56"/>
          <p:cNvSpPr/>
          <p:nvPr/>
        </p:nvSpPr>
        <p:spPr>
          <a:xfrm rot="5400000">
            <a:off x="723900" y="3652838"/>
            <a:ext cx="428625" cy="0"/>
          </a:xfrm>
          <a:prstGeom prst="line">
            <a:avLst/>
          </a:prstGeom>
          <a:noFill/>
          <a:ln w="6350">
            <a:solidFill>
              <a:srgbClr val="132034"/>
            </a:solidFill>
            <a:prstDash val="solid"/>
          </a:ln>
        </p:spPr>
        <p:txBody>
          <a:bodyPr/>
          <a:lstStyle/>
          <a:p>
            <a:endParaRPr lang="es-ES_tradnl" noProof="0"/>
          </a:p>
        </p:txBody>
      </p:sp>
      <p:sp>
        <p:nvSpPr>
          <p:cNvPr id="59" name="Shape 57"/>
          <p:cNvSpPr/>
          <p:nvPr/>
        </p:nvSpPr>
        <p:spPr>
          <a:xfrm rot="5400000">
            <a:off x="2181225" y="3652838"/>
            <a:ext cx="428625" cy="0"/>
          </a:xfrm>
          <a:prstGeom prst="line">
            <a:avLst/>
          </a:prstGeom>
          <a:noFill/>
          <a:ln w="6350">
            <a:solidFill>
              <a:srgbClr val="132034"/>
            </a:solidFill>
            <a:prstDash val="solid"/>
          </a:ln>
        </p:spPr>
        <p:txBody>
          <a:bodyPr/>
          <a:lstStyle/>
          <a:p>
            <a:endParaRPr lang="es-ES_tradnl" noProof="0"/>
          </a:p>
        </p:txBody>
      </p:sp>
      <p:sp>
        <p:nvSpPr>
          <p:cNvPr id="60" name="Shape 58"/>
          <p:cNvSpPr/>
          <p:nvPr/>
        </p:nvSpPr>
        <p:spPr>
          <a:xfrm rot="5400000">
            <a:off x="4362450" y="3652838"/>
            <a:ext cx="428625" cy="0"/>
          </a:xfrm>
          <a:prstGeom prst="line">
            <a:avLst/>
          </a:prstGeom>
          <a:noFill/>
          <a:ln w="6350">
            <a:solidFill>
              <a:srgbClr val="132034"/>
            </a:solidFill>
            <a:prstDash val="solid"/>
          </a:ln>
        </p:spPr>
        <p:txBody>
          <a:bodyPr/>
          <a:lstStyle/>
          <a:p>
            <a:endParaRPr lang="es-ES_tradnl" noProof="0"/>
          </a:p>
        </p:txBody>
      </p:sp>
      <p:sp>
        <p:nvSpPr>
          <p:cNvPr id="61" name="Shape 59"/>
          <p:cNvSpPr/>
          <p:nvPr/>
        </p:nvSpPr>
        <p:spPr>
          <a:xfrm rot="10800000">
            <a:off x="1019175" y="3905250"/>
            <a:ext cx="1314450" cy="0"/>
          </a:xfrm>
          <a:prstGeom prst="line">
            <a:avLst/>
          </a:prstGeom>
          <a:noFill/>
          <a:ln w="6350">
            <a:solidFill>
              <a:srgbClr val="576A78"/>
            </a:solidFill>
            <a:prstDash val="solid"/>
          </a:ln>
        </p:spPr>
        <p:txBody>
          <a:bodyPr/>
          <a:lstStyle/>
          <a:p>
            <a:endParaRPr lang="es-ES_tradnl" noProof="0"/>
          </a:p>
        </p:txBody>
      </p:sp>
      <p:sp>
        <p:nvSpPr>
          <p:cNvPr id="62" name="Shape 60"/>
          <p:cNvSpPr/>
          <p:nvPr/>
        </p:nvSpPr>
        <p:spPr>
          <a:xfrm rot="10800000">
            <a:off x="2476500" y="3905250"/>
            <a:ext cx="2033588" cy="0"/>
          </a:xfrm>
          <a:prstGeom prst="line">
            <a:avLst/>
          </a:prstGeom>
          <a:noFill/>
          <a:ln w="6350">
            <a:solidFill>
              <a:srgbClr val="576A78"/>
            </a:solidFill>
            <a:prstDash val="solid"/>
          </a:ln>
        </p:spPr>
        <p:txBody>
          <a:bodyPr/>
          <a:lstStyle/>
          <a:p>
            <a:endParaRPr lang="es-ES_tradnl" noProof="0"/>
          </a:p>
        </p:txBody>
      </p:sp>
      <p:sp>
        <p:nvSpPr>
          <p:cNvPr id="63" name="Shape 61"/>
          <p:cNvSpPr/>
          <p:nvPr/>
        </p:nvSpPr>
        <p:spPr>
          <a:xfrm rot="10800000">
            <a:off x="4652963" y="3905250"/>
            <a:ext cx="2033588" cy="0"/>
          </a:xfrm>
          <a:prstGeom prst="line">
            <a:avLst/>
          </a:prstGeom>
          <a:noFill/>
          <a:ln w="6350">
            <a:solidFill>
              <a:srgbClr val="576A78"/>
            </a:solidFill>
            <a:prstDash val="solid"/>
          </a:ln>
        </p:spPr>
        <p:txBody>
          <a:bodyPr/>
          <a:lstStyle/>
          <a:p>
            <a:endParaRPr lang="es-ES_tradnl" noProof="0"/>
          </a:p>
        </p:txBody>
      </p:sp>
      <p:sp>
        <p:nvSpPr>
          <p:cNvPr id="64" name="Shape 62"/>
          <p:cNvSpPr/>
          <p:nvPr/>
        </p:nvSpPr>
        <p:spPr>
          <a:xfrm rot="10800000">
            <a:off x="1443038" y="1919288"/>
            <a:ext cx="447675" cy="0"/>
          </a:xfrm>
          <a:prstGeom prst="line">
            <a:avLst/>
          </a:prstGeom>
          <a:noFill/>
          <a:ln w="6350">
            <a:solidFill>
              <a:srgbClr val="576A78"/>
            </a:solidFill>
            <a:prstDash val="solid"/>
          </a:ln>
        </p:spPr>
        <p:txBody>
          <a:bodyPr/>
          <a:lstStyle/>
          <a:p>
            <a:endParaRPr lang="es-ES_tradnl" noProof="0"/>
          </a:p>
        </p:txBody>
      </p:sp>
      <p:sp>
        <p:nvSpPr>
          <p:cNvPr id="65" name="Shape 63"/>
          <p:cNvSpPr/>
          <p:nvPr/>
        </p:nvSpPr>
        <p:spPr>
          <a:xfrm rot="10800000">
            <a:off x="2900363" y="1919288"/>
            <a:ext cx="1176338" cy="0"/>
          </a:xfrm>
          <a:prstGeom prst="line">
            <a:avLst/>
          </a:prstGeom>
          <a:noFill/>
          <a:ln w="6350">
            <a:solidFill>
              <a:srgbClr val="576A78"/>
            </a:solidFill>
            <a:prstDash val="solid"/>
          </a:ln>
        </p:spPr>
        <p:txBody>
          <a:bodyPr/>
          <a:lstStyle/>
          <a:p>
            <a:endParaRPr lang="es-ES_tradnl" noProof="0"/>
          </a:p>
        </p:txBody>
      </p:sp>
      <p:sp>
        <p:nvSpPr>
          <p:cNvPr id="66" name="Shape 64"/>
          <p:cNvSpPr/>
          <p:nvPr/>
        </p:nvSpPr>
        <p:spPr>
          <a:xfrm rot="10800000">
            <a:off x="5086350" y="1919288"/>
            <a:ext cx="1157288" cy="0"/>
          </a:xfrm>
          <a:prstGeom prst="line">
            <a:avLst/>
          </a:prstGeom>
          <a:noFill/>
          <a:ln w="6350">
            <a:solidFill>
              <a:srgbClr val="576A78"/>
            </a:solidFill>
            <a:prstDash val="solid"/>
          </a:ln>
        </p:spPr>
        <p:txBody>
          <a:bodyPr/>
          <a:lstStyle/>
          <a:p>
            <a:endParaRPr lang="es-ES_tradnl" noProof="0"/>
          </a:p>
        </p:txBody>
      </p:sp>
      <p:sp>
        <p:nvSpPr>
          <p:cNvPr id="67" name="Shape 65"/>
          <p:cNvSpPr/>
          <p:nvPr/>
        </p:nvSpPr>
        <p:spPr>
          <a:xfrm rot="10800000">
            <a:off x="7253288" y="1909762"/>
            <a:ext cx="404813" cy="0"/>
          </a:xfrm>
          <a:prstGeom prst="line">
            <a:avLst/>
          </a:prstGeom>
          <a:noFill/>
          <a:ln w="6350">
            <a:solidFill>
              <a:srgbClr val="576A78"/>
            </a:solidFill>
            <a:prstDash val="solid"/>
          </a:ln>
        </p:spPr>
        <p:txBody>
          <a:bodyPr/>
          <a:lstStyle/>
          <a:p>
            <a:endParaRPr lang="es-ES_tradnl" noProof="0"/>
          </a:p>
        </p:txBody>
      </p:sp>
      <p:sp>
        <p:nvSpPr>
          <p:cNvPr id="68" name="Shape 66"/>
          <p:cNvSpPr/>
          <p:nvPr/>
        </p:nvSpPr>
        <p:spPr>
          <a:xfrm rot="10800000">
            <a:off x="6829425" y="3905250"/>
            <a:ext cx="1309688" cy="0"/>
          </a:xfrm>
          <a:prstGeom prst="line">
            <a:avLst/>
          </a:prstGeom>
          <a:noFill/>
          <a:ln w="6350">
            <a:solidFill>
              <a:srgbClr val="576A78"/>
            </a:solidFill>
            <a:prstDash val="solid"/>
          </a:ln>
        </p:spPr>
        <p:txBody>
          <a:bodyPr/>
          <a:lstStyle/>
          <a:p>
            <a:endParaRPr lang="es-ES_tradnl" noProof="0"/>
          </a:p>
        </p:txBody>
      </p:sp>
      <p:sp>
        <p:nvSpPr>
          <p:cNvPr id="69" name="Shape 67"/>
          <p:cNvSpPr/>
          <p:nvPr/>
        </p:nvSpPr>
        <p:spPr>
          <a:xfrm rot="5400000">
            <a:off x="6538913" y="3652838"/>
            <a:ext cx="428625" cy="0"/>
          </a:xfrm>
          <a:prstGeom prst="line">
            <a:avLst/>
          </a:prstGeom>
          <a:noFill/>
          <a:ln w="6350">
            <a:solidFill>
              <a:srgbClr val="000000"/>
            </a:solidFill>
            <a:prstDash val="solid"/>
          </a:ln>
        </p:spPr>
        <p:txBody>
          <a:bodyPr/>
          <a:lstStyle/>
          <a:p>
            <a:endParaRPr lang="es-ES_tradnl" noProof="0"/>
          </a:p>
        </p:txBody>
      </p:sp>
      <p:sp>
        <p:nvSpPr>
          <p:cNvPr id="70" name="Shape 68"/>
          <p:cNvSpPr/>
          <p:nvPr/>
        </p:nvSpPr>
        <p:spPr>
          <a:xfrm rot="5400000">
            <a:off x="7991475" y="3652838"/>
            <a:ext cx="428625" cy="0"/>
          </a:xfrm>
          <a:prstGeom prst="line">
            <a:avLst/>
          </a:prstGeom>
          <a:noFill/>
          <a:ln w="6350">
            <a:solidFill>
              <a:srgbClr val="000000"/>
            </a:solidFill>
            <a:prstDash val="solid"/>
          </a:ln>
        </p:spPr>
        <p:txBody>
          <a:bodyPr/>
          <a:lstStyle/>
          <a:p>
            <a:endParaRPr lang="es-ES_tradnl" noProof="0"/>
          </a:p>
        </p:txBody>
      </p:sp>
      <p:sp>
        <p:nvSpPr>
          <p:cNvPr id="71" name="Shape 69"/>
          <p:cNvSpPr/>
          <p:nvPr/>
        </p:nvSpPr>
        <p:spPr>
          <a:xfrm>
            <a:off x="928688" y="3900488"/>
            <a:ext cx="33338" cy="33338"/>
          </a:xfrm>
          <a:prstGeom prst="ellipse">
            <a:avLst/>
          </a:prstGeom>
          <a:solidFill>
            <a:srgbClr val="132034"/>
          </a:solidFill>
          <a:ln/>
        </p:spPr>
        <p:txBody>
          <a:bodyPr/>
          <a:lstStyle/>
          <a:p>
            <a:endParaRPr lang="es-ES_tradnl" noProof="0"/>
          </a:p>
        </p:txBody>
      </p:sp>
      <p:sp>
        <p:nvSpPr>
          <p:cNvPr id="72" name="Shape 70"/>
          <p:cNvSpPr/>
          <p:nvPr/>
        </p:nvSpPr>
        <p:spPr>
          <a:xfrm>
            <a:off x="2386013" y="3900488"/>
            <a:ext cx="33338" cy="33338"/>
          </a:xfrm>
          <a:prstGeom prst="ellipse">
            <a:avLst/>
          </a:prstGeom>
          <a:solidFill>
            <a:srgbClr val="132034"/>
          </a:solidFill>
          <a:ln/>
        </p:spPr>
        <p:txBody>
          <a:bodyPr/>
          <a:lstStyle/>
          <a:p>
            <a:endParaRPr lang="es-ES_tradnl" noProof="0"/>
          </a:p>
        </p:txBody>
      </p:sp>
      <p:sp>
        <p:nvSpPr>
          <p:cNvPr id="73" name="Shape 71"/>
          <p:cNvSpPr/>
          <p:nvPr/>
        </p:nvSpPr>
        <p:spPr>
          <a:xfrm>
            <a:off x="4567238" y="3890962"/>
            <a:ext cx="33338" cy="33338"/>
          </a:xfrm>
          <a:prstGeom prst="ellipse">
            <a:avLst/>
          </a:prstGeom>
          <a:solidFill>
            <a:srgbClr val="132034"/>
          </a:solidFill>
          <a:ln/>
        </p:spPr>
        <p:txBody>
          <a:bodyPr/>
          <a:lstStyle/>
          <a:p>
            <a:endParaRPr lang="es-ES_tradnl" noProof="0"/>
          </a:p>
        </p:txBody>
      </p:sp>
      <p:sp>
        <p:nvSpPr>
          <p:cNvPr id="74" name="Shape 72"/>
          <p:cNvSpPr/>
          <p:nvPr/>
        </p:nvSpPr>
        <p:spPr>
          <a:xfrm>
            <a:off x="6743700" y="3895725"/>
            <a:ext cx="33338" cy="33338"/>
          </a:xfrm>
          <a:prstGeom prst="ellipse">
            <a:avLst/>
          </a:prstGeom>
          <a:solidFill>
            <a:srgbClr val="132034"/>
          </a:solidFill>
          <a:ln/>
        </p:spPr>
        <p:txBody>
          <a:bodyPr/>
          <a:lstStyle/>
          <a:p>
            <a:endParaRPr lang="es-ES_tradnl" noProof="0"/>
          </a:p>
        </p:txBody>
      </p:sp>
      <p:sp>
        <p:nvSpPr>
          <p:cNvPr id="75" name="Shape 73"/>
          <p:cNvSpPr/>
          <p:nvPr/>
        </p:nvSpPr>
        <p:spPr>
          <a:xfrm>
            <a:off x="8196262" y="3890962"/>
            <a:ext cx="33338" cy="33338"/>
          </a:xfrm>
          <a:prstGeom prst="ellipse">
            <a:avLst/>
          </a:prstGeom>
          <a:solidFill>
            <a:srgbClr val="132034"/>
          </a:solidFill>
          <a:ln/>
        </p:spPr>
        <p:txBody>
          <a:bodyPr/>
          <a:lstStyle/>
          <a:p>
            <a:endParaRPr lang="es-ES_tradnl" noProof="0"/>
          </a:p>
        </p:txBody>
      </p:sp>
      <p:sp>
        <p:nvSpPr>
          <p:cNvPr id="76" name="Shape 74"/>
          <p:cNvSpPr/>
          <p:nvPr/>
        </p:nvSpPr>
        <p:spPr>
          <a:xfrm>
            <a:off x="3200400" y="2671763"/>
            <a:ext cx="33338" cy="33338"/>
          </a:xfrm>
          <a:prstGeom prst="ellipse">
            <a:avLst/>
          </a:prstGeom>
          <a:solidFill>
            <a:srgbClr val="576A78"/>
          </a:solidFill>
          <a:ln/>
        </p:spPr>
        <p:txBody>
          <a:bodyPr/>
          <a:lstStyle/>
          <a:p>
            <a:endParaRPr lang="es-ES_tradnl" noProof="0"/>
          </a:p>
        </p:txBody>
      </p:sp>
      <p:sp>
        <p:nvSpPr>
          <p:cNvPr id="77" name="Shape 75"/>
          <p:cNvSpPr/>
          <p:nvPr/>
        </p:nvSpPr>
        <p:spPr>
          <a:xfrm>
            <a:off x="3657600" y="2671763"/>
            <a:ext cx="33338" cy="33338"/>
          </a:xfrm>
          <a:prstGeom prst="ellipse">
            <a:avLst/>
          </a:prstGeom>
          <a:solidFill>
            <a:srgbClr val="576A78"/>
          </a:solidFill>
          <a:ln/>
        </p:spPr>
        <p:txBody>
          <a:bodyPr/>
          <a:lstStyle/>
          <a:p>
            <a:endParaRPr lang="es-ES_tradnl" noProof="0"/>
          </a:p>
        </p:txBody>
      </p:sp>
      <p:sp>
        <p:nvSpPr>
          <p:cNvPr id="78" name="Shape 76"/>
          <p:cNvSpPr/>
          <p:nvPr/>
        </p:nvSpPr>
        <p:spPr>
          <a:xfrm>
            <a:off x="4124325" y="2671763"/>
            <a:ext cx="33338" cy="33338"/>
          </a:xfrm>
          <a:prstGeom prst="ellipse">
            <a:avLst/>
          </a:prstGeom>
          <a:solidFill>
            <a:srgbClr val="576A78"/>
          </a:solidFill>
          <a:ln/>
        </p:spPr>
        <p:txBody>
          <a:bodyPr/>
          <a:lstStyle/>
          <a:p>
            <a:endParaRPr lang="es-ES_tradnl" noProof="0"/>
          </a:p>
        </p:txBody>
      </p:sp>
      <p:sp>
        <p:nvSpPr>
          <p:cNvPr id="79" name="Shape 77"/>
          <p:cNvSpPr/>
          <p:nvPr/>
        </p:nvSpPr>
        <p:spPr>
          <a:xfrm>
            <a:off x="4543425" y="2671763"/>
            <a:ext cx="33338" cy="33338"/>
          </a:xfrm>
          <a:prstGeom prst="ellipse">
            <a:avLst/>
          </a:prstGeom>
          <a:solidFill>
            <a:srgbClr val="576A78"/>
          </a:solidFill>
          <a:ln/>
        </p:spPr>
        <p:txBody>
          <a:bodyPr/>
          <a:lstStyle/>
          <a:p>
            <a:endParaRPr lang="es-ES_tradnl" noProof="0"/>
          </a:p>
        </p:txBody>
      </p:sp>
      <p:sp>
        <p:nvSpPr>
          <p:cNvPr id="80" name="Shape 78"/>
          <p:cNvSpPr/>
          <p:nvPr/>
        </p:nvSpPr>
        <p:spPr>
          <a:xfrm>
            <a:off x="5091113" y="2671763"/>
            <a:ext cx="33338" cy="33338"/>
          </a:xfrm>
          <a:prstGeom prst="ellipse">
            <a:avLst/>
          </a:prstGeom>
          <a:solidFill>
            <a:srgbClr val="576A78"/>
          </a:solidFill>
          <a:ln/>
        </p:spPr>
        <p:txBody>
          <a:bodyPr/>
          <a:lstStyle/>
          <a:p>
            <a:endParaRPr lang="es-ES_tradnl" noProof="0"/>
          </a:p>
        </p:txBody>
      </p:sp>
      <p:sp>
        <p:nvSpPr>
          <p:cNvPr id="81" name="Shape 79"/>
          <p:cNvSpPr/>
          <p:nvPr/>
        </p:nvSpPr>
        <p:spPr>
          <a:xfrm>
            <a:off x="5481638" y="2671763"/>
            <a:ext cx="33338" cy="33338"/>
          </a:xfrm>
          <a:prstGeom prst="ellipse">
            <a:avLst/>
          </a:prstGeom>
          <a:solidFill>
            <a:srgbClr val="576A78"/>
          </a:solidFill>
          <a:ln/>
        </p:spPr>
        <p:txBody>
          <a:bodyPr/>
          <a:lstStyle/>
          <a:p>
            <a:endParaRPr lang="es-ES_tradnl" noProof="0"/>
          </a:p>
        </p:txBody>
      </p:sp>
      <p:sp>
        <p:nvSpPr>
          <p:cNvPr id="82" name="Shape 80"/>
          <p:cNvSpPr/>
          <p:nvPr/>
        </p:nvSpPr>
        <p:spPr>
          <a:xfrm>
            <a:off x="3200400" y="990600"/>
            <a:ext cx="2762250" cy="328613"/>
          </a:xfrm>
          <a:prstGeom prst="roundRect">
            <a:avLst>
              <a:gd name="adj" fmla="val 13913"/>
            </a:avLst>
          </a:prstGeom>
          <a:solidFill>
            <a:srgbClr val="132034"/>
          </a:solidFill>
          <a:ln/>
        </p:spPr>
        <p:txBody>
          <a:bodyPr/>
          <a:lstStyle/>
          <a:p>
            <a:endParaRPr lang="es-ES_tradnl" noProof="0"/>
          </a:p>
        </p:txBody>
      </p:sp>
      <p:sp>
        <p:nvSpPr>
          <p:cNvPr id="83" name="Shape 81"/>
          <p:cNvSpPr/>
          <p:nvPr/>
        </p:nvSpPr>
        <p:spPr>
          <a:xfrm>
            <a:off x="3893344" y="1100138"/>
            <a:ext cx="1376363" cy="109538"/>
          </a:xfrm>
          <a:prstGeom prst="rect">
            <a:avLst/>
          </a:prstGeom>
          <a:noFill/>
          <a:ln/>
        </p:spPr>
        <p:txBody>
          <a:bodyPr/>
          <a:lstStyle/>
          <a:p>
            <a:endParaRPr lang="es-ES_tradnl" noProof="0"/>
          </a:p>
        </p:txBody>
      </p:sp>
      <p:sp>
        <p:nvSpPr>
          <p:cNvPr id="84" name="Text 82"/>
          <p:cNvSpPr/>
          <p:nvPr/>
        </p:nvSpPr>
        <p:spPr>
          <a:xfrm>
            <a:off x="3332559" y="1066803"/>
            <a:ext cx="954882" cy="180973"/>
          </a:xfrm>
          <a:prstGeom prst="rect">
            <a:avLst/>
          </a:prstGeom>
          <a:noFill/>
          <a:ln/>
        </p:spPr>
        <p:txBody>
          <a:bodyPr wrap="square" lIns="0" tIns="0" rIns="0" bIns="0" rtlCol="0" anchor="b"/>
          <a:lstStyle/>
          <a:p>
            <a:pPr marL="0" indent="0" algn="l">
              <a:lnSpc>
                <a:spcPts val="1368"/>
              </a:lnSpc>
              <a:buNone/>
            </a:pPr>
            <a:r>
              <a:rPr lang="es-ES_tradnl" sz="1200" spc="20" noProof="0">
                <a:solidFill>
                  <a:srgbClr val="FFFFFF">
                    <a:alpha val="99000"/>
                  </a:srgbClr>
                </a:solidFill>
                <a:latin typeface="Canela Light" pitchFamily="2" charset="77"/>
                <a:ea typeface="Canela" pitchFamily="34" charset="-122"/>
                <a:cs typeface="Canela" pitchFamily="34" charset="-120"/>
              </a:rPr>
              <a:t>Grow</a:t>
            </a:r>
            <a:endParaRPr lang="es-ES_tradnl" sz="1200" spc="20" noProof="0"/>
          </a:p>
        </p:txBody>
      </p:sp>
      <p:sp>
        <p:nvSpPr>
          <p:cNvPr id="85" name="Text 83"/>
          <p:cNvSpPr/>
          <p:nvPr/>
        </p:nvSpPr>
        <p:spPr>
          <a:xfrm>
            <a:off x="4469606" y="1114426"/>
            <a:ext cx="1357313" cy="85725"/>
          </a:xfrm>
          <a:prstGeom prst="rect">
            <a:avLst/>
          </a:prstGeom>
          <a:noFill/>
          <a:ln/>
        </p:spPr>
        <p:txBody>
          <a:bodyPr wrap="square" lIns="0" tIns="0" rIns="0" bIns="0" rtlCol="0" anchor="b"/>
          <a:lstStyle/>
          <a:p>
            <a:pPr marL="0" indent="0" algn="r">
              <a:lnSpc>
                <a:spcPts val="684"/>
              </a:lnSpc>
              <a:buNone/>
            </a:pPr>
            <a:r>
              <a:rPr lang="es-ES_tradnl" sz="600" noProof="0">
                <a:solidFill>
                  <a:srgbClr val="576A78">
                    <a:alpha val="99000"/>
                  </a:srgbClr>
                </a:solidFill>
                <a:latin typeface="Bw Gradual" pitchFamily="34" charset="0"/>
                <a:ea typeface="Bw Gradual" pitchFamily="34" charset="-122"/>
                <a:cs typeface="Bw Gradual" pitchFamily="34" charset="-120"/>
              </a:rPr>
              <a:t>APRENDES, APORTAS Y CRECES</a:t>
            </a:r>
            <a:endParaRPr lang="es-ES_tradnl" sz="600" noProof="0"/>
          </a:p>
        </p:txBody>
      </p:sp>
      <p:sp>
        <p:nvSpPr>
          <p:cNvPr id="86" name="Shape 84"/>
          <p:cNvSpPr/>
          <p:nvPr/>
        </p:nvSpPr>
        <p:spPr>
          <a:xfrm>
            <a:off x="6105525" y="990600"/>
            <a:ext cx="2762250" cy="328613"/>
          </a:xfrm>
          <a:prstGeom prst="roundRect">
            <a:avLst>
              <a:gd name="adj" fmla="val 13913"/>
            </a:avLst>
          </a:prstGeom>
          <a:solidFill>
            <a:srgbClr val="132034"/>
          </a:solidFill>
          <a:ln/>
        </p:spPr>
        <p:txBody>
          <a:bodyPr/>
          <a:lstStyle/>
          <a:p>
            <a:endParaRPr lang="es-ES_tradnl" noProof="0"/>
          </a:p>
        </p:txBody>
      </p:sp>
      <p:sp>
        <p:nvSpPr>
          <p:cNvPr id="87" name="Shape 85"/>
          <p:cNvSpPr/>
          <p:nvPr/>
        </p:nvSpPr>
        <p:spPr>
          <a:xfrm>
            <a:off x="6843713" y="1100138"/>
            <a:ext cx="1285875" cy="109538"/>
          </a:xfrm>
          <a:prstGeom prst="rect">
            <a:avLst/>
          </a:prstGeom>
          <a:noFill/>
          <a:ln/>
        </p:spPr>
        <p:txBody>
          <a:bodyPr/>
          <a:lstStyle/>
          <a:p>
            <a:endParaRPr lang="es-ES_tradnl" noProof="0"/>
          </a:p>
        </p:txBody>
      </p:sp>
      <p:sp>
        <p:nvSpPr>
          <p:cNvPr id="88" name="Text 86"/>
          <p:cNvSpPr/>
          <p:nvPr/>
        </p:nvSpPr>
        <p:spPr>
          <a:xfrm>
            <a:off x="6243638" y="1128712"/>
            <a:ext cx="1157288" cy="119064"/>
          </a:xfrm>
          <a:prstGeom prst="rect">
            <a:avLst/>
          </a:prstGeom>
          <a:noFill/>
          <a:ln/>
        </p:spPr>
        <p:txBody>
          <a:bodyPr wrap="square" lIns="0" tIns="0" rIns="0" bIns="0" rtlCol="0" anchor="b"/>
          <a:lstStyle/>
          <a:p>
            <a:pPr marL="0" indent="0" algn="l">
              <a:lnSpc>
                <a:spcPts val="1368"/>
              </a:lnSpc>
              <a:buNone/>
            </a:pPr>
            <a:r>
              <a:rPr lang="es-ES_tradnl" sz="1200" spc="20" noProof="0" err="1">
                <a:solidFill>
                  <a:srgbClr val="FFFFFF">
                    <a:alpha val="99000"/>
                  </a:srgbClr>
                </a:solidFill>
                <a:latin typeface="Canela Light" pitchFamily="2" charset="77"/>
                <a:ea typeface="Canela" pitchFamily="34" charset="-122"/>
                <a:cs typeface="Canela" pitchFamily="34" charset="-120"/>
              </a:rPr>
              <a:t>Launch</a:t>
            </a:r>
            <a:endParaRPr lang="es-ES_tradnl" sz="1200" spc="20" noProof="0"/>
          </a:p>
        </p:txBody>
      </p:sp>
      <p:sp>
        <p:nvSpPr>
          <p:cNvPr id="89" name="Text 87"/>
          <p:cNvSpPr/>
          <p:nvPr/>
        </p:nvSpPr>
        <p:spPr>
          <a:xfrm>
            <a:off x="7415213" y="1112044"/>
            <a:ext cx="1309687" cy="85725"/>
          </a:xfrm>
          <a:prstGeom prst="rect">
            <a:avLst/>
          </a:prstGeom>
          <a:noFill/>
          <a:ln/>
        </p:spPr>
        <p:txBody>
          <a:bodyPr wrap="square" lIns="0" tIns="0" rIns="0" bIns="0" rtlCol="0" anchor="b"/>
          <a:lstStyle/>
          <a:p>
            <a:pPr marL="0" indent="0" algn="r">
              <a:lnSpc>
                <a:spcPts val="684"/>
              </a:lnSpc>
              <a:buNone/>
            </a:pPr>
            <a:r>
              <a:rPr lang="es-ES_tradnl" sz="600" noProof="0">
                <a:solidFill>
                  <a:srgbClr val="576A78">
                    <a:alpha val="99000"/>
                  </a:srgbClr>
                </a:solidFill>
                <a:latin typeface="Bw Gradual" pitchFamily="34" charset="0"/>
                <a:ea typeface="Bw Gradual" pitchFamily="34" charset="-122"/>
                <a:cs typeface="Bw Gradual" pitchFamily="34" charset="-120"/>
              </a:rPr>
              <a:t>IMPULSAMOS TU FUTURO</a:t>
            </a:r>
            <a:endParaRPr lang="es-ES_tradnl" sz="600" noProof="0"/>
          </a:p>
        </p:txBody>
      </p:sp>
      <p:sp>
        <p:nvSpPr>
          <p:cNvPr id="90" name="Shape 88"/>
          <p:cNvSpPr/>
          <p:nvPr/>
        </p:nvSpPr>
        <p:spPr>
          <a:xfrm>
            <a:off x="290513" y="990600"/>
            <a:ext cx="2762250" cy="328613"/>
          </a:xfrm>
          <a:prstGeom prst="roundRect">
            <a:avLst>
              <a:gd name="adj" fmla="val 13913"/>
            </a:avLst>
          </a:prstGeom>
          <a:solidFill>
            <a:srgbClr val="132034"/>
          </a:solidFill>
          <a:ln/>
        </p:spPr>
        <p:txBody>
          <a:bodyPr/>
          <a:lstStyle/>
          <a:p>
            <a:endParaRPr lang="es-ES_tradnl" noProof="0"/>
          </a:p>
        </p:txBody>
      </p:sp>
      <p:sp>
        <p:nvSpPr>
          <p:cNvPr id="91" name="Shape 89"/>
          <p:cNvSpPr/>
          <p:nvPr/>
        </p:nvSpPr>
        <p:spPr>
          <a:xfrm>
            <a:off x="1083469" y="1100138"/>
            <a:ext cx="1176338" cy="109538"/>
          </a:xfrm>
          <a:prstGeom prst="rect">
            <a:avLst/>
          </a:prstGeom>
          <a:noFill/>
          <a:ln/>
        </p:spPr>
        <p:txBody>
          <a:bodyPr/>
          <a:lstStyle/>
          <a:p>
            <a:endParaRPr lang="es-ES_tradnl" noProof="0"/>
          </a:p>
        </p:txBody>
      </p:sp>
      <p:sp>
        <p:nvSpPr>
          <p:cNvPr id="92" name="Text 90"/>
          <p:cNvSpPr/>
          <p:nvPr/>
        </p:nvSpPr>
        <p:spPr>
          <a:xfrm>
            <a:off x="409637" y="1138238"/>
            <a:ext cx="705438" cy="109536"/>
          </a:xfrm>
          <a:prstGeom prst="rect">
            <a:avLst/>
          </a:prstGeom>
          <a:noFill/>
          <a:ln/>
        </p:spPr>
        <p:txBody>
          <a:bodyPr wrap="square" lIns="0" tIns="0" rIns="0" bIns="0" rtlCol="0" anchor="b"/>
          <a:lstStyle/>
          <a:p>
            <a:pPr marL="0" indent="0" algn="l">
              <a:lnSpc>
                <a:spcPts val="1368"/>
              </a:lnSpc>
              <a:buNone/>
            </a:pPr>
            <a:r>
              <a:rPr lang="es-ES_tradnl" sz="1200" spc="20" noProof="0">
                <a:solidFill>
                  <a:srgbClr val="FFFFFF">
                    <a:alpha val="99000"/>
                  </a:srgbClr>
                </a:solidFill>
                <a:latin typeface="Canela Light" pitchFamily="2" charset="77"/>
                <a:ea typeface="Canela" pitchFamily="34" charset="-122"/>
                <a:cs typeface="Canela" pitchFamily="34" charset="-120"/>
              </a:rPr>
              <a:t>Start</a:t>
            </a:r>
            <a:endParaRPr lang="es-ES_tradnl" sz="1200" spc="20" noProof="0"/>
          </a:p>
        </p:txBody>
      </p:sp>
      <p:sp>
        <p:nvSpPr>
          <p:cNvPr id="93" name="Text 91"/>
          <p:cNvSpPr/>
          <p:nvPr/>
        </p:nvSpPr>
        <p:spPr>
          <a:xfrm>
            <a:off x="1435894" y="1108128"/>
            <a:ext cx="1464468" cy="93557"/>
          </a:xfrm>
          <a:prstGeom prst="rect">
            <a:avLst/>
          </a:prstGeom>
          <a:noFill/>
          <a:ln/>
        </p:spPr>
        <p:txBody>
          <a:bodyPr wrap="square" lIns="0" tIns="0" rIns="0" bIns="0" rtlCol="0" anchor="b"/>
          <a:lstStyle/>
          <a:p>
            <a:pPr marL="0" indent="0" algn="r">
              <a:lnSpc>
                <a:spcPts val="684"/>
              </a:lnSpc>
              <a:buNone/>
            </a:pPr>
            <a:r>
              <a:rPr lang="es-ES_tradnl" sz="600" noProof="0">
                <a:solidFill>
                  <a:srgbClr val="576A78">
                    <a:alpha val="99000"/>
                  </a:srgbClr>
                </a:solidFill>
                <a:latin typeface="Bw Gradual" pitchFamily="34" charset="0"/>
                <a:ea typeface="Bw Gradual" pitchFamily="34" charset="-122"/>
                <a:cs typeface="Bw Gradual" pitchFamily="34" charset="-120"/>
              </a:rPr>
              <a:t>TE DAMOS LA BIENVENIDA</a:t>
            </a:r>
            <a:endParaRPr lang="es-ES_tradnl" sz="600" noProof="0"/>
          </a:p>
        </p:txBody>
      </p:sp>
      <p:sp>
        <p:nvSpPr>
          <p:cNvPr id="94" name="Shape 92"/>
          <p:cNvSpPr/>
          <p:nvPr/>
        </p:nvSpPr>
        <p:spPr>
          <a:xfrm>
            <a:off x="276225" y="4214813"/>
            <a:ext cx="8572500" cy="390525"/>
          </a:xfrm>
          <a:prstGeom prst="roundRect">
            <a:avLst>
              <a:gd name="adj" fmla="val 11707"/>
            </a:avLst>
          </a:prstGeom>
          <a:solidFill>
            <a:srgbClr val="132034"/>
          </a:solidFill>
          <a:ln/>
        </p:spPr>
        <p:txBody>
          <a:bodyPr/>
          <a:lstStyle/>
          <a:p>
            <a:endParaRPr lang="es-ES_tradnl" noProof="0"/>
          </a:p>
        </p:txBody>
      </p:sp>
      <p:sp>
        <p:nvSpPr>
          <p:cNvPr id="95" name="Shape 93"/>
          <p:cNvSpPr/>
          <p:nvPr/>
        </p:nvSpPr>
        <p:spPr>
          <a:xfrm>
            <a:off x="276225" y="4271963"/>
            <a:ext cx="8572500" cy="276225"/>
          </a:xfrm>
          <a:prstGeom prst="rect">
            <a:avLst/>
          </a:prstGeom>
          <a:noFill/>
          <a:ln/>
        </p:spPr>
        <p:txBody>
          <a:bodyPr/>
          <a:lstStyle/>
          <a:p>
            <a:endParaRPr lang="es-ES_tradnl" noProof="0"/>
          </a:p>
        </p:txBody>
      </p:sp>
      <p:sp>
        <p:nvSpPr>
          <p:cNvPr id="96" name="Shape 94"/>
          <p:cNvSpPr/>
          <p:nvPr/>
        </p:nvSpPr>
        <p:spPr>
          <a:xfrm>
            <a:off x="866775" y="4355306"/>
            <a:ext cx="1309688" cy="109538"/>
          </a:xfrm>
          <a:prstGeom prst="rect">
            <a:avLst/>
          </a:prstGeom>
          <a:noFill/>
          <a:ln/>
        </p:spPr>
        <p:txBody>
          <a:bodyPr/>
          <a:lstStyle/>
          <a:p>
            <a:endParaRPr lang="es-ES_tradnl" noProof="0"/>
          </a:p>
        </p:txBody>
      </p:sp>
      <p:sp>
        <p:nvSpPr>
          <p:cNvPr id="97" name="Text 95"/>
          <p:cNvSpPr/>
          <p:nvPr/>
        </p:nvSpPr>
        <p:spPr>
          <a:xfrm>
            <a:off x="385763" y="4326731"/>
            <a:ext cx="962024" cy="57150"/>
          </a:xfrm>
          <a:prstGeom prst="rect">
            <a:avLst/>
          </a:prstGeom>
          <a:noFill/>
          <a:ln/>
        </p:spPr>
        <p:txBody>
          <a:bodyPr wrap="square" lIns="0" tIns="0" rIns="0" bIns="0" rtlCol="0" anchor="t"/>
          <a:lstStyle/>
          <a:p>
            <a:pPr marL="0" indent="0" algn="l">
              <a:lnSpc>
                <a:spcPts val="1368"/>
              </a:lnSpc>
              <a:buNone/>
            </a:pPr>
            <a:r>
              <a:rPr lang="es-ES_tradnl" sz="1200" spc="20" noProof="0">
                <a:solidFill>
                  <a:srgbClr val="FFFFFF">
                    <a:alpha val="99000"/>
                  </a:srgbClr>
                </a:solidFill>
                <a:latin typeface="Canela Light" pitchFamily="2" charset="77"/>
                <a:ea typeface="Canela" pitchFamily="34" charset="-122"/>
                <a:cs typeface="Canela" pitchFamily="34" charset="-120"/>
              </a:rPr>
              <a:t>Cultura</a:t>
            </a:r>
            <a:endParaRPr lang="es-ES_tradnl" sz="1200" spc="20" noProof="0"/>
          </a:p>
        </p:txBody>
      </p:sp>
      <p:sp>
        <p:nvSpPr>
          <p:cNvPr id="98" name="Text 96"/>
          <p:cNvSpPr/>
          <p:nvPr/>
        </p:nvSpPr>
        <p:spPr>
          <a:xfrm>
            <a:off x="1509713" y="4371975"/>
            <a:ext cx="762000" cy="57150"/>
          </a:xfrm>
          <a:prstGeom prst="rect">
            <a:avLst/>
          </a:prstGeom>
          <a:noFill/>
          <a:ln/>
        </p:spPr>
        <p:txBody>
          <a:bodyPr wrap="square" lIns="0" tIns="0" rIns="0" bIns="0" rtlCol="0" anchor="t"/>
          <a:lstStyle/>
          <a:p>
            <a:pPr marL="0" indent="0" algn="l">
              <a:lnSpc>
                <a:spcPts val="684"/>
              </a:lnSpc>
              <a:buNone/>
            </a:pPr>
            <a:r>
              <a:rPr lang="es-ES_tradnl" sz="600" noProof="0">
                <a:solidFill>
                  <a:srgbClr val="576A78">
                    <a:alpha val="99000"/>
                  </a:srgbClr>
                </a:solidFill>
                <a:latin typeface="Bw Gradual" pitchFamily="34" charset="0"/>
                <a:ea typeface="Bw Gradual" pitchFamily="34" charset="-122"/>
                <a:cs typeface="Bw Gradual" pitchFamily="34" charset="-120"/>
              </a:rPr>
              <a:t>Vivir nuestros valores</a:t>
            </a:r>
            <a:endParaRPr lang="es-ES_tradnl" sz="600" noProof="0"/>
          </a:p>
        </p:txBody>
      </p:sp>
      <p:sp>
        <p:nvSpPr>
          <p:cNvPr id="99" name="Shape 97"/>
          <p:cNvSpPr/>
          <p:nvPr/>
        </p:nvSpPr>
        <p:spPr>
          <a:xfrm rot="-5400000">
            <a:off x="2343150" y="4410075"/>
            <a:ext cx="276225" cy="0"/>
          </a:xfrm>
          <a:prstGeom prst="line">
            <a:avLst/>
          </a:prstGeom>
          <a:noFill/>
          <a:ln w="6350">
            <a:solidFill>
              <a:srgbClr val="576A78"/>
            </a:solidFill>
            <a:prstDash val="solid"/>
          </a:ln>
        </p:spPr>
        <p:txBody>
          <a:bodyPr/>
          <a:lstStyle/>
          <a:p>
            <a:endParaRPr lang="es-ES_tradnl" noProof="0"/>
          </a:p>
        </p:txBody>
      </p:sp>
      <p:sp>
        <p:nvSpPr>
          <p:cNvPr id="100" name="Shape 98"/>
          <p:cNvSpPr/>
          <p:nvPr/>
        </p:nvSpPr>
        <p:spPr>
          <a:xfrm>
            <a:off x="2786063" y="4355306"/>
            <a:ext cx="1581150" cy="109538"/>
          </a:xfrm>
          <a:prstGeom prst="rect">
            <a:avLst/>
          </a:prstGeom>
          <a:noFill/>
          <a:ln/>
        </p:spPr>
        <p:txBody>
          <a:bodyPr/>
          <a:lstStyle/>
          <a:p>
            <a:endParaRPr lang="es-ES_tradnl" noProof="0"/>
          </a:p>
        </p:txBody>
      </p:sp>
      <p:sp>
        <p:nvSpPr>
          <p:cNvPr id="101" name="Text 99"/>
          <p:cNvSpPr/>
          <p:nvPr/>
        </p:nvSpPr>
        <p:spPr>
          <a:xfrm>
            <a:off x="2594573" y="4329111"/>
            <a:ext cx="954480" cy="73800"/>
          </a:xfrm>
          <a:prstGeom prst="rect">
            <a:avLst/>
          </a:prstGeom>
          <a:noFill/>
          <a:ln/>
        </p:spPr>
        <p:txBody>
          <a:bodyPr wrap="square" lIns="0" tIns="0" rIns="0" bIns="0" rtlCol="0" anchor="t"/>
          <a:lstStyle/>
          <a:p>
            <a:pPr marL="0" indent="0" algn="l">
              <a:lnSpc>
                <a:spcPts val="1368"/>
              </a:lnSpc>
              <a:buNone/>
            </a:pPr>
            <a:r>
              <a:rPr lang="es-ES_tradnl" sz="1200" spc="20" noProof="0">
                <a:solidFill>
                  <a:srgbClr val="FFFFFF">
                    <a:alpha val="99000"/>
                  </a:srgbClr>
                </a:solidFill>
                <a:latin typeface="Canela Light" pitchFamily="2" charset="77"/>
                <a:ea typeface="Canela" pitchFamily="34" charset="-122"/>
                <a:cs typeface="Canela" pitchFamily="34" charset="-120"/>
              </a:rPr>
              <a:t>Comunidad</a:t>
            </a:r>
            <a:endParaRPr lang="es-ES_tradnl" sz="1200" spc="20" noProof="0"/>
          </a:p>
        </p:txBody>
      </p:sp>
      <p:sp>
        <p:nvSpPr>
          <p:cNvPr id="102" name="Text 100"/>
          <p:cNvSpPr/>
          <p:nvPr/>
        </p:nvSpPr>
        <p:spPr>
          <a:xfrm>
            <a:off x="3771900" y="4367192"/>
            <a:ext cx="780990" cy="63551"/>
          </a:xfrm>
          <a:prstGeom prst="rect">
            <a:avLst/>
          </a:prstGeom>
          <a:noFill/>
          <a:ln/>
        </p:spPr>
        <p:txBody>
          <a:bodyPr wrap="square" lIns="0" tIns="0" rIns="0" bIns="0" rtlCol="0" anchor="t"/>
          <a:lstStyle/>
          <a:p>
            <a:pPr marL="0" indent="0" algn="l">
              <a:lnSpc>
                <a:spcPts val="684"/>
              </a:lnSpc>
              <a:buNone/>
            </a:pPr>
            <a:r>
              <a:rPr lang="es-ES_tradnl" sz="600">
                <a:solidFill>
                  <a:srgbClr val="576A78">
                    <a:alpha val="99000"/>
                  </a:srgbClr>
                </a:solidFill>
                <a:latin typeface="Bw Gradual" pitchFamily="34" charset="0"/>
                <a:ea typeface="Bw Gradual" pitchFamily="34" charset="-122"/>
                <a:cs typeface="Bw Gradual" pitchFamily="34" charset="-120"/>
              </a:rPr>
              <a:t>C</a:t>
            </a:r>
            <a:r>
              <a:rPr lang="es-ES_tradnl" sz="600" noProof="0" err="1">
                <a:solidFill>
                  <a:srgbClr val="576A78">
                    <a:alpha val="99000"/>
                  </a:srgbClr>
                </a:solidFill>
                <a:latin typeface="Bw Gradual" pitchFamily="34" charset="0"/>
                <a:ea typeface="Bw Gradual" pitchFamily="34" charset="-122"/>
                <a:cs typeface="Bw Gradual" pitchFamily="34" charset="-120"/>
              </a:rPr>
              <a:t>onectar</a:t>
            </a:r>
            <a:r>
              <a:rPr lang="es-ES_tradnl" sz="600" noProof="0">
                <a:solidFill>
                  <a:srgbClr val="576A78">
                    <a:alpha val="99000"/>
                  </a:srgbClr>
                </a:solidFill>
                <a:latin typeface="Bw Gradual" pitchFamily="34" charset="0"/>
                <a:ea typeface="Bw Gradual" pitchFamily="34" charset="-122"/>
                <a:cs typeface="Bw Gradual" pitchFamily="34" charset="-120"/>
              </a:rPr>
              <a:t> y colaborar</a:t>
            </a:r>
            <a:endParaRPr lang="es-ES_tradnl" sz="600" noProof="0"/>
          </a:p>
        </p:txBody>
      </p:sp>
      <p:sp>
        <p:nvSpPr>
          <p:cNvPr id="103" name="Shape 101"/>
          <p:cNvSpPr/>
          <p:nvPr/>
        </p:nvSpPr>
        <p:spPr>
          <a:xfrm rot="-5400000">
            <a:off x="4533900" y="4410075"/>
            <a:ext cx="276225" cy="0"/>
          </a:xfrm>
          <a:prstGeom prst="line">
            <a:avLst/>
          </a:prstGeom>
          <a:noFill/>
          <a:ln w="6350">
            <a:solidFill>
              <a:srgbClr val="576A78"/>
            </a:solidFill>
            <a:prstDash val="solid"/>
          </a:ln>
        </p:spPr>
        <p:txBody>
          <a:bodyPr/>
          <a:lstStyle/>
          <a:p>
            <a:endParaRPr lang="es-ES_tradnl" noProof="0"/>
          </a:p>
        </p:txBody>
      </p:sp>
      <p:sp>
        <p:nvSpPr>
          <p:cNvPr id="104" name="Shape 102"/>
          <p:cNvSpPr/>
          <p:nvPr/>
        </p:nvSpPr>
        <p:spPr>
          <a:xfrm>
            <a:off x="4976813" y="4355306"/>
            <a:ext cx="1652588" cy="109538"/>
          </a:xfrm>
          <a:prstGeom prst="rect">
            <a:avLst/>
          </a:prstGeom>
          <a:noFill/>
          <a:ln/>
        </p:spPr>
        <p:txBody>
          <a:bodyPr/>
          <a:lstStyle/>
          <a:p>
            <a:endParaRPr lang="es-ES_tradnl" noProof="0"/>
          </a:p>
        </p:txBody>
      </p:sp>
      <p:sp>
        <p:nvSpPr>
          <p:cNvPr id="105" name="Text 103"/>
          <p:cNvSpPr/>
          <p:nvPr/>
        </p:nvSpPr>
        <p:spPr>
          <a:xfrm>
            <a:off x="4756069" y="4329112"/>
            <a:ext cx="1011320" cy="135732"/>
          </a:xfrm>
          <a:prstGeom prst="rect">
            <a:avLst/>
          </a:prstGeom>
          <a:noFill/>
          <a:ln/>
        </p:spPr>
        <p:txBody>
          <a:bodyPr wrap="square" lIns="0" tIns="0" rIns="0" bIns="0" rtlCol="0" anchor="t"/>
          <a:lstStyle/>
          <a:p>
            <a:pPr marL="0" indent="0" algn="l">
              <a:lnSpc>
                <a:spcPts val="1368"/>
              </a:lnSpc>
              <a:buNone/>
            </a:pPr>
            <a:r>
              <a:rPr lang="es-ES_tradnl" sz="1200" spc="20" noProof="0">
                <a:solidFill>
                  <a:srgbClr val="FFFFFF">
                    <a:alpha val="99000"/>
                  </a:srgbClr>
                </a:solidFill>
                <a:latin typeface="Canela Light" pitchFamily="2" charset="77"/>
                <a:ea typeface="Canela" pitchFamily="34" charset="-122"/>
                <a:cs typeface="Canela" pitchFamily="34" charset="-120"/>
              </a:rPr>
              <a:t>Crecimiento</a:t>
            </a:r>
            <a:endParaRPr lang="es-ES_tradnl" sz="1200" spc="20" noProof="0"/>
          </a:p>
        </p:txBody>
      </p:sp>
      <p:sp>
        <p:nvSpPr>
          <p:cNvPr id="106" name="Text 104"/>
          <p:cNvSpPr/>
          <p:nvPr/>
        </p:nvSpPr>
        <p:spPr>
          <a:xfrm>
            <a:off x="5834063" y="4376737"/>
            <a:ext cx="995361" cy="88107"/>
          </a:xfrm>
          <a:prstGeom prst="rect">
            <a:avLst/>
          </a:prstGeom>
          <a:noFill/>
          <a:ln/>
        </p:spPr>
        <p:txBody>
          <a:bodyPr wrap="square" lIns="0" tIns="0" rIns="0" bIns="0" rtlCol="0" anchor="t"/>
          <a:lstStyle/>
          <a:p>
            <a:pPr marL="0" indent="0" algn="r">
              <a:lnSpc>
                <a:spcPts val="684"/>
              </a:lnSpc>
              <a:buNone/>
            </a:pPr>
            <a:r>
              <a:rPr lang="es-ES_tradnl" sz="600" noProof="0">
                <a:solidFill>
                  <a:srgbClr val="576A78">
                    <a:alpha val="99000"/>
                  </a:srgbClr>
                </a:solidFill>
                <a:latin typeface="Bw Gradual" pitchFamily="34" charset="0"/>
                <a:ea typeface="Bw Gradual" pitchFamily="34" charset="-122"/>
                <a:cs typeface="Bw Gradual" pitchFamily="34" charset="-120"/>
              </a:rPr>
              <a:t>Desarrollar tu potencial</a:t>
            </a:r>
            <a:endParaRPr lang="es-ES_tradnl" sz="600" noProof="0"/>
          </a:p>
        </p:txBody>
      </p:sp>
      <p:sp>
        <p:nvSpPr>
          <p:cNvPr id="107" name="Shape 105"/>
          <p:cNvSpPr/>
          <p:nvPr/>
        </p:nvSpPr>
        <p:spPr>
          <a:xfrm rot="-5400000">
            <a:off x="6796088" y="4410075"/>
            <a:ext cx="276225" cy="0"/>
          </a:xfrm>
          <a:prstGeom prst="line">
            <a:avLst/>
          </a:prstGeom>
          <a:noFill/>
          <a:ln w="6350">
            <a:solidFill>
              <a:srgbClr val="576A78"/>
            </a:solidFill>
            <a:prstDash val="solid"/>
          </a:ln>
        </p:spPr>
        <p:txBody>
          <a:bodyPr/>
          <a:lstStyle/>
          <a:p>
            <a:endParaRPr lang="es-ES_tradnl" noProof="0"/>
          </a:p>
        </p:txBody>
      </p:sp>
      <p:sp>
        <p:nvSpPr>
          <p:cNvPr id="108" name="Shape 106"/>
          <p:cNvSpPr/>
          <p:nvPr/>
        </p:nvSpPr>
        <p:spPr>
          <a:xfrm>
            <a:off x="7239000" y="4357688"/>
            <a:ext cx="1019175" cy="104775"/>
          </a:xfrm>
          <a:prstGeom prst="rect">
            <a:avLst/>
          </a:prstGeom>
          <a:noFill/>
          <a:ln/>
        </p:spPr>
        <p:txBody>
          <a:bodyPr/>
          <a:lstStyle/>
          <a:p>
            <a:endParaRPr lang="es-ES_tradnl" noProof="0"/>
          </a:p>
        </p:txBody>
      </p:sp>
      <p:sp>
        <p:nvSpPr>
          <p:cNvPr id="109" name="Text 107"/>
          <p:cNvSpPr/>
          <p:nvPr/>
        </p:nvSpPr>
        <p:spPr>
          <a:xfrm>
            <a:off x="7067550" y="4326761"/>
            <a:ext cx="695325" cy="123826"/>
          </a:xfrm>
          <a:prstGeom prst="rect">
            <a:avLst/>
          </a:prstGeom>
          <a:noFill/>
          <a:ln/>
        </p:spPr>
        <p:txBody>
          <a:bodyPr wrap="square" lIns="0" tIns="0" rIns="0" bIns="0" rtlCol="0" anchor="t"/>
          <a:lstStyle/>
          <a:p>
            <a:pPr marL="0" indent="0" algn="l">
              <a:lnSpc>
                <a:spcPts val="1368"/>
              </a:lnSpc>
              <a:buNone/>
            </a:pPr>
            <a:r>
              <a:rPr lang="es-ES_tradnl" sz="1200" spc="20" noProof="0">
                <a:solidFill>
                  <a:srgbClr val="FFFFFF">
                    <a:alpha val="99000"/>
                  </a:srgbClr>
                </a:solidFill>
                <a:latin typeface="Canela Light" pitchFamily="2" charset="77"/>
                <a:ea typeface="Canela" pitchFamily="34" charset="-122"/>
                <a:cs typeface="Canela" pitchFamily="34" charset="-120"/>
              </a:rPr>
              <a:t>Impacto</a:t>
            </a:r>
            <a:endParaRPr lang="es-ES_tradnl" sz="1200" spc="20" noProof="0"/>
          </a:p>
        </p:txBody>
      </p:sp>
      <p:sp>
        <p:nvSpPr>
          <p:cNvPr id="110" name="Text 108"/>
          <p:cNvSpPr/>
          <p:nvPr/>
        </p:nvSpPr>
        <p:spPr>
          <a:xfrm>
            <a:off x="8031431" y="4367208"/>
            <a:ext cx="667245" cy="66674"/>
          </a:xfrm>
          <a:prstGeom prst="rect">
            <a:avLst/>
          </a:prstGeom>
          <a:noFill/>
          <a:ln/>
        </p:spPr>
        <p:txBody>
          <a:bodyPr wrap="square" lIns="0" tIns="0" rIns="0" bIns="0" rtlCol="0" anchor="t"/>
          <a:lstStyle/>
          <a:p>
            <a:pPr marL="0" indent="0" algn="r">
              <a:lnSpc>
                <a:spcPts val="684"/>
              </a:lnSpc>
              <a:buNone/>
            </a:pPr>
            <a:r>
              <a:rPr lang="es-ES_tradnl" sz="600" noProof="0">
                <a:solidFill>
                  <a:srgbClr val="576A78">
                    <a:alpha val="99000"/>
                  </a:srgbClr>
                </a:solidFill>
                <a:latin typeface="Bw Gradual" pitchFamily="34" charset="0"/>
                <a:ea typeface="Bw Gradual" pitchFamily="34" charset="-122"/>
                <a:cs typeface="Bw Gradual" pitchFamily="34" charset="-120"/>
              </a:rPr>
              <a:t>Dejar huella</a:t>
            </a:r>
            <a:endParaRPr lang="es-ES_tradnl" sz="600" noProof="0"/>
          </a:p>
        </p:txBody>
      </p:sp>
      <p:sp>
        <p:nvSpPr>
          <p:cNvPr id="112" name="Text 2">
            <a:extLst>
              <a:ext uri="{FF2B5EF4-FFF2-40B4-BE49-F238E27FC236}">
                <a16:creationId xmlns:a16="http://schemas.microsoft.com/office/drawing/2014/main" id="{E1C5CAFD-36F9-1685-B9A7-F9B02AB836DC}"/>
              </a:ext>
            </a:extLst>
          </p:cNvPr>
          <p:cNvSpPr/>
          <p:nvPr/>
        </p:nvSpPr>
        <p:spPr>
          <a:xfrm>
            <a:off x="285749" y="481012"/>
            <a:ext cx="6143625" cy="819150"/>
          </a:xfrm>
          <a:prstGeom prst="rect">
            <a:avLst/>
          </a:prstGeom>
          <a:noFill/>
          <a:ln/>
        </p:spPr>
        <p:txBody>
          <a:bodyPr wrap="square" lIns="0" tIns="0" rIns="0" bIns="0" rtlCol="0" anchor="t"/>
          <a:lstStyle/>
          <a:p>
            <a:pPr>
              <a:lnSpc>
                <a:spcPts val="3078"/>
              </a:lnSpc>
            </a:pPr>
            <a:r>
              <a:rPr lang="es-ES_tradnl" sz="2800" kern="0" spc="34">
                <a:solidFill>
                  <a:srgbClr val="132034">
                    <a:alpha val="99000"/>
                  </a:srgbClr>
                </a:solidFill>
                <a:latin typeface="Canela Light" pitchFamily="2" charset="77"/>
                <a:ea typeface="Canela" pitchFamily="34" charset="-122"/>
                <a:cs typeface="Canela" pitchFamily="34" charset="-120"/>
              </a:rPr>
              <a:t>Pilar 1 Talento. </a:t>
            </a:r>
            <a:r>
              <a:rPr lang="es-ES_tradnl" sz="2800" kern="0" spc="34" err="1">
                <a:solidFill>
                  <a:srgbClr val="132034">
                    <a:alpha val="99000"/>
                  </a:srgbClr>
                </a:solidFill>
                <a:latin typeface="Canela Light" pitchFamily="2" charset="77"/>
                <a:ea typeface="Canela" pitchFamily="34" charset="-122"/>
                <a:cs typeface="Canela" pitchFamily="34" charset="-120"/>
              </a:rPr>
              <a:t>Launchpad</a:t>
            </a:r>
            <a:r>
              <a:rPr lang="es-ES_tradnl" sz="2800" kern="0" spc="34">
                <a:solidFill>
                  <a:srgbClr val="132034">
                    <a:alpha val="99000"/>
                  </a:srgbClr>
                </a:solidFill>
                <a:latin typeface="Canela Light" pitchFamily="2" charset="77"/>
                <a:ea typeface="Canela" pitchFamily="34" charset="-122"/>
                <a:cs typeface="Canela" pitchFamily="34" charset="-120"/>
              </a:rPr>
              <a:t> </a:t>
            </a:r>
            <a:r>
              <a:rPr lang="es-ES_tradnl" sz="2800" kern="0" spc="34" err="1">
                <a:solidFill>
                  <a:srgbClr val="132034">
                    <a:alpha val="99000"/>
                  </a:srgbClr>
                </a:solidFill>
                <a:latin typeface="Canela Light" pitchFamily="2" charset="77"/>
                <a:ea typeface="Canela" pitchFamily="34" charset="-122"/>
                <a:cs typeface="Canela" pitchFamily="34" charset="-120"/>
              </a:rPr>
              <a:t>Program</a:t>
            </a:r>
            <a:endParaRPr lang="es-ES_tradnl" sz="2800"/>
          </a:p>
          <a:p>
            <a:pPr marL="0" indent="0" algn="l">
              <a:lnSpc>
                <a:spcPts val="3078"/>
              </a:lnSpc>
              <a:buNone/>
            </a:pPr>
            <a:endParaRPr lang="es-ES_tradnl" sz="2800" spc="20" noProof="0">
              <a:solidFill>
                <a:srgbClr val="132034">
                  <a:alpha val="99000"/>
                </a:srgbClr>
              </a:solidFill>
              <a:latin typeface="Canela Light" pitchFamily="2" charset="77"/>
              <a:ea typeface="Canela" pitchFamily="34" charset="-122"/>
              <a:cs typeface="Canela" pitchFamily="34" charset="-120"/>
            </a:endParaRPr>
          </a:p>
        </p:txBody>
      </p:sp>
      <p:sp>
        <p:nvSpPr>
          <p:cNvPr id="111" name="Shape 55">
            <a:extLst>
              <a:ext uri="{FF2B5EF4-FFF2-40B4-BE49-F238E27FC236}">
                <a16:creationId xmlns:a16="http://schemas.microsoft.com/office/drawing/2014/main" id="{C3E37C51-2C86-8C09-582B-1CF86B317239}"/>
              </a:ext>
            </a:extLst>
          </p:cNvPr>
          <p:cNvSpPr/>
          <p:nvPr/>
        </p:nvSpPr>
        <p:spPr>
          <a:xfrm>
            <a:off x="7574756" y="3009900"/>
            <a:ext cx="1309688" cy="0"/>
          </a:xfrm>
          <a:prstGeom prst="line">
            <a:avLst/>
          </a:prstGeom>
          <a:noFill/>
          <a:ln w="6350">
            <a:solidFill>
              <a:srgbClr val="576A78"/>
            </a:solidFill>
            <a:prstDash val="solid"/>
          </a:ln>
        </p:spPr>
        <p:txBody>
          <a:bodyPr/>
          <a:lstStyle/>
          <a:p>
            <a:endParaRPr lang="es-ES_tradnl" noProof="0"/>
          </a:p>
        </p:txBody>
      </p:sp>
      <p:sp>
        <p:nvSpPr>
          <p:cNvPr id="113" name="Text 2">
            <a:extLst>
              <a:ext uri="{FF2B5EF4-FFF2-40B4-BE49-F238E27FC236}">
                <a16:creationId xmlns:a16="http://schemas.microsoft.com/office/drawing/2014/main" id="{4712F868-37F8-D4E4-194E-55504044E0B4}"/>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pic>
        <p:nvPicPr>
          <p:cNvPr id="5" name="Imagen 4">
            <a:extLst>
              <a:ext uri="{FF2B5EF4-FFF2-40B4-BE49-F238E27FC236}">
                <a16:creationId xmlns:a16="http://schemas.microsoft.com/office/drawing/2014/main" id="{50E0FC5D-F1CE-F06C-A5CB-5B8B9D138B98}"/>
              </a:ext>
            </a:extLst>
          </p:cNvPr>
          <p:cNvPicPr>
            <a:picLocks noChangeAspect="1"/>
          </p:cNvPicPr>
          <p:nvPr/>
        </p:nvPicPr>
        <p:blipFill rotWithShape="1">
          <a:blip r:embed="rId3"/>
          <a:srcRect b="35978"/>
          <a:stretch/>
        </p:blipFill>
        <p:spPr>
          <a:xfrm>
            <a:off x="1002324" y="4915627"/>
            <a:ext cx="424228" cy="84998"/>
          </a:xfrm>
          <a:prstGeom prst="rect">
            <a:avLst/>
          </a:prstGeom>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name="Slide 47">
    <p:bg>
      <p:bgPr>
        <a:solidFill>
          <a:srgbClr val="D9CDCB"/>
        </a:solidFill>
        <a:effectLst/>
      </p:bgPr>
    </p:bg>
    <p:spTree>
      <p:nvGrpSpPr>
        <p:cNvPr id="1" name=""/>
        <p:cNvGrpSpPr/>
        <p:nvPr/>
      </p:nvGrpSpPr>
      <p:grpSpPr>
        <a:xfrm>
          <a:off x="0" y="0"/>
          <a:ext cx="0" cy="0"/>
          <a:chOff x="0" y="0"/>
          <a:chExt cx="0" cy="0"/>
        </a:xfrm>
      </p:grpSpPr>
      <p:sp>
        <p:nvSpPr>
          <p:cNvPr id="3" name="Text 1"/>
          <p:cNvSpPr/>
          <p:nvPr/>
        </p:nvSpPr>
        <p:spPr>
          <a:xfrm>
            <a:off x="290513" y="4943475"/>
            <a:ext cx="175770" cy="57150"/>
          </a:xfrm>
          <a:prstGeom prst="rect">
            <a:avLst/>
          </a:prstGeom>
          <a:noFill/>
          <a:ln/>
        </p:spPr>
        <p:txBody>
          <a:bodyPr wrap="square" lIns="0" tIns="0" rIns="0" bIns="0" rtlCol="0" anchor="ctr"/>
          <a:lstStyle/>
          <a:p>
            <a:pPr marL="0" indent="0">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48</a:t>
            </a:r>
            <a:endParaRPr lang="es-ES_tradnl" sz="570" noProof="0"/>
          </a:p>
        </p:txBody>
      </p:sp>
      <p:sp>
        <p:nvSpPr>
          <p:cNvPr id="5" name="Text 3"/>
          <p:cNvSpPr/>
          <p:nvPr/>
        </p:nvSpPr>
        <p:spPr>
          <a:xfrm>
            <a:off x="1738313" y="142875"/>
            <a:ext cx="1333500"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8. MEANINGFUL IMPACT PROGRAM</a:t>
            </a:r>
            <a:endParaRPr lang="es-ES_tradnl" sz="570" noProof="0"/>
          </a:p>
        </p:txBody>
      </p:sp>
      <p:sp>
        <p:nvSpPr>
          <p:cNvPr id="7" name="Text 5"/>
          <p:cNvSpPr/>
          <p:nvPr/>
        </p:nvSpPr>
        <p:spPr>
          <a:xfrm>
            <a:off x="321128" y="2319338"/>
            <a:ext cx="2038350" cy="290513"/>
          </a:xfrm>
          <a:prstGeom prst="rect">
            <a:avLst/>
          </a:prstGeom>
          <a:noFill/>
          <a:ln/>
        </p:spPr>
        <p:txBody>
          <a:bodyPr wrap="square" lIns="0" tIns="0" rIns="0" bIns="0" rtlCol="0" anchor="t"/>
          <a:lstStyle/>
          <a:p>
            <a:pPr marL="0" indent="0" algn="l">
              <a:lnSpc>
                <a:spcPts val="1368"/>
              </a:lnSpc>
              <a:buNone/>
            </a:pPr>
            <a:r>
              <a:rPr lang="es-ES_tradnl" sz="1200" kern="0" spc="11" noProof="0">
                <a:solidFill>
                  <a:srgbClr val="132034">
                    <a:alpha val="99000"/>
                  </a:srgbClr>
                </a:solidFill>
                <a:latin typeface="Canela Light" pitchFamily="2" charset="77"/>
                <a:ea typeface="Canela" pitchFamily="34" charset="-122"/>
                <a:cs typeface="Canela" pitchFamily="34" charset="-120"/>
              </a:rPr>
              <a:t>Formación y orientación profesional inicial</a:t>
            </a:r>
            <a:endParaRPr lang="es-ES_tradnl" sz="1200" noProof="0"/>
          </a:p>
        </p:txBody>
      </p:sp>
      <p:sp>
        <p:nvSpPr>
          <p:cNvPr id="8" name="Text 6"/>
          <p:cNvSpPr/>
          <p:nvPr/>
        </p:nvSpPr>
        <p:spPr>
          <a:xfrm>
            <a:off x="321128" y="3633788"/>
            <a:ext cx="2038350" cy="290513"/>
          </a:xfrm>
          <a:prstGeom prst="rect">
            <a:avLst/>
          </a:prstGeom>
          <a:noFill/>
          <a:ln/>
        </p:spPr>
        <p:txBody>
          <a:bodyPr wrap="square" lIns="0" tIns="0" rIns="0" bIns="0" rtlCol="0" anchor="t"/>
          <a:lstStyle/>
          <a:p>
            <a:pPr marL="0" indent="0" algn="l">
              <a:lnSpc>
                <a:spcPts val="1368"/>
              </a:lnSpc>
              <a:buNone/>
            </a:pPr>
            <a:r>
              <a:rPr lang="es-ES_tradnl" sz="1200" kern="0" spc="11" noProof="0">
                <a:solidFill>
                  <a:srgbClr val="132034">
                    <a:alpha val="99000"/>
                  </a:srgbClr>
                </a:solidFill>
                <a:latin typeface="Canela Light" pitchFamily="2" charset="77"/>
                <a:ea typeface="Canela" pitchFamily="34" charset="-122"/>
                <a:cs typeface="Canela" pitchFamily="34" charset="-120"/>
              </a:rPr>
              <a:t>Etapa inicial en Santomera Bay (prácticas)</a:t>
            </a:r>
            <a:endParaRPr lang="es-ES_tradnl" sz="1200" noProof="0"/>
          </a:p>
        </p:txBody>
      </p:sp>
      <p:sp>
        <p:nvSpPr>
          <p:cNvPr id="9" name="Shape 7"/>
          <p:cNvSpPr/>
          <p:nvPr/>
        </p:nvSpPr>
        <p:spPr>
          <a:xfrm>
            <a:off x="321128" y="2190750"/>
            <a:ext cx="5667375" cy="0"/>
          </a:xfrm>
          <a:prstGeom prst="line">
            <a:avLst/>
          </a:prstGeom>
          <a:noFill/>
          <a:ln w="6350">
            <a:solidFill>
              <a:srgbClr val="576A78"/>
            </a:solidFill>
            <a:prstDash val="solid"/>
          </a:ln>
        </p:spPr>
        <p:txBody>
          <a:bodyPr/>
          <a:lstStyle/>
          <a:p>
            <a:endParaRPr lang="es-ES_tradnl" noProof="0"/>
          </a:p>
        </p:txBody>
      </p:sp>
      <p:sp>
        <p:nvSpPr>
          <p:cNvPr id="10" name="Shape 8"/>
          <p:cNvSpPr/>
          <p:nvPr/>
        </p:nvSpPr>
        <p:spPr>
          <a:xfrm>
            <a:off x="321128" y="3505200"/>
            <a:ext cx="5667375" cy="0"/>
          </a:xfrm>
          <a:prstGeom prst="line">
            <a:avLst/>
          </a:prstGeom>
          <a:noFill/>
          <a:ln w="6350">
            <a:solidFill>
              <a:srgbClr val="576A78"/>
            </a:solidFill>
            <a:prstDash val="solid"/>
          </a:ln>
        </p:spPr>
        <p:txBody>
          <a:bodyPr/>
          <a:lstStyle/>
          <a:p>
            <a:endParaRPr lang="es-ES_tradnl" noProof="0"/>
          </a:p>
        </p:txBody>
      </p:sp>
      <p:sp>
        <p:nvSpPr>
          <p:cNvPr id="11" name="Text 9"/>
          <p:cNvSpPr/>
          <p:nvPr/>
        </p:nvSpPr>
        <p:spPr>
          <a:xfrm>
            <a:off x="2502353" y="2314575"/>
            <a:ext cx="3486150" cy="1066800"/>
          </a:xfrm>
          <a:prstGeom prst="rect">
            <a:avLst/>
          </a:prstGeom>
          <a:noFill/>
          <a:ln/>
        </p:spPr>
        <p:txBody>
          <a:bodyPr wrap="square" lIns="0" tIns="0" rIns="0" bIns="0" rtlCol="0" anchor="t"/>
          <a:lstStyle/>
          <a:p>
            <a:pPr marL="0" indent="0" algn="l">
              <a:lnSpc>
                <a:spcPts val="941"/>
              </a:lnSpc>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Graduada en Economía por la Universidad Pompeu Fabra. Laura, desde muy joven, mostró un firme interés por incorporarse lo antes posible </a:t>
            </a:r>
          </a:p>
          <a:p>
            <a:pPr marL="0" indent="0" algn="l">
              <a:lnSpc>
                <a:spcPts val="941"/>
              </a:lnSpc>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al mercado laboral. Con ese propósito, adelantó asignaturas y complementó su formación con una experiencia Erasmus en Noruega, que le aportó una primera visión internacional. A su regreso, orientó </a:t>
            </a:r>
          </a:p>
          <a:p>
            <a:pPr marL="0" indent="0" algn="l">
              <a:lnSpc>
                <a:spcPts val="941"/>
              </a:lnSpc>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su búsqueda hacia prácticas en el ámbito financiero, especialmente </a:t>
            </a:r>
          </a:p>
          <a:p>
            <a:pPr marL="0" indent="0" algn="l">
              <a:lnSpc>
                <a:spcPts val="941"/>
              </a:lnSpc>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en áreas analíticas como finanzas</a:t>
            </a:r>
            <a:r>
              <a:rPr lang="es-ES_tradnl" sz="800" noProof="0"/>
              <a:t> </a:t>
            </a:r>
            <a:r>
              <a:rPr lang="es-ES_tradnl" sz="800" kern="0" spc="8" noProof="0">
                <a:solidFill>
                  <a:srgbClr val="576A78">
                    <a:alpha val="99000"/>
                  </a:srgbClr>
                </a:solidFill>
                <a:latin typeface="Bw Gradual" pitchFamily="34" charset="0"/>
                <a:ea typeface="Bw Gradual" pitchFamily="34" charset="-122"/>
                <a:cs typeface="Bw Gradual" pitchFamily="34" charset="-120"/>
              </a:rPr>
              <a:t>y econometría, donde pudo aplicar </a:t>
            </a:r>
          </a:p>
          <a:p>
            <a:pPr marL="0" indent="0" algn="l">
              <a:lnSpc>
                <a:spcPts val="941"/>
              </a:lnSpc>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su perfil cuantitativo.</a:t>
            </a:r>
            <a:endParaRPr lang="es-ES_tradnl" sz="800" noProof="0"/>
          </a:p>
        </p:txBody>
      </p:sp>
      <p:sp>
        <p:nvSpPr>
          <p:cNvPr id="12" name="Text 10"/>
          <p:cNvSpPr/>
          <p:nvPr/>
        </p:nvSpPr>
        <p:spPr>
          <a:xfrm>
            <a:off x="2502353" y="3629025"/>
            <a:ext cx="3486150" cy="1314450"/>
          </a:xfrm>
          <a:prstGeom prst="rect">
            <a:avLst/>
          </a:prstGeom>
          <a:noFill/>
          <a:ln/>
        </p:spPr>
        <p:txBody>
          <a:bodyPr wrap="square" lIns="0" tIns="0" rIns="0" bIns="0" rtlCol="0" anchor="t"/>
          <a:lstStyle/>
          <a:p>
            <a:pPr marL="0" indent="0" algn="l">
              <a:lnSpc>
                <a:spcPts val="941"/>
              </a:lnSpc>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Se incorpora a Santomera Bay como becaria para desempeñar funciones de apoyo contable y financiero de cierta complejidad. </a:t>
            </a:r>
          </a:p>
          <a:p>
            <a:pPr marL="0" indent="0" algn="l">
              <a:lnSpc>
                <a:spcPts val="941"/>
              </a:lnSpc>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Desde el inicio, muestra una clara inclinación hacia el área de inversión de Crandon, más alineada con sus intereses. 
</a:t>
            </a:r>
            <a:endParaRPr lang="es-ES_tradnl" sz="800" noProof="0"/>
          </a:p>
          <a:p>
            <a:pPr marL="0" indent="0" algn="l">
              <a:lnSpc>
                <a:spcPts val="941"/>
              </a:lnSpc>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Laura muestra de forma inmediata su alta capacidad para asumir responsabilidades y dar soporte a nuevos perfiles en practicas. </a:t>
            </a:r>
          </a:p>
          <a:p>
            <a:pPr marL="0" indent="0" algn="l">
              <a:lnSpc>
                <a:spcPts val="941"/>
              </a:lnSpc>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Este contexto exigente le permite demostrar sus habilidades, valores </a:t>
            </a:r>
          </a:p>
          <a:p>
            <a:pPr marL="0" indent="0" algn="l">
              <a:lnSpc>
                <a:spcPts val="941"/>
              </a:lnSpc>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y compromiso con la organización.
</a:t>
            </a:r>
            <a:endParaRPr lang="es-ES_tradnl" sz="800" noProof="0"/>
          </a:p>
        </p:txBody>
      </p:sp>
      <p:pic>
        <p:nvPicPr>
          <p:cNvPr id="18" name="Imagen 17">
            <a:extLst>
              <a:ext uri="{FF2B5EF4-FFF2-40B4-BE49-F238E27FC236}">
                <a16:creationId xmlns:a16="http://schemas.microsoft.com/office/drawing/2014/main" id="{B5525D50-F1BE-B025-DDE1-52A8882F5E31}"/>
              </a:ext>
            </a:extLst>
          </p:cNvPr>
          <p:cNvPicPr>
            <a:picLocks noChangeAspect="1"/>
          </p:cNvPicPr>
          <p:nvPr/>
        </p:nvPicPr>
        <p:blipFill>
          <a:blip r:embed="rId3"/>
          <a:srcRect l="40369" r="22379" b="335"/>
          <a:stretch>
            <a:fillRect/>
          </a:stretch>
        </p:blipFill>
        <p:spPr>
          <a:xfrm>
            <a:off x="6131378" y="142873"/>
            <a:ext cx="2691493" cy="4800591"/>
          </a:xfrm>
          <a:prstGeom prst="roundRect">
            <a:avLst>
              <a:gd name="adj" fmla="val 834"/>
            </a:avLst>
          </a:prstGeom>
        </p:spPr>
      </p:pic>
      <p:sp>
        <p:nvSpPr>
          <p:cNvPr id="4" name="Text 2">
            <a:extLst>
              <a:ext uri="{FF2B5EF4-FFF2-40B4-BE49-F238E27FC236}">
                <a16:creationId xmlns:a16="http://schemas.microsoft.com/office/drawing/2014/main" id="{B5C1E452-14A0-C115-1904-47F223DCFF7D}"/>
              </a:ext>
            </a:extLst>
          </p:cNvPr>
          <p:cNvSpPr/>
          <p:nvPr/>
        </p:nvSpPr>
        <p:spPr>
          <a:xfrm>
            <a:off x="294725" y="669131"/>
            <a:ext cx="4344500" cy="442913"/>
          </a:xfrm>
          <a:prstGeom prst="rect">
            <a:avLst/>
          </a:prstGeom>
          <a:noFill/>
          <a:ln/>
        </p:spPr>
        <p:txBody>
          <a:bodyPr wrap="square" lIns="0" tIns="0" rIns="0" bIns="0" rtlCol="0" anchor="t"/>
          <a:lstStyle/>
          <a:p>
            <a:pPr marL="0" marR="0" lvl="0" indent="0" algn="l" defTabSz="914400" rtl="0" eaLnBrk="1" fontAlgn="auto" latinLnBrk="0" hangingPunct="1">
              <a:lnSpc>
                <a:spcPts val="2600"/>
              </a:lnSpc>
              <a:spcBef>
                <a:spcPts val="0"/>
              </a:spcBef>
              <a:spcAft>
                <a:spcPts val="0"/>
              </a:spcAft>
              <a:buClrTx/>
              <a:buSzTx/>
              <a:buFontTx/>
              <a:buNone/>
              <a:tabLst/>
              <a:defRPr/>
            </a:pPr>
            <a:r>
              <a:rPr kumimoji="0" lang="es-ES_tradnl" sz="2800" b="0" i="0" u="none" strike="noStrike" kern="1200" cap="none" spc="20" normalizeH="0" baseline="0" noProof="0">
                <a:ln>
                  <a:noFill/>
                </a:ln>
                <a:solidFill>
                  <a:srgbClr val="132034">
                    <a:alpha val="99000"/>
                  </a:srgbClr>
                </a:solidFill>
                <a:effectLst/>
                <a:uLnTx/>
                <a:uFillTx/>
                <a:latin typeface="Canela Light" pitchFamily="2" charset="77"/>
                <a:ea typeface="Canela" pitchFamily="34" charset="-122"/>
                <a:cs typeface="Canela" pitchFamily="34" charset="-120"/>
              </a:rPr>
              <a:t>Desarrollo de talento: Laura Torró</a:t>
            </a:r>
            <a:endParaRPr kumimoji="0" lang="es-ES_tradnl" sz="2800" b="0" i="0" u="none" strike="noStrike" kern="1200" cap="none" spc="20" normalizeH="0" baseline="0" noProof="0">
              <a:ln>
                <a:noFill/>
              </a:ln>
              <a:solidFill>
                <a:prstClr val="black"/>
              </a:solidFill>
              <a:effectLst/>
              <a:uLnTx/>
              <a:uFillTx/>
              <a:latin typeface="Calibri" panose="020F0502020204030204"/>
              <a:ea typeface="+mn-ea"/>
              <a:cs typeface="+mn-cs"/>
            </a:endParaRPr>
          </a:p>
        </p:txBody>
      </p:sp>
      <p:sp>
        <p:nvSpPr>
          <p:cNvPr id="13" name="Text 2">
            <a:extLst>
              <a:ext uri="{FF2B5EF4-FFF2-40B4-BE49-F238E27FC236}">
                <a16:creationId xmlns:a16="http://schemas.microsoft.com/office/drawing/2014/main" id="{86CC0A46-9160-760C-E046-76DD1535CE54}"/>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pic>
        <p:nvPicPr>
          <p:cNvPr id="6" name="Imagen 5">
            <a:extLst>
              <a:ext uri="{FF2B5EF4-FFF2-40B4-BE49-F238E27FC236}">
                <a16:creationId xmlns:a16="http://schemas.microsoft.com/office/drawing/2014/main" id="{6E66A830-C3A5-A219-1BAA-117C9406E97E}"/>
              </a:ext>
            </a:extLst>
          </p:cNvPr>
          <p:cNvPicPr>
            <a:picLocks noChangeAspect="1"/>
          </p:cNvPicPr>
          <p:nvPr/>
        </p:nvPicPr>
        <p:blipFill rotWithShape="1">
          <a:blip r:embed="rId4"/>
          <a:srcRect b="35978"/>
          <a:stretch/>
        </p:blipFill>
        <p:spPr>
          <a:xfrm>
            <a:off x="1002324" y="4915627"/>
            <a:ext cx="424228" cy="84998"/>
          </a:xfrm>
          <a:prstGeom prst="rect">
            <a:avLst/>
          </a:prstGeom>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name="Slide 48">
    <p:bg>
      <p:bgPr>
        <a:solidFill>
          <a:srgbClr val="D9CDCB"/>
        </a:solidFill>
        <a:effectLst/>
      </p:bgPr>
    </p:bg>
    <p:spTree>
      <p:nvGrpSpPr>
        <p:cNvPr id="1" name=""/>
        <p:cNvGrpSpPr/>
        <p:nvPr/>
      </p:nvGrpSpPr>
      <p:grpSpPr>
        <a:xfrm>
          <a:off x="0" y="0"/>
          <a:ext cx="0" cy="0"/>
          <a:chOff x="0" y="0"/>
          <a:chExt cx="0" cy="0"/>
        </a:xfrm>
      </p:grpSpPr>
      <p:sp>
        <p:nvSpPr>
          <p:cNvPr id="3" name="Text 1"/>
          <p:cNvSpPr/>
          <p:nvPr/>
        </p:nvSpPr>
        <p:spPr>
          <a:xfrm>
            <a:off x="285750" y="4943475"/>
            <a:ext cx="95250" cy="57150"/>
          </a:xfrm>
          <a:prstGeom prst="rect">
            <a:avLst/>
          </a:prstGeom>
          <a:noFill/>
          <a:ln/>
        </p:spPr>
        <p:txBody>
          <a:bodyPr wrap="square" lIns="0" tIns="0" rIns="0" bIns="0" rtlCol="0" anchor="ctr"/>
          <a:lstStyle/>
          <a:p>
            <a:pPr marL="0" indent="0" algn="ctr">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49</a:t>
            </a:r>
            <a:endParaRPr lang="es-ES_tradnl" sz="570" noProof="0"/>
          </a:p>
        </p:txBody>
      </p:sp>
      <p:sp>
        <p:nvSpPr>
          <p:cNvPr id="4" name="Text 2"/>
          <p:cNvSpPr/>
          <p:nvPr/>
        </p:nvSpPr>
        <p:spPr>
          <a:xfrm>
            <a:off x="1738313" y="142875"/>
            <a:ext cx="1333500"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8. MEANINGFUL IMPACT PROGRAM</a:t>
            </a:r>
            <a:endParaRPr lang="es-ES_tradnl" sz="570" noProof="0"/>
          </a:p>
        </p:txBody>
      </p:sp>
      <p:sp>
        <p:nvSpPr>
          <p:cNvPr id="6" name="Text 4"/>
          <p:cNvSpPr/>
          <p:nvPr/>
        </p:nvSpPr>
        <p:spPr>
          <a:xfrm>
            <a:off x="285750" y="1921669"/>
            <a:ext cx="2105758" cy="290513"/>
          </a:xfrm>
          <a:prstGeom prst="rect">
            <a:avLst/>
          </a:prstGeom>
          <a:noFill/>
          <a:ln/>
        </p:spPr>
        <p:txBody>
          <a:bodyPr wrap="square" lIns="0" tIns="0" rIns="0" bIns="0" rtlCol="0" anchor="t"/>
          <a:lstStyle/>
          <a:p>
            <a:pPr marL="0" indent="0" algn="l">
              <a:lnSpc>
                <a:spcPts val="1368"/>
              </a:lnSpc>
              <a:buNone/>
            </a:pPr>
            <a:r>
              <a:rPr lang="es-ES_tradnl" sz="1200" spc="20" noProof="0">
                <a:solidFill>
                  <a:srgbClr val="132034">
                    <a:alpha val="99000"/>
                  </a:srgbClr>
                </a:solidFill>
                <a:latin typeface="Canela Light" pitchFamily="2" charset="77"/>
                <a:ea typeface="Canela" pitchFamily="34" charset="-122"/>
                <a:cs typeface="Canela" pitchFamily="34" charset="-120"/>
              </a:rPr>
              <a:t>Full-time</a:t>
            </a:r>
            <a:endParaRPr lang="es-ES_tradnl" sz="1200" spc="20" noProof="0">
              <a:latin typeface="Canela Light" pitchFamily="2" charset="77"/>
            </a:endParaRPr>
          </a:p>
        </p:txBody>
      </p:sp>
      <p:sp>
        <p:nvSpPr>
          <p:cNvPr id="7" name="Text 5"/>
          <p:cNvSpPr/>
          <p:nvPr/>
        </p:nvSpPr>
        <p:spPr>
          <a:xfrm>
            <a:off x="285750" y="3488531"/>
            <a:ext cx="2038350" cy="652463"/>
          </a:xfrm>
          <a:prstGeom prst="rect">
            <a:avLst/>
          </a:prstGeom>
          <a:noFill/>
          <a:ln/>
        </p:spPr>
        <p:txBody>
          <a:bodyPr wrap="square" lIns="0" tIns="0" rIns="0" bIns="0" rtlCol="0" anchor="t"/>
          <a:lstStyle/>
          <a:p>
            <a:pPr marL="0" indent="0" algn="l">
              <a:lnSpc>
                <a:spcPts val="1368"/>
              </a:lnSpc>
              <a:buNone/>
            </a:pPr>
            <a:r>
              <a:rPr lang="es-ES_tradnl" sz="1200" spc="20" noProof="0">
                <a:solidFill>
                  <a:srgbClr val="132034">
                    <a:alpha val="99000"/>
                  </a:srgbClr>
                </a:solidFill>
                <a:latin typeface="Canela Light" pitchFamily="2" charset="77"/>
                <a:ea typeface="Canela" pitchFamily="34" charset="-122"/>
                <a:cs typeface="Canela" pitchFamily="34" charset="-120"/>
              </a:rPr>
              <a:t>Especialización y desarrollo </a:t>
            </a:r>
            <a:endParaRPr lang="es-ES_tradnl" sz="1200" spc="20" noProof="0">
              <a:latin typeface="Canela Light" pitchFamily="2" charset="77"/>
            </a:endParaRPr>
          </a:p>
          <a:p>
            <a:pPr marL="0" indent="0" algn="l">
              <a:lnSpc>
                <a:spcPts val="1368"/>
              </a:lnSpc>
              <a:buNone/>
            </a:pPr>
            <a:r>
              <a:rPr lang="es-ES_tradnl" sz="1200" spc="20" noProof="0">
                <a:solidFill>
                  <a:srgbClr val="132034">
                    <a:alpha val="99000"/>
                  </a:srgbClr>
                </a:solidFill>
                <a:latin typeface="Canela Light" pitchFamily="2" charset="77"/>
                <a:ea typeface="Canela" pitchFamily="34" charset="-122"/>
                <a:cs typeface="Canela" pitchFamily="34" charset="-120"/>
              </a:rPr>
              <a:t>en Portfolio Management
</a:t>
            </a:r>
            <a:endParaRPr lang="es-ES_tradnl" sz="1200" spc="20" noProof="0">
              <a:latin typeface="Canela Light" pitchFamily="2" charset="77"/>
            </a:endParaRPr>
          </a:p>
          <a:p>
            <a:pPr marL="0" indent="0" algn="l">
              <a:lnSpc>
                <a:spcPts val="1368"/>
              </a:lnSpc>
              <a:buNone/>
            </a:pPr>
            <a:r>
              <a:rPr lang="es-ES_tradnl" sz="1200" spc="20" noProof="0">
                <a:solidFill>
                  <a:srgbClr val="132034">
                    <a:alpha val="99000"/>
                  </a:srgbClr>
                </a:solidFill>
                <a:latin typeface="Canela Light" pitchFamily="2" charset="77"/>
                <a:ea typeface="Canela" pitchFamily="34" charset="-122"/>
                <a:cs typeface="Canela" pitchFamily="34" charset="-120"/>
              </a:rPr>
              <a:t>
</a:t>
            </a:r>
            <a:endParaRPr lang="es-ES_tradnl" sz="1200" spc="20" noProof="0">
              <a:latin typeface="Canela Light" pitchFamily="2" charset="77"/>
            </a:endParaRPr>
          </a:p>
        </p:txBody>
      </p:sp>
      <p:sp>
        <p:nvSpPr>
          <p:cNvPr id="8" name="Text 6"/>
          <p:cNvSpPr/>
          <p:nvPr/>
        </p:nvSpPr>
        <p:spPr>
          <a:xfrm>
            <a:off x="5372100" y="1921669"/>
            <a:ext cx="1309688" cy="290513"/>
          </a:xfrm>
          <a:prstGeom prst="rect">
            <a:avLst/>
          </a:prstGeom>
          <a:noFill/>
          <a:ln/>
        </p:spPr>
        <p:txBody>
          <a:bodyPr wrap="square" lIns="0" tIns="0" rIns="0" bIns="0" rtlCol="0" anchor="t"/>
          <a:lstStyle/>
          <a:p>
            <a:pPr marL="0" indent="0" algn="l">
              <a:lnSpc>
                <a:spcPts val="1368"/>
              </a:lnSpc>
              <a:buNone/>
            </a:pPr>
            <a:r>
              <a:rPr lang="es-ES_tradnl" sz="1200" spc="20" noProof="0">
                <a:solidFill>
                  <a:srgbClr val="132034">
                    <a:alpha val="99000"/>
                  </a:srgbClr>
                </a:solidFill>
                <a:latin typeface="Canela Light" pitchFamily="2" charset="77"/>
                <a:ea typeface="Canela" pitchFamily="34" charset="-122"/>
                <a:cs typeface="Canela" pitchFamily="34" charset="-120"/>
              </a:rPr>
              <a:t>Cultura, valores y visión profesional</a:t>
            </a:r>
            <a:endParaRPr lang="es-ES_tradnl" sz="1200" spc="20" noProof="0">
              <a:latin typeface="Canela Light" pitchFamily="2" charset="77"/>
            </a:endParaRPr>
          </a:p>
        </p:txBody>
      </p:sp>
      <p:sp>
        <p:nvSpPr>
          <p:cNvPr id="9" name="Shape 7"/>
          <p:cNvSpPr/>
          <p:nvPr/>
        </p:nvSpPr>
        <p:spPr>
          <a:xfrm>
            <a:off x="285750" y="1793081"/>
            <a:ext cx="4943475" cy="0"/>
          </a:xfrm>
          <a:prstGeom prst="line">
            <a:avLst/>
          </a:prstGeom>
          <a:noFill/>
          <a:ln w="6350">
            <a:solidFill>
              <a:srgbClr val="576A78"/>
            </a:solidFill>
            <a:prstDash val="solid"/>
          </a:ln>
        </p:spPr>
        <p:txBody>
          <a:bodyPr/>
          <a:lstStyle/>
          <a:p>
            <a:endParaRPr lang="es-ES_tradnl" noProof="0"/>
          </a:p>
        </p:txBody>
      </p:sp>
      <p:sp>
        <p:nvSpPr>
          <p:cNvPr id="10" name="Shape 8"/>
          <p:cNvSpPr/>
          <p:nvPr/>
        </p:nvSpPr>
        <p:spPr>
          <a:xfrm>
            <a:off x="285750" y="3359944"/>
            <a:ext cx="4943475" cy="0"/>
          </a:xfrm>
          <a:prstGeom prst="line">
            <a:avLst/>
          </a:prstGeom>
          <a:noFill/>
          <a:ln w="6350">
            <a:solidFill>
              <a:srgbClr val="576A78"/>
            </a:solidFill>
            <a:prstDash val="solid"/>
          </a:ln>
        </p:spPr>
        <p:txBody>
          <a:bodyPr/>
          <a:lstStyle/>
          <a:p>
            <a:endParaRPr lang="es-ES_tradnl" noProof="0"/>
          </a:p>
        </p:txBody>
      </p:sp>
      <p:sp>
        <p:nvSpPr>
          <p:cNvPr id="11" name="Shape 9"/>
          <p:cNvSpPr/>
          <p:nvPr/>
        </p:nvSpPr>
        <p:spPr>
          <a:xfrm>
            <a:off x="5372100" y="1793081"/>
            <a:ext cx="3486150" cy="0"/>
          </a:xfrm>
          <a:prstGeom prst="line">
            <a:avLst/>
          </a:prstGeom>
          <a:noFill/>
          <a:ln w="6350">
            <a:solidFill>
              <a:srgbClr val="576A78"/>
            </a:solidFill>
            <a:prstDash val="solid"/>
          </a:ln>
        </p:spPr>
        <p:txBody>
          <a:bodyPr/>
          <a:lstStyle/>
          <a:p>
            <a:endParaRPr lang="es-ES_tradnl" noProof="0"/>
          </a:p>
        </p:txBody>
      </p:sp>
      <p:sp>
        <p:nvSpPr>
          <p:cNvPr id="12" name="Text 10"/>
          <p:cNvSpPr/>
          <p:nvPr/>
        </p:nvSpPr>
        <p:spPr>
          <a:xfrm>
            <a:off x="2466975" y="1916906"/>
            <a:ext cx="2762250" cy="1314450"/>
          </a:xfrm>
          <a:prstGeom prst="rect">
            <a:avLst/>
          </a:prstGeom>
          <a:noFill/>
          <a:ln/>
        </p:spPr>
        <p:txBody>
          <a:bodyPr wrap="square" lIns="0" tIns="0" rIns="0" bIns="0" rtlCol="0" anchor="t"/>
          <a:lstStyle/>
          <a:p>
            <a:pPr>
              <a:lnSpc>
                <a:spcPts val="941"/>
              </a:lnSpc>
            </a:pPr>
            <a:r>
              <a:rPr lang="es-ES_tradnl" sz="800" kern="0" spc="8" noProof="0">
                <a:solidFill>
                  <a:srgbClr val="576A78">
                    <a:alpha val="99000"/>
                  </a:srgbClr>
                </a:solidFill>
                <a:latin typeface="Bw Gradual" pitchFamily="34" charset="0"/>
                <a:ea typeface="Bw Gradual" pitchFamily="34" charset="-122"/>
                <a:cs typeface="Bw Gradual" pitchFamily="34" charset="-120"/>
              </a:rPr>
              <a:t>Gracias a su desempeño y al reconocimiento interno, </a:t>
            </a:r>
          </a:p>
          <a:p>
            <a:pPr>
              <a:lnSpc>
                <a:spcPts val="941"/>
              </a:lnSpc>
            </a:pPr>
            <a:r>
              <a:rPr lang="es-ES_tradnl" sz="800" kern="0" spc="8" noProof="0">
                <a:solidFill>
                  <a:srgbClr val="576A78">
                    <a:alpha val="99000"/>
                  </a:srgbClr>
                </a:solidFill>
                <a:latin typeface="Bw Gradual" pitchFamily="34" charset="0"/>
                <a:ea typeface="Bw Gradual" pitchFamily="34" charset="-122"/>
                <a:cs typeface="Bw Gradual" pitchFamily="34" charset="-120"/>
              </a:rPr>
              <a:t>al finalizar sus prácticas, se le ofrece la oportunidad </a:t>
            </a:r>
          </a:p>
          <a:p>
            <a:pPr>
              <a:lnSpc>
                <a:spcPts val="941"/>
              </a:lnSpc>
            </a:pPr>
            <a:r>
              <a:rPr lang="es-ES_tradnl" sz="800" kern="0" spc="8" noProof="0">
                <a:solidFill>
                  <a:srgbClr val="576A78">
                    <a:alpha val="99000"/>
                  </a:srgbClr>
                </a:solidFill>
                <a:latin typeface="Bw Gradual" pitchFamily="34" charset="0"/>
                <a:ea typeface="Bw Gradual" pitchFamily="34" charset="-122"/>
                <a:cs typeface="Bw Gradual" pitchFamily="34" charset="-120"/>
              </a:rPr>
              <a:t>de incorporarse al equipo de inversión, con la posición </a:t>
            </a:r>
          </a:p>
          <a:p>
            <a:pPr>
              <a:lnSpc>
                <a:spcPts val="941"/>
              </a:lnSpc>
            </a:pPr>
            <a:r>
              <a:rPr lang="es-ES_tradnl" sz="800" kern="0" spc="8" noProof="0">
                <a:solidFill>
                  <a:srgbClr val="576A78">
                    <a:alpha val="99000"/>
                  </a:srgbClr>
                </a:solidFill>
                <a:latin typeface="Bw Gradual" pitchFamily="34" charset="0"/>
                <a:ea typeface="Bw Gradual" pitchFamily="34" charset="-122"/>
                <a:cs typeface="Bw Gradual" pitchFamily="34" charset="-120"/>
              </a:rPr>
              <a:t>de Portfolio </a:t>
            </a:r>
            <a:r>
              <a:rPr lang="es-ES_tradnl" sz="800" kern="0" spc="8" err="1">
                <a:solidFill>
                  <a:srgbClr val="576A78">
                    <a:alpha val="99000"/>
                  </a:srgbClr>
                </a:solidFill>
                <a:latin typeface="Bw Gradual" pitchFamily="34" charset="0"/>
                <a:ea typeface="Bw Gradual" pitchFamily="34" charset="-122"/>
                <a:cs typeface="Bw Gradual" pitchFamily="34" charset="-120"/>
              </a:rPr>
              <a:t>Analyst</a:t>
            </a:r>
            <a:r>
              <a:rPr lang="es-ES_tradnl" sz="800" kern="0" spc="8" noProof="0">
                <a:solidFill>
                  <a:srgbClr val="576A78">
                    <a:alpha val="99000"/>
                  </a:srgbClr>
                </a:solidFill>
                <a:latin typeface="Bw Gradual" pitchFamily="34" charset="0"/>
                <a:ea typeface="Bw Gradual" pitchFamily="34" charset="-122"/>
                <a:cs typeface="Bw Gradual" pitchFamily="34" charset="-120"/>
              </a:rPr>
              <a:t>. 
</a:t>
            </a:r>
            <a:endParaRPr lang="es-ES_tradnl" sz="800" noProof="0"/>
          </a:p>
          <a:p>
            <a:pPr>
              <a:lnSpc>
                <a:spcPts val="941"/>
              </a:lnSpc>
            </a:pPr>
            <a:r>
              <a:rPr lang="es-ES_tradnl" sz="800" kern="0" spc="8" noProof="0">
                <a:solidFill>
                  <a:srgbClr val="576A78">
                    <a:alpha val="99000"/>
                  </a:srgbClr>
                </a:solidFill>
                <a:latin typeface="Bw Gradual" pitchFamily="34" charset="0"/>
                <a:ea typeface="Bw Gradual" pitchFamily="34" charset="-122"/>
                <a:cs typeface="Bw Gradual" pitchFamily="34" charset="-120"/>
              </a:rPr>
              <a:t>Durante este periodo, Laura inicia una etapa de crecimiento paralelo al de la firma, adquiere experiencia en las áreas de Portfolio Management e Investor </a:t>
            </a:r>
            <a:r>
              <a:rPr lang="es-ES_tradnl" sz="800" kern="0" spc="8" noProof="0" err="1">
                <a:solidFill>
                  <a:srgbClr val="576A78">
                    <a:alpha val="99000"/>
                  </a:srgbClr>
                </a:solidFill>
                <a:latin typeface="Bw Gradual" pitchFamily="34" charset="0"/>
                <a:ea typeface="Bw Gradual" pitchFamily="34" charset="-122"/>
                <a:cs typeface="Bw Gradual" pitchFamily="34" charset="-120"/>
              </a:rPr>
              <a:t>Relations</a:t>
            </a:r>
            <a:r>
              <a:rPr lang="es-ES_tradnl" sz="800" kern="0" spc="8" noProof="0">
                <a:solidFill>
                  <a:srgbClr val="576A78">
                    <a:alpha val="99000"/>
                  </a:srgbClr>
                </a:solidFill>
                <a:latin typeface="Bw Gradual" pitchFamily="34" charset="0"/>
                <a:ea typeface="Bw Gradual" pitchFamily="34" charset="-122"/>
                <a:cs typeface="Bw Gradual" pitchFamily="34" charset="-120"/>
              </a:rPr>
              <a:t>, participando en el análisis de inversiones, seguimiento de proyectos y relación con inversores.
</a:t>
            </a:r>
            <a:endParaRPr lang="es-ES_tradnl" sz="800" noProof="0"/>
          </a:p>
        </p:txBody>
      </p:sp>
      <p:sp>
        <p:nvSpPr>
          <p:cNvPr id="13" name="Text 11"/>
          <p:cNvSpPr/>
          <p:nvPr/>
        </p:nvSpPr>
        <p:spPr>
          <a:xfrm>
            <a:off x="2466975" y="3483769"/>
            <a:ext cx="2762250" cy="942975"/>
          </a:xfrm>
          <a:prstGeom prst="rect">
            <a:avLst/>
          </a:prstGeom>
          <a:noFill/>
          <a:ln/>
        </p:spPr>
        <p:txBody>
          <a:bodyPr wrap="square" lIns="0" tIns="0" rIns="0" bIns="0" rtlCol="0" anchor="t"/>
          <a:lstStyle/>
          <a:p>
            <a:pPr marL="0" indent="0" algn="l">
              <a:lnSpc>
                <a:spcPts val="941"/>
              </a:lnSpc>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Actualmente, Laura trabaja en el área de Portfolio Management, donde asume responsabilidades en análisis de inversiones, control financiero, seguimiento </a:t>
            </a:r>
          </a:p>
          <a:p>
            <a:pPr marL="0" indent="0" algn="l">
              <a:lnSpc>
                <a:spcPts val="941"/>
              </a:lnSpc>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de activos y relación con prestatarios. Su rol sigue evolucionando hacia una mayor exposición estratégica </a:t>
            </a:r>
          </a:p>
          <a:p>
            <a:pPr marL="0" indent="0" algn="l">
              <a:lnSpc>
                <a:spcPts val="941"/>
              </a:lnSpc>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y participación directa en la toma de decisiones.</a:t>
            </a:r>
            <a:endParaRPr lang="es-ES_tradnl" sz="800" noProof="0"/>
          </a:p>
        </p:txBody>
      </p:sp>
      <p:sp>
        <p:nvSpPr>
          <p:cNvPr id="14" name="Text 12"/>
          <p:cNvSpPr/>
          <p:nvPr/>
        </p:nvSpPr>
        <p:spPr>
          <a:xfrm>
            <a:off x="6824663" y="1921669"/>
            <a:ext cx="2033588" cy="2552700"/>
          </a:xfrm>
          <a:prstGeom prst="rect">
            <a:avLst/>
          </a:prstGeom>
          <a:noFill/>
          <a:ln/>
        </p:spPr>
        <p:txBody>
          <a:bodyPr wrap="square" lIns="0" tIns="0" rIns="0" bIns="0" rtlCol="0" anchor="t"/>
          <a:lstStyle/>
          <a:p>
            <a:pPr marL="0" indent="0" algn="l">
              <a:lnSpc>
                <a:spcPts val="941"/>
              </a:lnSpc>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Laura destaca especialmente la cultura </a:t>
            </a:r>
          </a:p>
          <a:p>
            <a:pPr marL="0" indent="0" algn="l">
              <a:lnSpc>
                <a:spcPts val="941"/>
              </a:lnSpc>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de la organización, caracterizada por </a:t>
            </a:r>
          </a:p>
          <a:p>
            <a:pPr marL="0" indent="0" algn="l">
              <a:lnSpc>
                <a:spcPts val="941"/>
              </a:lnSpc>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un entorno joven, dinámico y ambicioso, donde se fomenta la responsabilidad desde etapas tempranas, la flexibilidad </a:t>
            </a:r>
            <a:endParaRPr lang="es-ES_tradnl" sz="800" noProof="0"/>
          </a:p>
          <a:p>
            <a:pPr marL="0" indent="0" algn="l">
              <a:lnSpc>
                <a:spcPts val="941"/>
              </a:lnSpc>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y la escucha activa. </a:t>
            </a:r>
          </a:p>
          <a:p>
            <a:pPr marL="0" indent="0" algn="l">
              <a:lnSpc>
                <a:spcPts val="941"/>
              </a:lnSpc>
              <a:buNone/>
            </a:pPr>
            <a:endParaRPr lang="es-ES_tradnl" sz="800" noProof="0"/>
          </a:p>
          <a:p>
            <a:pPr marL="0" indent="0" algn="l">
              <a:lnSpc>
                <a:spcPts val="941"/>
              </a:lnSpc>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Asimismo, pone en valor el programa </a:t>
            </a:r>
            <a:r>
              <a:rPr lang="es-ES_tradnl" sz="800" kern="0" spc="8" noProof="0" err="1">
                <a:solidFill>
                  <a:srgbClr val="576A78">
                    <a:alpha val="99000"/>
                  </a:srgbClr>
                </a:solidFill>
                <a:latin typeface="Bw Gradual" pitchFamily="34" charset="0"/>
                <a:ea typeface="Bw Gradual" pitchFamily="34" charset="-122"/>
                <a:cs typeface="Bw Gradual" pitchFamily="34" charset="-120"/>
              </a:rPr>
              <a:t>Meaningful</a:t>
            </a:r>
            <a:r>
              <a:rPr lang="es-ES_tradnl" sz="800" kern="0" spc="8" noProof="0">
                <a:solidFill>
                  <a:srgbClr val="576A78">
                    <a:alpha val="99000"/>
                  </a:srgbClr>
                </a:solidFill>
                <a:latin typeface="Bw Gradual" pitchFamily="34" charset="0"/>
                <a:ea typeface="Bw Gradual" pitchFamily="34" charset="-122"/>
                <a:cs typeface="Bw Gradual" pitchFamily="34" charset="-120"/>
              </a:rPr>
              <a:t> </a:t>
            </a:r>
            <a:r>
              <a:rPr lang="es-ES_tradnl" sz="800" kern="0" spc="8" noProof="0" err="1">
                <a:solidFill>
                  <a:srgbClr val="576A78">
                    <a:alpha val="99000"/>
                  </a:srgbClr>
                </a:solidFill>
                <a:latin typeface="Bw Gradual" pitchFamily="34" charset="0"/>
                <a:ea typeface="Bw Gradual" pitchFamily="34" charset="-122"/>
                <a:cs typeface="Bw Gradual" pitchFamily="34" charset="-120"/>
              </a:rPr>
              <a:t>Impact</a:t>
            </a:r>
            <a:r>
              <a:rPr lang="es-ES_tradnl" sz="800" kern="0" spc="8" noProof="0">
                <a:solidFill>
                  <a:srgbClr val="576A78">
                    <a:alpha val="99000"/>
                  </a:srgbClr>
                </a:solidFill>
                <a:latin typeface="Bw Gradual" pitchFamily="34" charset="0"/>
                <a:ea typeface="Bw Gradual" pitchFamily="34" charset="-122"/>
                <a:cs typeface="Bw Gradual" pitchFamily="34" charset="-120"/>
              </a:rPr>
              <a:t>, que inicialmente percibía como formativo, pero que con </a:t>
            </a:r>
            <a:endParaRPr lang="es-ES_tradnl" sz="800" noProof="0"/>
          </a:p>
          <a:p>
            <a:pPr marL="0" indent="0" algn="l">
              <a:lnSpc>
                <a:spcPts val="941"/>
              </a:lnSpc>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el tiempo identifica como una iniciativa integral de desarrollo personal </a:t>
            </a:r>
            <a:endParaRPr lang="es-ES_tradnl" sz="800" noProof="0"/>
          </a:p>
          <a:p>
            <a:pPr marL="0" indent="0" algn="l">
              <a:lnSpc>
                <a:spcPts val="941"/>
              </a:lnSpc>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y profesional.
</a:t>
            </a:r>
            <a:endParaRPr lang="es-ES_tradnl" sz="800" noProof="0"/>
          </a:p>
          <a:p>
            <a:pPr marL="0" indent="0" algn="l">
              <a:lnSpc>
                <a:spcPts val="941"/>
              </a:lnSpc>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Su trayectoria refleja un crecimiento acelerado desde </a:t>
            </a:r>
            <a:r>
              <a:rPr lang="es-ES_tradnl" sz="800" kern="0" spc="8" noProof="0" err="1">
                <a:solidFill>
                  <a:srgbClr val="576A78">
                    <a:alpha val="99000"/>
                  </a:srgbClr>
                </a:solidFill>
                <a:latin typeface="Bw Gradual" pitchFamily="34" charset="0"/>
                <a:ea typeface="Bw Gradual" pitchFamily="34" charset="-122"/>
                <a:cs typeface="Bw Gradual" pitchFamily="34" charset="-120"/>
              </a:rPr>
              <a:t>intern</a:t>
            </a:r>
            <a:r>
              <a:rPr lang="es-ES_tradnl" sz="800" kern="0" spc="8" noProof="0">
                <a:solidFill>
                  <a:srgbClr val="576A78">
                    <a:alpha val="99000"/>
                  </a:srgbClr>
                </a:solidFill>
                <a:latin typeface="Bw Gradual" pitchFamily="34" charset="0"/>
                <a:ea typeface="Bw Gradual" pitchFamily="34" charset="-122"/>
                <a:cs typeface="Bw Gradual" pitchFamily="34" charset="-120"/>
              </a:rPr>
              <a:t> hasta un rol </a:t>
            </a:r>
          </a:p>
          <a:p>
            <a:pPr marL="0" indent="0" algn="l">
              <a:lnSpc>
                <a:spcPts val="941"/>
              </a:lnSpc>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clave dentro del equipo, basado en la proactividad, el aprendizaje continuo </a:t>
            </a:r>
            <a:endParaRPr lang="es-ES_tradnl" sz="800" noProof="0"/>
          </a:p>
          <a:p>
            <a:pPr marL="0" indent="0" algn="l">
              <a:lnSpc>
                <a:spcPts val="941"/>
              </a:lnSpc>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y la capacidad de construir su propia carrera profesional dentro de la organización.
</a:t>
            </a:r>
            <a:endParaRPr lang="es-ES_tradnl" sz="800" noProof="0"/>
          </a:p>
        </p:txBody>
      </p:sp>
      <p:sp>
        <p:nvSpPr>
          <p:cNvPr id="16" name="Text 2">
            <a:extLst>
              <a:ext uri="{FF2B5EF4-FFF2-40B4-BE49-F238E27FC236}">
                <a16:creationId xmlns:a16="http://schemas.microsoft.com/office/drawing/2014/main" id="{0BBDCA06-948D-FA0A-6B8B-91F19DF6ADA0}"/>
              </a:ext>
            </a:extLst>
          </p:cNvPr>
          <p:cNvSpPr/>
          <p:nvPr/>
        </p:nvSpPr>
        <p:spPr>
          <a:xfrm>
            <a:off x="294725" y="669131"/>
            <a:ext cx="4344500" cy="442913"/>
          </a:xfrm>
          <a:prstGeom prst="rect">
            <a:avLst/>
          </a:prstGeom>
          <a:noFill/>
          <a:ln/>
        </p:spPr>
        <p:txBody>
          <a:bodyPr wrap="square" lIns="0" tIns="0" rIns="0" bIns="0" rtlCol="0" anchor="t"/>
          <a:lstStyle/>
          <a:p>
            <a:pPr marL="0" indent="0" algn="l">
              <a:lnSpc>
                <a:spcPts val="2600"/>
              </a:lnSpc>
              <a:buNone/>
            </a:pPr>
            <a:r>
              <a:rPr lang="es-ES_tradnl" sz="2800" spc="20" noProof="0">
                <a:solidFill>
                  <a:srgbClr val="162234"/>
                </a:solidFill>
                <a:latin typeface="Canela Light" pitchFamily="2" charset="77"/>
                <a:ea typeface="Canela" pitchFamily="34" charset="-122"/>
                <a:cs typeface="Canela" pitchFamily="34" charset="-120"/>
              </a:rPr>
              <a:t>Desarrollo de talento</a:t>
            </a:r>
            <a:r>
              <a:rPr lang="es-ES_tradnl" sz="2800" spc="20" noProof="0">
                <a:solidFill>
                  <a:srgbClr val="132034">
                    <a:alpha val="99000"/>
                  </a:srgbClr>
                </a:solidFill>
                <a:latin typeface="Canela Light" pitchFamily="2" charset="77"/>
                <a:ea typeface="Canela" pitchFamily="34" charset="-122"/>
                <a:cs typeface="Canela" pitchFamily="34" charset="-120"/>
              </a:rPr>
              <a:t>: Laura Torró</a:t>
            </a:r>
            <a:endParaRPr lang="es-ES_tradnl" sz="2800" spc="20" noProof="0"/>
          </a:p>
        </p:txBody>
      </p:sp>
      <p:sp>
        <p:nvSpPr>
          <p:cNvPr id="15" name="Text 2">
            <a:extLst>
              <a:ext uri="{FF2B5EF4-FFF2-40B4-BE49-F238E27FC236}">
                <a16:creationId xmlns:a16="http://schemas.microsoft.com/office/drawing/2014/main" id="{8AF62B50-B059-6B0A-CF17-16C4604B5FA5}"/>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pic>
        <p:nvPicPr>
          <p:cNvPr id="5" name="Imagen 4">
            <a:extLst>
              <a:ext uri="{FF2B5EF4-FFF2-40B4-BE49-F238E27FC236}">
                <a16:creationId xmlns:a16="http://schemas.microsoft.com/office/drawing/2014/main" id="{E19A2D53-24A6-DB22-5424-F19134CB27CF}"/>
              </a:ext>
            </a:extLst>
          </p:cNvPr>
          <p:cNvPicPr>
            <a:picLocks noChangeAspect="1"/>
          </p:cNvPicPr>
          <p:nvPr/>
        </p:nvPicPr>
        <p:blipFill rotWithShape="1">
          <a:blip r:embed="rId3"/>
          <a:srcRect b="35978"/>
          <a:stretch/>
        </p:blipFill>
        <p:spPr>
          <a:xfrm>
            <a:off x="1002324" y="4915627"/>
            <a:ext cx="424228" cy="84998"/>
          </a:xfrm>
          <a:prstGeom prst="rect">
            <a:avLst/>
          </a:prstGeom>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name="Slide 49">
    <p:bg>
      <p:bgPr>
        <a:solidFill>
          <a:srgbClr val="D9CDCB"/>
        </a:solidFill>
        <a:effectLst/>
      </p:bgPr>
    </p:bg>
    <p:spTree>
      <p:nvGrpSpPr>
        <p:cNvPr id="1" name=""/>
        <p:cNvGrpSpPr/>
        <p:nvPr/>
      </p:nvGrpSpPr>
      <p:grpSpPr>
        <a:xfrm>
          <a:off x="0" y="0"/>
          <a:ext cx="0" cy="0"/>
          <a:chOff x="0" y="0"/>
          <a:chExt cx="0" cy="0"/>
        </a:xfrm>
      </p:grpSpPr>
      <p:sp>
        <p:nvSpPr>
          <p:cNvPr id="3" name="Text 1"/>
          <p:cNvSpPr/>
          <p:nvPr/>
        </p:nvSpPr>
        <p:spPr>
          <a:xfrm>
            <a:off x="285750" y="4943475"/>
            <a:ext cx="95250" cy="57150"/>
          </a:xfrm>
          <a:prstGeom prst="rect">
            <a:avLst/>
          </a:prstGeom>
          <a:noFill/>
          <a:ln/>
        </p:spPr>
        <p:txBody>
          <a:bodyPr wrap="square" lIns="0" tIns="0" rIns="0" bIns="0" rtlCol="0" anchor="ctr"/>
          <a:lstStyle/>
          <a:p>
            <a:pPr marL="0" indent="0">
              <a:lnSpc>
                <a:spcPts val="684"/>
              </a:lnSpc>
              <a:buNone/>
            </a:pPr>
            <a:r>
              <a:rPr lang="es-ES_tradnl" sz="570" kern="0" spc="11">
                <a:solidFill>
                  <a:srgbClr val="132034">
                    <a:alpha val="99000"/>
                  </a:srgbClr>
                </a:solidFill>
                <a:latin typeface="Bw Gradual" pitchFamily="34" charset="0"/>
              </a:rPr>
              <a:t>50</a:t>
            </a:r>
            <a:endParaRPr lang="es-ES_tradnl" sz="570" noProof="0"/>
          </a:p>
        </p:txBody>
      </p:sp>
      <p:sp>
        <p:nvSpPr>
          <p:cNvPr id="4" name="Text 2"/>
          <p:cNvSpPr/>
          <p:nvPr/>
        </p:nvSpPr>
        <p:spPr>
          <a:xfrm>
            <a:off x="1738313" y="142875"/>
            <a:ext cx="1333500"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8. MEANINGFUL IMPACT PROGRAM</a:t>
            </a:r>
            <a:endParaRPr lang="es-ES_tradnl" sz="570" noProof="0"/>
          </a:p>
        </p:txBody>
      </p:sp>
      <p:sp>
        <p:nvSpPr>
          <p:cNvPr id="6" name="Text 4"/>
          <p:cNvSpPr/>
          <p:nvPr/>
        </p:nvSpPr>
        <p:spPr>
          <a:xfrm>
            <a:off x="285749" y="631031"/>
            <a:ext cx="2038350" cy="109538"/>
          </a:xfrm>
          <a:prstGeom prst="rect">
            <a:avLst/>
          </a:prstGeom>
          <a:noFill/>
          <a:ln/>
        </p:spPr>
        <p:txBody>
          <a:bodyPr wrap="square" lIns="0" tIns="0" rIns="0" bIns="0" rtlCol="0" anchor="t"/>
          <a:lstStyle/>
          <a:p>
            <a:pPr marL="0" indent="0" algn="l">
              <a:lnSpc>
                <a:spcPts val="1368"/>
              </a:lnSpc>
              <a:buNone/>
            </a:pPr>
            <a:r>
              <a:rPr lang="es-ES_tradnl" sz="1200" kern="0" spc="11" noProof="0" err="1">
                <a:solidFill>
                  <a:srgbClr val="132034">
                    <a:alpha val="99000"/>
                  </a:srgbClr>
                </a:solidFill>
                <a:latin typeface="Canela Light" pitchFamily="2" charset="77"/>
                <a:ea typeface="Canela" pitchFamily="34" charset="-122"/>
                <a:cs typeface="Canela" pitchFamily="34" charset="-120"/>
              </a:rPr>
              <a:t>Learning</a:t>
            </a:r>
            <a:r>
              <a:rPr lang="es-ES_tradnl" sz="1200" kern="0" spc="11" noProof="0">
                <a:solidFill>
                  <a:srgbClr val="132034">
                    <a:alpha val="99000"/>
                  </a:srgbClr>
                </a:solidFill>
                <a:latin typeface="Canela Light" pitchFamily="2" charset="77"/>
                <a:ea typeface="Canela" pitchFamily="34" charset="-122"/>
                <a:cs typeface="Canela" pitchFamily="34" charset="-120"/>
              </a:rPr>
              <a:t> Hub</a:t>
            </a:r>
            <a:endParaRPr lang="es-ES_tradnl" sz="1200" noProof="0"/>
          </a:p>
        </p:txBody>
      </p:sp>
      <p:sp>
        <p:nvSpPr>
          <p:cNvPr id="7" name="Shape 5"/>
          <p:cNvSpPr/>
          <p:nvPr/>
        </p:nvSpPr>
        <p:spPr>
          <a:xfrm flipV="1">
            <a:off x="279889" y="561974"/>
            <a:ext cx="8572500" cy="0"/>
          </a:xfrm>
          <a:prstGeom prst="line">
            <a:avLst/>
          </a:prstGeom>
          <a:noFill/>
          <a:ln w="6350">
            <a:solidFill>
              <a:srgbClr val="576A78"/>
            </a:solidFill>
            <a:prstDash val="solid"/>
          </a:ln>
        </p:spPr>
        <p:txBody>
          <a:bodyPr/>
          <a:lstStyle/>
          <a:p>
            <a:endParaRPr lang="es-ES_tradnl" noProof="0"/>
          </a:p>
        </p:txBody>
      </p:sp>
      <p:sp>
        <p:nvSpPr>
          <p:cNvPr id="8" name="Shape 6"/>
          <p:cNvSpPr/>
          <p:nvPr/>
        </p:nvSpPr>
        <p:spPr>
          <a:xfrm>
            <a:off x="3223847" y="1926340"/>
            <a:ext cx="5634404" cy="0"/>
          </a:xfrm>
          <a:prstGeom prst="line">
            <a:avLst/>
          </a:prstGeom>
          <a:noFill/>
          <a:ln w="6350">
            <a:solidFill>
              <a:srgbClr val="576A78"/>
            </a:solidFill>
            <a:prstDash val="solid"/>
          </a:ln>
        </p:spPr>
        <p:txBody>
          <a:bodyPr/>
          <a:lstStyle/>
          <a:p>
            <a:endParaRPr lang="es-ES_tradnl" noProof="0"/>
          </a:p>
        </p:txBody>
      </p:sp>
      <p:sp>
        <p:nvSpPr>
          <p:cNvPr id="9" name="Shape 7"/>
          <p:cNvSpPr/>
          <p:nvPr/>
        </p:nvSpPr>
        <p:spPr>
          <a:xfrm>
            <a:off x="3223847" y="2745490"/>
            <a:ext cx="5634403" cy="0"/>
          </a:xfrm>
          <a:prstGeom prst="line">
            <a:avLst/>
          </a:prstGeom>
          <a:noFill/>
          <a:ln w="6350">
            <a:solidFill>
              <a:srgbClr val="576A78"/>
            </a:solidFill>
            <a:prstDash val="solid"/>
          </a:ln>
        </p:spPr>
        <p:txBody>
          <a:bodyPr/>
          <a:lstStyle/>
          <a:p>
            <a:endParaRPr lang="es-ES_tradnl" noProof="0"/>
          </a:p>
        </p:txBody>
      </p:sp>
      <p:sp>
        <p:nvSpPr>
          <p:cNvPr id="10" name="Shape 8"/>
          <p:cNvSpPr/>
          <p:nvPr/>
        </p:nvSpPr>
        <p:spPr>
          <a:xfrm>
            <a:off x="3223847" y="4193289"/>
            <a:ext cx="5634403" cy="0"/>
          </a:xfrm>
          <a:prstGeom prst="line">
            <a:avLst/>
          </a:prstGeom>
          <a:noFill/>
          <a:ln w="6350">
            <a:solidFill>
              <a:srgbClr val="576A78"/>
            </a:solidFill>
            <a:prstDash val="solid"/>
          </a:ln>
        </p:spPr>
        <p:txBody>
          <a:bodyPr/>
          <a:lstStyle/>
          <a:p>
            <a:endParaRPr lang="es-ES_tradnl" noProof="0"/>
          </a:p>
        </p:txBody>
      </p:sp>
      <p:sp>
        <p:nvSpPr>
          <p:cNvPr id="11" name="Text 9"/>
          <p:cNvSpPr/>
          <p:nvPr/>
        </p:nvSpPr>
        <p:spPr>
          <a:xfrm>
            <a:off x="279886" y="942635"/>
            <a:ext cx="2694479" cy="1307555"/>
          </a:xfrm>
          <a:prstGeom prst="rect">
            <a:avLst/>
          </a:prstGeom>
          <a:noFill/>
          <a:ln/>
        </p:spPr>
        <p:txBody>
          <a:bodyPr wrap="square" lIns="0" tIns="0" rIns="0" bIns="0" rtlCol="0" anchor="t"/>
          <a:lstStyle/>
          <a:p>
            <a:pPr marL="0" indent="0" algn="l">
              <a:buNone/>
            </a:pPr>
            <a:r>
              <a:rPr lang="es-ES_tradnl" sz="800" spc="20" noProof="0">
                <a:solidFill>
                  <a:srgbClr val="132034">
                    <a:alpha val="99000"/>
                  </a:srgbClr>
                </a:solidFill>
                <a:latin typeface="Bw Gradual" pitchFamily="2" charset="77"/>
                <a:ea typeface="Bw Gradual" pitchFamily="34" charset="-122"/>
                <a:cs typeface="Bw Gradual" pitchFamily="34" charset="-120"/>
              </a:rPr>
              <a:t>El </a:t>
            </a:r>
            <a:r>
              <a:rPr lang="es-ES_tradnl" sz="800" spc="20" noProof="0" err="1">
                <a:solidFill>
                  <a:srgbClr val="132034">
                    <a:alpha val="99000"/>
                  </a:srgbClr>
                </a:solidFill>
                <a:latin typeface="Bw Gradual" pitchFamily="2" charset="77"/>
                <a:ea typeface="Bw Gradual" pitchFamily="34" charset="-122"/>
                <a:cs typeface="Bw Gradual" pitchFamily="34" charset="-120"/>
              </a:rPr>
              <a:t>Learning</a:t>
            </a:r>
            <a:r>
              <a:rPr lang="es-ES_tradnl" sz="800" spc="20" noProof="0">
                <a:solidFill>
                  <a:srgbClr val="132034">
                    <a:alpha val="99000"/>
                  </a:srgbClr>
                </a:solidFill>
                <a:latin typeface="Bw Gradual" pitchFamily="2" charset="77"/>
                <a:ea typeface="Bw Gradual" pitchFamily="34" charset="-122"/>
                <a:cs typeface="Bw Gradual" pitchFamily="34" charset="-120"/>
              </a:rPr>
              <a:t> Hub es un espacio integral de formación especializada, diseñado para potenciar el desarrollo técnico y profesional mediante el acceso a contenidos seleccionados, certificaciones reconocidas </a:t>
            </a:r>
          </a:p>
          <a:p>
            <a:pPr marL="0" indent="0" algn="l">
              <a:buNone/>
            </a:pPr>
            <a:r>
              <a:rPr lang="es-ES_tradnl" sz="800" spc="20" noProof="0">
                <a:solidFill>
                  <a:srgbClr val="132034">
                    <a:alpha val="99000"/>
                  </a:srgbClr>
                </a:solidFill>
                <a:latin typeface="Bw Gradual" pitchFamily="2" charset="77"/>
                <a:ea typeface="Bw Gradual" pitchFamily="34" charset="-122"/>
                <a:cs typeface="Bw Gradual" pitchFamily="34" charset="-120"/>
              </a:rPr>
              <a:t>y experiencias de aprendizaje de alto valor.</a:t>
            </a:r>
            <a:endParaRPr lang="es-ES_tradnl" sz="800" spc="20" noProof="0">
              <a:latin typeface="Bw Gradual" pitchFamily="2" charset="77"/>
            </a:endParaRPr>
          </a:p>
        </p:txBody>
      </p:sp>
      <p:sp>
        <p:nvSpPr>
          <p:cNvPr id="12" name="Text 10"/>
          <p:cNvSpPr/>
          <p:nvPr/>
        </p:nvSpPr>
        <p:spPr>
          <a:xfrm>
            <a:off x="3223847" y="2050165"/>
            <a:ext cx="1309688" cy="200025"/>
          </a:xfrm>
          <a:prstGeom prst="rect">
            <a:avLst/>
          </a:prstGeom>
          <a:noFill/>
          <a:ln/>
        </p:spPr>
        <p:txBody>
          <a:bodyPr wrap="square" lIns="0" tIns="0" rIns="0" bIns="0" rtlCol="0" anchor="t"/>
          <a:lstStyle/>
          <a:p>
            <a:pPr marL="0" indent="0" algn="l">
              <a:buNone/>
            </a:pPr>
            <a:r>
              <a:rPr lang="es-ES_tradnl" sz="800" spc="20" noProof="0">
                <a:solidFill>
                  <a:srgbClr val="576A78">
                    <a:alpha val="99000"/>
                  </a:srgbClr>
                </a:solidFill>
                <a:latin typeface="Bw Gradual" pitchFamily="2" charset="77"/>
                <a:ea typeface="Bw Gradual" pitchFamily="34" charset="-122"/>
                <a:cs typeface="Bw Gradual" pitchFamily="34" charset="-120"/>
              </a:rPr>
              <a:t>Acceso a cursos técnicos especializados</a:t>
            </a:r>
            <a:endParaRPr lang="es-ES_tradnl" sz="800" spc="20" noProof="0">
              <a:latin typeface="Bw Gradual" pitchFamily="2" charset="77"/>
            </a:endParaRPr>
          </a:p>
        </p:txBody>
      </p:sp>
      <p:sp>
        <p:nvSpPr>
          <p:cNvPr id="13" name="Text 11"/>
          <p:cNvSpPr/>
          <p:nvPr/>
        </p:nvSpPr>
        <p:spPr>
          <a:xfrm>
            <a:off x="3223847" y="2878840"/>
            <a:ext cx="1309688" cy="200025"/>
          </a:xfrm>
          <a:prstGeom prst="rect">
            <a:avLst/>
          </a:prstGeom>
          <a:noFill/>
          <a:ln/>
        </p:spPr>
        <p:txBody>
          <a:bodyPr wrap="square" lIns="0" tIns="0" rIns="0" bIns="0" rtlCol="0" anchor="t"/>
          <a:lstStyle/>
          <a:p>
            <a:pPr marL="0" indent="0" algn="l">
              <a:buNone/>
            </a:pPr>
            <a:r>
              <a:rPr lang="es-ES_tradnl" sz="800" spc="20" noProof="0">
                <a:solidFill>
                  <a:srgbClr val="576A78">
                    <a:alpha val="99000"/>
                  </a:srgbClr>
                </a:solidFill>
                <a:latin typeface="Bw Gradual" pitchFamily="2" charset="77"/>
                <a:ea typeface="Bw Gradual" pitchFamily="34" charset="-122"/>
                <a:cs typeface="Bw Gradual" pitchFamily="34" charset="-120"/>
              </a:rPr>
              <a:t>Certificaciones profesionales</a:t>
            </a:r>
            <a:endParaRPr lang="es-ES_tradnl" sz="800" spc="20" noProof="0">
              <a:latin typeface="Bw Gradual" pitchFamily="2" charset="77"/>
            </a:endParaRPr>
          </a:p>
        </p:txBody>
      </p:sp>
      <p:sp>
        <p:nvSpPr>
          <p:cNvPr id="14" name="Text 12"/>
          <p:cNvSpPr/>
          <p:nvPr/>
        </p:nvSpPr>
        <p:spPr>
          <a:xfrm>
            <a:off x="3223847" y="4317114"/>
            <a:ext cx="1309688" cy="200025"/>
          </a:xfrm>
          <a:prstGeom prst="rect">
            <a:avLst/>
          </a:prstGeom>
          <a:noFill/>
          <a:ln/>
        </p:spPr>
        <p:txBody>
          <a:bodyPr wrap="square" lIns="0" tIns="0" rIns="0" bIns="0" rtlCol="0" anchor="t"/>
          <a:lstStyle/>
          <a:p>
            <a:pPr marL="0" indent="0" algn="l">
              <a:buNone/>
            </a:pPr>
            <a:r>
              <a:rPr lang="es-ES_tradnl" sz="800" spc="20" noProof="0">
                <a:solidFill>
                  <a:srgbClr val="576A78">
                    <a:alpha val="99000"/>
                  </a:srgbClr>
                </a:solidFill>
                <a:latin typeface="Bw Gradual" pitchFamily="2" charset="77"/>
                <a:ea typeface="Bw Gradual" pitchFamily="34" charset="-122"/>
                <a:cs typeface="Bw Gradual" pitchFamily="34" charset="-120"/>
              </a:rPr>
              <a:t>Entorno de aprendizaje flexible y colaborativo</a:t>
            </a:r>
            <a:endParaRPr lang="es-ES_tradnl" sz="800" spc="20" noProof="0">
              <a:latin typeface="Bw Gradual" pitchFamily="2" charset="77"/>
            </a:endParaRPr>
          </a:p>
        </p:txBody>
      </p:sp>
      <p:sp>
        <p:nvSpPr>
          <p:cNvPr id="15" name="Text 13"/>
          <p:cNvSpPr/>
          <p:nvPr/>
        </p:nvSpPr>
        <p:spPr>
          <a:xfrm>
            <a:off x="4777154" y="2050165"/>
            <a:ext cx="4081096" cy="819150"/>
          </a:xfrm>
          <a:prstGeom prst="rect">
            <a:avLst/>
          </a:prstGeom>
          <a:noFill/>
          <a:ln/>
        </p:spPr>
        <p:txBody>
          <a:bodyPr wrap="square" lIns="0" tIns="0" rIns="0" bIns="0" rtlCol="0" anchor="t"/>
          <a:lstStyle/>
          <a:p>
            <a:pPr marL="0" indent="0" algn="l">
              <a:buNone/>
            </a:pPr>
            <a:r>
              <a:rPr lang="es-ES_tradnl" sz="800" spc="20" noProof="0">
                <a:solidFill>
                  <a:srgbClr val="576A78">
                    <a:alpha val="99000"/>
                  </a:srgbClr>
                </a:solidFill>
                <a:latin typeface="Bw Gradual" pitchFamily="2" charset="77"/>
                <a:ea typeface="Bw Gradual" pitchFamily="34" charset="-122"/>
                <a:cs typeface="Bw Gradual" pitchFamily="34" charset="-120"/>
              </a:rPr>
              <a:t>El </a:t>
            </a:r>
            <a:r>
              <a:rPr lang="es-ES_tradnl" sz="800" spc="20" noProof="0" err="1">
                <a:solidFill>
                  <a:srgbClr val="576A78">
                    <a:alpha val="99000"/>
                  </a:srgbClr>
                </a:solidFill>
                <a:latin typeface="Bw Gradual" pitchFamily="2" charset="77"/>
                <a:ea typeface="Bw Gradual" pitchFamily="34" charset="-122"/>
                <a:cs typeface="Bw Gradual" pitchFamily="34" charset="-120"/>
              </a:rPr>
              <a:t>Learning</a:t>
            </a:r>
            <a:r>
              <a:rPr lang="es-ES_tradnl" sz="800" spc="20" noProof="0">
                <a:solidFill>
                  <a:srgbClr val="576A78">
                    <a:alpha val="99000"/>
                  </a:srgbClr>
                </a:solidFill>
                <a:latin typeface="Bw Gradual" pitchFamily="2" charset="77"/>
                <a:ea typeface="Bw Gradual" pitchFamily="34" charset="-122"/>
                <a:cs typeface="Bw Gradual" pitchFamily="34" charset="-120"/>
              </a:rPr>
              <a:t> Hub ofrece formación en áreas clave del sector financiero, incluyendo programas de alta especialización como el CAIA Level I. Estos cursos permiten profundizar en conocimientos técnicos avanzados, mantenerse actualizado sobre tendencias del mercado y adquirir competencias altamente demandadas.</a:t>
            </a:r>
            <a:endParaRPr lang="es-ES_tradnl" sz="800" spc="20" noProof="0">
              <a:latin typeface="Bw Gradual" pitchFamily="2" charset="77"/>
            </a:endParaRPr>
          </a:p>
        </p:txBody>
      </p:sp>
      <p:sp>
        <p:nvSpPr>
          <p:cNvPr id="16" name="Text 14"/>
          <p:cNvSpPr/>
          <p:nvPr/>
        </p:nvSpPr>
        <p:spPr>
          <a:xfrm>
            <a:off x="4772392" y="2869315"/>
            <a:ext cx="4081096" cy="1314450"/>
          </a:xfrm>
          <a:prstGeom prst="rect">
            <a:avLst/>
          </a:prstGeom>
          <a:noFill/>
          <a:ln/>
        </p:spPr>
        <p:txBody>
          <a:bodyPr wrap="square" lIns="0" tIns="0" rIns="0" bIns="0" rtlCol="0" anchor="t"/>
          <a:lstStyle/>
          <a:p>
            <a:pPr marL="0" indent="0" algn="l">
              <a:buNone/>
            </a:pPr>
            <a:r>
              <a:rPr lang="es-ES_tradnl" sz="800" spc="20" noProof="0">
                <a:solidFill>
                  <a:srgbClr val="576A78">
                    <a:alpha val="99000"/>
                  </a:srgbClr>
                </a:solidFill>
                <a:latin typeface="Bw Gradual" pitchFamily="2" charset="77"/>
                <a:ea typeface="Bw Gradual" pitchFamily="34" charset="-122"/>
                <a:cs typeface="Bw Gradual" pitchFamily="34" charset="-120"/>
              </a:rPr>
              <a:t>A través de acuerdos con instituciones de referencia, se facilita el acceso a certificaciones profesionales como las otorgadas por EFPA España (</a:t>
            </a:r>
            <a:r>
              <a:rPr lang="es-ES_tradnl" sz="800" spc="20" noProof="0" err="1">
                <a:solidFill>
                  <a:srgbClr val="576A78">
                    <a:alpha val="99000"/>
                  </a:srgbClr>
                </a:solidFill>
                <a:latin typeface="Bw Gradual" pitchFamily="2" charset="77"/>
                <a:ea typeface="Bw Gradual" pitchFamily="34" charset="-122"/>
                <a:cs typeface="Bw Gradual" pitchFamily="34" charset="-120"/>
              </a:rPr>
              <a:t>European</a:t>
            </a:r>
            <a:r>
              <a:rPr lang="es-ES_tradnl" sz="800" spc="20" noProof="0">
                <a:solidFill>
                  <a:srgbClr val="576A78">
                    <a:alpha val="99000"/>
                  </a:srgbClr>
                </a:solidFill>
                <a:latin typeface="Bw Gradual" pitchFamily="2" charset="77"/>
                <a:ea typeface="Bw Gradual" pitchFamily="34" charset="-122"/>
                <a:cs typeface="Bw Gradual" pitchFamily="34" charset="-120"/>
              </a:rPr>
              <a:t> </a:t>
            </a:r>
            <a:r>
              <a:rPr lang="es-ES_tradnl" sz="800" spc="20" noProof="0" err="1">
                <a:solidFill>
                  <a:srgbClr val="576A78">
                    <a:alpha val="99000"/>
                  </a:srgbClr>
                </a:solidFill>
                <a:latin typeface="Bw Gradual" pitchFamily="2" charset="77"/>
                <a:ea typeface="Bw Gradual" pitchFamily="34" charset="-122"/>
                <a:cs typeface="Bw Gradual" pitchFamily="34" charset="-120"/>
              </a:rPr>
              <a:t>Financial</a:t>
            </a:r>
            <a:r>
              <a:rPr lang="es-ES_tradnl" sz="800" spc="20" noProof="0">
                <a:solidFill>
                  <a:srgbClr val="576A78">
                    <a:alpha val="99000"/>
                  </a:srgbClr>
                </a:solidFill>
                <a:latin typeface="Bw Gradual" pitchFamily="2" charset="77"/>
                <a:ea typeface="Bw Gradual" pitchFamily="34" charset="-122"/>
                <a:cs typeface="Bw Gradual" pitchFamily="34" charset="-120"/>
              </a:rPr>
              <a:t> </a:t>
            </a:r>
            <a:r>
              <a:rPr lang="es-ES_tradnl" sz="800" spc="20" noProof="0" err="1">
                <a:solidFill>
                  <a:srgbClr val="576A78">
                    <a:alpha val="99000"/>
                  </a:srgbClr>
                </a:solidFill>
                <a:latin typeface="Bw Gradual" pitchFamily="2" charset="77"/>
                <a:ea typeface="Bw Gradual" pitchFamily="34" charset="-122"/>
                <a:cs typeface="Bw Gradual" pitchFamily="34" charset="-120"/>
              </a:rPr>
              <a:t>Planning</a:t>
            </a:r>
            <a:r>
              <a:rPr lang="es-ES_tradnl" sz="800" spc="20" noProof="0">
                <a:solidFill>
                  <a:srgbClr val="576A78">
                    <a:alpha val="99000"/>
                  </a:srgbClr>
                </a:solidFill>
                <a:latin typeface="Bw Gradual" pitchFamily="2" charset="77"/>
                <a:ea typeface="Bw Gradual" pitchFamily="34" charset="-122"/>
                <a:cs typeface="Bw Gradual" pitchFamily="34" charset="-120"/>
              </a:rPr>
              <a:t> </a:t>
            </a:r>
            <a:r>
              <a:rPr lang="es-ES_tradnl" sz="800" spc="20" noProof="0" err="1">
                <a:solidFill>
                  <a:srgbClr val="576A78">
                    <a:alpha val="99000"/>
                  </a:srgbClr>
                </a:solidFill>
                <a:latin typeface="Bw Gradual" pitchFamily="2" charset="77"/>
                <a:ea typeface="Bw Gradual" pitchFamily="34" charset="-122"/>
                <a:cs typeface="Bw Gradual" pitchFamily="34" charset="-120"/>
              </a:rPr>
              <a:t>Association</a:t>
            </a:r>
            <a:r>
              <a:rPr lang="es-ES_tradnl" sz="800" spc="20" noProof="0">
                <a:solidFill>
                  <a:srgbClr val="576A78">
                    <a:alpha val="99000"/>
                  </a:srgbClr>
                </a:solidFill>
                <a:latin typeface="Bw Gradual" pitchFamily="2" charset="77"/>
                <a:ea typeface="Bw Gradual" pitchFamily="34" charset="-122"/>
                <a:cs typeface="Bw Gradual" pitchFamily="34" charset="-120"/>
              </a:rPr>
              <a:t>) incluyendo la certificación LCCI, obtenida a través de la escuela certificadora, así como a programas especializados del PRI </a:t>
            </a:r>
            <a:r>
              <a:rPr lang="es-ES_tradnl" sz="800" spc="20" noProof="0" err="1">
                <a:solidFill>
                  <a:srgbClr val="576A78">
                    <a:alpha val="99000"/>
                  </a:srgbClr>
                </a:solidFill>
                <a:latin typeface="Bw Gradual" pitchFamily="2" charset="77"/>
                <a:ea typeface="Bw Gradual" pitchFamily="34" charset="-122"/>
                <a:cs typeface="Bw Gradual" pitchFamily="34" charset="-120"/>
              </a:rPr>
              <a:t>Academy</a:t>
            </a:r>
            <a:r>
              <a:rPr lang="es-ES_tradnl" sz="800" spc="20" noProof="0">
                <a:solidFill>
                  <a:srgbClr val="576A78">
                    <a:alpha val="99000"/>
                  </a:srgbClr>
                </a:solidFill>
                <a:latin typeface="Bw Gradual" pitchFamily="2" charset="77"/>
                <a:ea typeface="Bw Gradual" pitchFamily="34" charset="-122"/>
                <a:cs typeface="Bw Gradual" pitchFamily="34" charset="-120"/>
              </a:rPr>
              <a:t>. </a:t>
            </a:r>
          </a:p>
          <a:p>
            <a:pPr marL="0" indent="0" algn="l">
              <a:buNone/>
            </a:pPr>
            <a:endParaRPr lang="es-ES_tradnl" sz="800" spc="20" noProof="0">
              <a:solidFill>
                <a:srgbClr val="576A78">
                  <a:alpha val="99000"/>
                </a:srgbClr>
              </a:solidFill>
              <a:latin typeface="Bw Gradual" pitchFamily="2" charset="77"/>
              <a:ea typeface="Bw Gradual" pitchFamily="34" charset="-122"/>
              <a:cs typeface="Bw Gradual" pitchFamily="34" charset="-120"/>
            </a:endParaRPr>
          </a:p>
          <a:p>
            <a:pPr marL="0" indent="0" algn="l">
              <a:buNone/>
            </a:pPr>
            <a:r>
              <a:rPr lang="es-ES_tradnl" sz="800" spc="20" noProof="0">
                <a:solidFill>
                  <a:srgbClr val="576A78">
                    <a:alpha val="99000"/>
                  </a:srgbClr>
                </a:solidFill>
                <a:latin typeface="Bw Gradual" pitchFamily="2" charset="77"/>
                <a:ea typeface="Bw Gradual" pitchFamily="34" charset="-122"/>
                <a:cs typeface="Bw Gradual" pitchFamily="34" charset="-120"/>
              </a:rPr>
              <a:t>Estas certificaciones están orientadas al ámbito de la inversión responsable y a la integración de criterios de sostenibilidad, permitiendo acreditar formalmente las competencias adquiridas y reforzar el perfil profesional en un entorno financiero cada vez más exigente.</a:t>
            </a:r>
            <a:endParaRPr lang="es-ES_tradnl" sz="800" spc="20" noProof="0">
              <a:latin typeface="Bw Gradual" pitchFamily="2" charset="77"/>
            </a:endParaRPr>
          </a:p>
        </p:txBody>
      </p:sp>
      <p:sp>
        <p:nvSpPr>
          <p:cNvPr id="17" name="Text 15"/>
          <p:cNvSpPr/>
          <p:nvPr/>
        </p:nvSpPr>
        <p:spPr>
          <a:xfrm>
            <a:off x="4772392" y="4317114"/>
            <a:ext cx="4081096" cy="819150"/>
          </a:xfrm>
          <a:prstGeom prst="rect">
            <a:avLst/>
          </a:prstGeom>
          <a:noFill/>
          <a:ln/>
        </p:spPr>
        <p:txBody>
          <a:bodyPr wrap="square" lIns="0" tIns="0" rIns="0" bIns="0" rtlCol="0" anchor="t"/>
          <a:lstStyle/>
          <a:p>
            <a:pPr marL="0" indent="0" algn="l">
              <a:buNone/>
            </a:pPr>
            <a:r>
              <a:rPr lang="es-ES_tradnl" sz="800" spc="20" noProof="0">
                <a:solidFill>
                  <a:srgbClr val="576A78">
                    <a:alpha val="99000"/>
                  </a:srgbClr>
                </a:solidFill>
                <a:latin typeface="Bw Gradual" pitchFamily="2" charset="77"/>
                <a:ea typeface="Bw Gradual" pitchFamily="34" charset="-122"/>
                <a:cs typeface="Bw Gradual" pitchFamily="34" charset="-120"/>
              </a:rPr>
              <a:t>El </a:t>
            </a:r>
            <a:r>
              <a:rPr lang="es-ES_tradnl" sz="800" spc="20" noProof="0" err="1">
                <a:solidFill>
                  <a:srgbClr val="576A78">
                    <a:alpha val="99000"/>
                  </a:srgbClr>
                </a:solidFill>
                <a:latin typeface="Bw Gradual" pitchFamily="2" charset="77"/>
                <a:ea typeface="Bw Gradual" pitchFamily="34" charset="-122"/>
                <a:cs typeface="Bw Gradual" pitchFamily="34" charset="-120"/>
              </a:rPr>
              <a:t>Learning</a:t>
            </a:r>
            <a:r>
              <a:rPr lang="es-ES_tradnl" sz="800" spc="20" noProof="0">
                <a:solidFill>
                  <a:srgbClr val="576A78">
                    <a:alpha val="99000"/>
                  </a:srgbClr>
                </a:solidFill>
                <a:latin typeface="Bw Gradual" pitchFamily="2" charset="77"/>
                <a:ea typeface="Bw Gradual" pitchFamily="34" charset="-122"/>
                <a:cs typeface="Bw Gradual" pitchFamily="34" charset="-120"/>
              </a:rPr>
              <a:t> Hub se apoya en formatos digitales y presenciales que facilitan el acceso flexible a los contenidos, adaptándose a las necesidades y disponibilidad de los participantes. Asimismo, fomenta el aprendizaje colaborativo mediante comunidades de práctica, intercambio de experiencias y generación de redes profesionales.</a:t>
            </a:r>
            <a:endParaRPr lang="es-ES_tradnl" sz="800" spc="20" noProof="0">
              <a:latin typeface="Bw Gradual" pitchFamily="2" charset="77"/>
            </a:endParaRPr>
          </a:p>
        </p:txBody>
      </p:sp>
      <p:sp>
        <p:nvSpPr>
          <p:cNvPr id="18" name="Text 16"/>
          <p:cNvSpPr/>
          <p:nvPr/>
        </p:nvSpPr>
        <p:spPr>
          <a:xfrm>
            <a:off x="285750" y="4193289"/>
            <a:ext cx="2038350" cy="577216"/>
          </a:xfrm>
          <a:prstGeom prst="rect">
            <a:avLst/>
          </a:prstGeom>
          <a:noFill/>
          <a:ln/>
        </p:spPr>
        <p:txBody>
          <a:bodyPr wrap="square" lIns="0" tIns="0" rIns="0" bIns="0" rtlCol="0" anchor="t"/>
          <a:lstStyle/>
          <a:p>
            <a:pPr marL="0" indent="0" algn="l">
              <a:lnSpc>
                <a:spcPts val="941"/>
              </a:lnSpc>
              <a:buNone/>
            </a:pPr>
            <a:r>
              <a:rPr lang="es-ES_tradnl" sz="700" kern="0" spc="8" noProof="0">
                <a:solidFill>
                  <a:srgbClr val="576A78">
                    <a:alpha val="99000"/>
                  </a:srgbClr>
                </a:solidFill>
                <a:latin typeface="Bw Gradual" pitchFamily="34" charset="0"/>
                <a:ea typeface="Bw Gradual" pitchFamily="34" charset="-122"/>
                <a:cs typeface="Bw Gradual" pitchFamily="34" charset="-120"/>
              </a:rPr>
              <a:t>El </a:t>
            </a:r>
            <a:r>
              <a:rPr lang="es-ES_tradnl" sz="700" kern="0" spc="8" noProof="0" err="1">
                <a:solidFill>
                  <a:srgbClr val="576A78">
                    <a:alpha val="99000"/>
                  </a:srgbClr>
                </a:solidFill>
                <a:latin typeface="Bw Gradual" pitchFamily="34" charset="0"/>
                <a:ea typeface="Bw Gradual" pitchFamily="34" charset="-122"/>
                <a:cs typeface="Bw Gradual" pitchFamily="34" charset="-120"/>
              </a:rPr>
              <a:t>Learning</a:t>
            </a:r>
            <a:r>
              <a:rPr lang="es-ES_tradnl" sz="700" kern="0" spc="8" noProof="0">
                <a:solidFill>
                  <a:srgbClr val="576A78">
                    <a:alpha val="99000"/>
                  </a:srgbClr>
                </a:solidFill>
                <a:latin typeface="Bw Gradual" pitchFamily="34" charset="0"/>
                <a:ea typeface="Bw Gradual" pitchFamily="34" charset="-122"/>
                <a:cs typeface="Bw Gradual" pitchFamily="34" charset="-120"/>
              </a:rPr>
              <a:t> Hub impulsa una cultura de aprendizaje permanente, alineada con las exigencias del mercado y orientada a fortalecer tanto las capacidades técnicas como la visión estratégica del equipo interno.</a:t>
            </a:r>
            <a:endParaRPr lang="es-ES_tradnl" sz="700" noProof="0"/>
          </a:p>
        </p:txBody>
      </p:sp>
      <p:sp>
        <p:nvSpPr>
          <p:cNvPr id="19" name="Text 2">
            <a:extLst>
              <a:ext uri="{FF2B5EF4-FFF2-40B4-BE49-F238E27FC236}">
                <a16:creationId xmlns:a16="http://schemas.microsoft.com/office/drawing/2014/main" id="{4CA7807C-6024-6080-244C-7164615C5645}"/>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pic>
        <p:nvPicPr>
          <p:cNvPr id="5" name="Imagen 4">
            <a:extLst>
              <a:ext uri="{FF2B5EF4-FFF2-40B4-BE49-F238E27FC236}">
                <a16:creationId xmlns:a16="http://schemas.microsoft.com/office/drawing/2014/main" id="{5C9476C4-B5BB-417B-63CB-F6EB1852F626}"/>
              </a:ext>
            </a:extLst>
          </p:cNvPr>
          <p:cNvPicPr>
            <a:picLocks noChangeAspect="1"/>
          </p:cNvPicPr>
          <p:nvPr/>
        </p:nvPicPr>
        <p:blipFill rotWithShape="1">
          <a:blip r:embed="rId3"/>
          <a:srcRect b="35978"/>
          <a:stretch/>
        </p:blipFill>
        <p:spPr>
          <a:xfrm>
            <a:off x="1002324" y="4915627"/>
            <a:ext cx="424228" cy="84998"/>
          </a:xfrm>
          <a:prstGeom prst="rect">
            <a:avLst/>
          </a:prstGeom>
        </p:spPr>
      </p:pic>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name="Slide 50">
    <p:bg>
      <p:bgPr>
        <a:solidFill>
          <a:srgbClr val="D9CDCB"/>
        </a:solidFill>
        <a:effectLst/>
      </p:bgPr>
    </p:bg>
    <p:spTree>
      <p:nvGrpSpPr>
        <p:cNvPr id="1" name=""/>
        <p:cNvGrpSpPr/>
        <p:nvPr/>
      </p:nvGrpSpPr>
      <p:grpSpPr>
        <a:xfrm>
          <a:off x="0" y="0"/>
          <a:ext cx="0" cy="0"/>
          <a:chOff x="0" y="0"/>
          <a:chExt cx="0" cy="0"/>
        </a:xfrm>
      </p:grpSpPr>
      <p:sp>
        <p:nvSpPr>
          <p:cNvPr id="3" name="Text 1"/>
          <p:cNvSpPr/>
          <p:nvPr/>
        </p:nvSpPr>
        <p:spPr>
          <a:xfrm>
            <a:off x="285750" y="4943475"/>
            <a:ext cx="100013" cy="57150"/>
          </a:xfrm>
          <a:prstGeom prst="rect">
            <a:avLst/>
          </a:prstGeom>
          <a:noFill/>
          <a:ln/>
        </p:spPr>
        <p:txBody>
          <a:bodyPr wrap="square" lIns="0" tIns="0" rIns="0" bIns="0" rtlCol="0" anchor="ctr"/>
          <a:lstStyle/>
          <a:p>
            <a:pPr marL="0" indent="0" algn="ctr">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51</a:t>
            </a:r>
            <a:endParaRPr lang="es-ES_tradnl" sz="570" noProof="0"/>
          </a:p>
        </p:txBody>
      </p:sp>
      <p:sp>
        <p:nvSpPr>
          <p:cNvPr id="4" name="Text 2"/>
          <p:cNvSpPr/>
          <p:nvPr/>
        </p:nvSpPr>
        <p:spPr>
          <a:xfrm>
            <a:off x="1738313" y="142875"/>
            <a:ext cx="1333500"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8. MEANINGFUL IMPACT PROGRAM</a:t>
            </a:r>
            <a:endParaRPr lang="es-ES_tradnl" sz="570" noProof="0"/>
          </a:p>
        </p:txBody>
      </p:sp>
      <p:sp>
        <p:nvSpPr>
          <p:cNvPr id="6" name="Text 4"/>
          <p:cNvSpPr/>
          <p:nvPr/>
        </p:nvSpPr>
        <p:spPr>
          <a:xfrm>
            <a:off x="285749" y="2787253"/>
            <a:ext cx="2038350" cy="109538"/>
          </a:xfrm>
          <a:prstGeom prst="rect">
            <a:avLst/>
          </a:prstGeom>
          <a:noFill/>
          <a:ln/>
        </p:spPr>
        <p:txBody>
          <a:bodyPr wrap="square" lIns="0" tIns="0" rIns="0" bIns="0" rtlCol="0" anchor="t"/>
          <a:lstStyle/>
          <a:p>
            <a:pPr marL="0" indent="0" algn="l">
              <a:lnSpc>
                <a:spcPts val="1368"/>
              </a:lnSpc>
              <a:buNone/>
            </a:pPr>
            <a:endParaRPr lang="es-ES_tradnl" sz="1200" noProof="0"/>
          </a:p>
        </p:txBody>
      </p:sp>
      <p:sp>
        <p:nvSpPr>
          <p:cNvPr id="8" name="Text 6"/>
          <p:cNvSpPr/>
          <p:nvPr/>
        </p:nvSpPr>
        <p:spPr>
          <a:xfrm>
            <a:off x="1783124" y="2246709"/>
            <a:ext cx="2762250" cy="2924175"/>
          </a:xfrm>
          <a:prstGeom prst="rect">
            <a:avLst/>
          </a:prstGeom>
          <a:noFill/>
          <a:ln/>
        </p:spPr>
        <p:txBody>
          <a:bodyPr wrap="square" lIns="0" tIns="0" rIns="0" bIns="0" rtlCol="0" anchor="t"/>
          <a:lstStyle/>
          <a:p>
            <a:pPr marL="0" indent="0" algn="l">
              <a:buNone/>
            </a:pPr>
            <a:r>
              <a:rPr lang="es-ES_tradnl" sz="800" spc="20" noProof="0">
                <a:solidFill>
                  <a:srgbClr val="132034">
                    <a:alpha val="99000"/>
                  </a:srgbClr>
                </a:solidFill>
                <a:latin typeface="Bw Gradual" pitchFamily="2" charset="77"/>
                <a:ea typeface="Bw Gradual" pitchFamily="34" charset="-122"/>
                <a:cs typeface="Bw Gradual" pitchFamily="34" charset="-120"/>
              </a:rPr>
              <a:t>Acompañamiento individualizado en el desarrollo personal y profesional a través de sesiones orientadas a la proyección de nuestro equipo dentro y fuera de </a:t>
            </a:r>
          </a:p>
          <a:p>
            <a:pPr marL="0" indent="0" algn="l">
              <a:buNone/>
            </a:pPr>
            <a:r>
              <a:rPr lang="es-ES_tradnl" sz="800" spc="20" noProof="0">
                <a:solidFill>
                  <a:srgbClr val="132034">
                    <a:alpha val="99000"/>
                  </a:srgbClr>
                </a:solidFill>
                <a:latin typeface="Bw Gradual" pitchFamily="2" charset="77"/>
                <a:ea typeface="Bw Gradual" pitchFamily="34" charset="-122"/>
                <a:cs typeface="Bw Gradual" pitchFamily="34" charset="-120"/>
              </a:rPr>
              <a:t>la organización. </a:t>
            </a:r>
          </a:p>
          <a:p>
            <a:pPr marL="0" indent="0" algn="l">
              <a:buNone/>
            </a:pPr>
            <a:endParaRPr lang="es-ES_tradnl" sz="800" spc="20" noProof="0">
              <a:solidFill>
                <a:srgbClr val="132034">
                  <a:alpha val="99000"/>
                </a:srgbClr>
              </a:solidFill>
              <a:latin typeface="Bw Gradual" pitchFamily="2" charset="77"/>
              <a:ea typeface="Bw Gradual" pitchFamily="34" charset="-122"/>
              <a:cs typeface="Bw Gradual" pitchFamily="34" charset="-120"/>
            </a:endParaRPr>
          </a:p>
          <a:p>
            <a:pPr marL="0" indent="0" algn="l">
              <a:buNone/>
            </a:pPr>
            <a:r>
              <a:rPr lang="es-ES_tradnl" sz="800" spc="20" noProof="0">
                <a:solidFill>
                  <a:srgbClr val="132034">
                    <a:alpha val="99000"/>
                  </a:srgbClr>
                </a:solidFill>
                <a:latin typeface="Bw Gradual" pitchFamily="2" charset="77"/>
                <a:ea typeface="Bw Gradual" pitchFamily="34" charset="-122"/>
                <a:cs typeface="Bw Gradual" pitchFamily="34" charset="-120"/>
              </a:rPr>
              <a:t>En Crandon, entendemos el desarrollo como un proceso integral, por lo que promovemos espacios 1:1 que facilitan conversaciones abiertas, constructivas </a:t>
            </a:r>
          </a:p>
          <a:p>
            <a:pPr marL="0" indent="0" algn="l">
              <a:buNone/>
            </a:pPr>
            <a:r>
              <a:rPr lang="es-ES_tradnl" sz="800" spc="20" noProof="0">
                <a:solidFill>
                  <a:srgbClr val="132034">
                    <a:alpha val="99000"/>
                  </a:srgbClr>
                </a:solidFill>
                <a:latin typeface="Bw Gradual" pitchFamily="2" charset="77"/>
                <a:ea typeface="Bw Gradual" pitchFamily="34" charset="-122"/>
                <a:cs typeface="Bw Gradual" pitchFamily="34" charset="-120"/>
              </a:rPr>
              <a:t>y alineadas con los objetivos tanto de la organización como de cada persona.</a:t>
            </a:r>
          </a:p>
          <a:p>
            <a:pPr marL="0" indent="0" algn="l">
              <a:buNone/>
            </a:pPr>
            <a:endParaRPr lang="es-ES_tradnl" sz="800" spc="20" noProof="0">
              <a:latin typeface="Bw Gradual" pitchFamily="2" charset="77"/>
            </a:endParaRPr>
          </a:p>
          <a:p>
            <a:pPr marL="0" indent="0" algn="l">
              <a:buNone/>
            </a:pPr>
            <a:r>
              <a:rPr lang="es-ES_tradnl" sz="800" spc="20" noProof="0">
                <a:solidFill>
                  <a:srgbClr val="132034">
                    <a:alpha val="99000"/>
                  </a:srgbClr>
                </a:solidFill>
                <a:latin typeface="Bw Gradual" pitchFamily="2" charset="77"/>
                <a:ea typeface="Bw Gradual" pitchFamily="34" charset="-122"/>
                <a:cs typeface="Bw Gradual" pitchFamily="34" charset="-120"/>
              </a:rPr>
              <a:t>Nuestra cultura se basa en poner a las personas en </a:t>
            </a:r>
          </a:p>
          <a:p>
            <a:pPr marL="0" indent="0" algn="l">
              <a:buNone/>
            </a:pPr>
            <a:r>
              <a:rPr lang="es-ES_tradnl" sz="800" spc="20" noProof="0">
                <a:solidFill>
                  <a:srgbClr val="132034">
                    <a:alpha val="99000"/>
                  </a:srgbClr>
                </a:solidFill>
                <a:latin typeface="Bw Gradual" pitchFamily="2" charset="77"/>
                <a:ea typeface="Bw Gradual" pitchFamily="34" charset="-122"/>
                <a:cs typeface="Bw Gradual" pitchFamily="34" charset="-120"/>
              </a:rPr>
              <a:t>el centro, fomentando la autonomía, la reflexión y la responsabilidad sobre el propio desarrollo. A través de este acompañamiento, buscamos que cada individuo alinee su evolución profesional con sus motivaciones, contribuyendo así a un crecimiento sostenible tanto a nivel personal como organizacional.</a:t>
            </a:r>
            <a:endParaRPr lang="es-ES_tradnl" sz="800" spc="20" noProof="0">
              <a:latin typeface="Bw Gradual" pitchFamily="2" charset="77"/>
            </a:endParaRPr>
          </a:p>
        </p:txBody>
      </p:sp>
      <p:pic>
        <p:nvPicPr>
          <p:cNvPr id="9" name="Image 0" descr="preencoded.png"/>
          <p:cNvPicPr>
            <a:picLocks noChangeAspect="1"/>
          </p:cNvPicPr>
          <p:nvPr/>
        </p:nvPicPr>
        <p:blipFill>
          <a:blip r:embed="rId3"/>
          <a:srcRect/>
          <a:stretch/>
        </p:blipFill>
        <p:spPr>
          <a:xfrm>
            <a:off x="4643438" y="133085"/>
            <a:ext cx="4214813" cy="4867540"/>
          </a:xfrm>
          <a:prstGeom prst="rect">
            <a:avLst/>
          </a:prstGeom>
        </p:spPr>
      </p:pic>
      <p:sp>
        <p:nvSpPr>
          <p:cNvPr id="11" name="Text 4">
            <a:extLst>
              <a:ext uri="{FF2B5EF4-FFF2-40B4-BE49-F238E27FC236}">
                <a16:creationId xmlns:a16="http://schemas.microsoft.com/office/drawing/2014/main" id="{895C006F-9AA3-BE34-B006-A91240D719D6}"/>
              </a:ext>
            </a:extLst>
          </p:cNvPr>
          <p:cNvSpPr/>
          <p:nvPr/>
        </p:nvSpPr>
        <p:spPr>
          <a:xfrm>
            <a:off x="285749" y="2246709"/>
            <a:ext cx="2038350" cy="109538"/>
          </a:xfrm>
          <a:prstGeom prst="rect">
            <a:avLst/>
          </a:prstGeom>
          <a:noFill/>
          <a:ln/>
        </p:spPr>
        <p:txBody>
          <a:bodyPr wrap="square" lIns="0" tIns="0" rIns="0" bIns="0" rtlCol="0" anchor="t"/>
          <a:lstStyle/>
          <a:p>
            <a:pPr>
              <a:lnSpc>
                <a:spcPts val="1368"/>
              </a:lnSpc>
            </a:pPr>
            <a:r>
              <a:rPr lang="es-ES_tradnl" sz="1200" kern="0" spc="11" err="1">
                <a:solidFill>
                  <a:srgbClr val="132034">
                    <a:alpha val="99000"/>
                  </a:srgbClr>
                </a:solidFill>
                <a:latin typeface="Canela Light" pitchFamily="2" charset="77"/>
                <a:ea typeface="Canela" pitchFamily="34" charset="-122"/>
                <a:cs typeface="Canela" pitchFamily="34" charset="-120"/>
              </a:rPr>
              <a:t>Mentorship</a:t>
            </a:r>
            <a:endParaRPr lang="es-ES_tradnl" sz="1200" noProof="0"/>
          </a:p>
        </p:txBody>
      </p:sp>
      <p:sp>
        <p:nvSpPr>
          <p:cNvPr id="16" name="Shape 5">
            <a:extLst>
              <a:ext uri="{FF2B5EF4-FFF2-40B4-BE49-F238E27FC236}">
                <a16:creationId xmlns:a16="http://schemas.microsoft.com/office/drawing/2014/main" id="{9FD2D177-DAEE-8209-DFC6-A1A4F5520B63}"/>
              </a:ext>
            </a:extLst>
          </p:cNvPr>
          <p:cNvSpPr/>
          <p:nvPr/>
        </p:nvSpPr>
        <p:spPr>
          <a:xfrm flipV="1">
            <a:off x="279889" y="2177652"/>
            <a:ext cx="4167420" cy="0"/>
          </a:xfrm>
          <a:prstGeom prst="line">
            <a:avLst/>
          </a:prstGeom>
          <a:noFill/>
          <a:ln w="6350">
            <a:solidFill>
              <a:srgbClr val="576A78"/>
            </a:solidFill>
            <a:prstDash val="solid"/>
          </a:ln>
        </p:spPr>
        <p:txBody>
          <a:bodyPr/>
          <a:lstStyle/>
          <a:p>
            <a:endParaRPr lang="es-ES_tradnl" noProof="0"/>
          </a:p>
        </p:txBody>
      </p:sp>
      <p:sp>
        <p:nvSpPr>
          <p:cNvPr id="7" name="Text 2">
            <a:extLst>
              <a:ext uri="{FF2B5EF4-FFF2-40B4-BE49-F238E27FC236}">
                <a16:creationId xmlns:a16="http://schemas.microsoft.com/office/drawing/2014/main" id="{A38482BE-C97B-61D4-D5F8-AF75D6C20A05}"/>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pic>
        <p:nvPicPr>
          <p:cNvPr id="5" name="Imagen 4">
            <a:extLst>
              <a:ext uri="{FF2B5EF4-FFF2-40B4-BE49-F238E27FC236}">
                <a16:creationId xmlns:a16="http://schemas.microsoft.com/office/drawing/2014/main" id="{9E682ADB-B6BE-E3A6-E202-D8843FA11E89}"/>
              </a:ext>
            </a:extLst>
          </p:cNvPr>
          <p:cNvPicPr>
            <a:picLocks noChangeAspect="1"/>
          </p:cNvPicPr>
          <p:nvPr/>
        </p:nvPicPr>
        <p:blipFill rotWithShape="1">
          <a:blip r:embed="rId4"/>
          <a:srcRect b="35978"/>
          <a:stretch/>
        </p:blipFill>
        <p:spPr>
          <a:xfrm>
            <a:off x="1002324" y="4915627"/>
            <a:ext cx="424228" cy="84998"/>
          </a:xfrm>
          <a:prstGeom prst="rect">
            <a:avLst/>
          </a:prstGeom>
        </p:spPr>
      </p:pic>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name="Slide 51">
    <p:bg>
      <p:bgPr>
        <a:solidFill>
          <a:srgbClr val="D9CDCB"/>
        </a:solidFill>
        <a:effectLst/>
      </p:bgPr>
    </p:bg>
    <p:spTree>
      <p:nvGrpSpPr>
        <p:cNvPr id="1" name=""/>
        <p:cNvGrpSpPr/>
        <p:nvPr/>
      </p:nvGrpSpPr>
      <p:grpSpPr>
        <a:xfrm>
          <a:off x="0" y="0"/>
          <a:ext cx="0" cy="0"/>
          <a:chOff x="0" y="0"/>
          <a:chExt cx="0" cy="0"/>
        </a:xfrm>
      </p:grpSpPr>
      <p:sp>
        <p:nvSpPr>
          <p:cNvPr id="4" name="Text 2"/>
          <p:cNvSpPr/>
          <p:nvPr/>
        </p:nvSpPr>
        <p:spPr>
          <a:xfrm>
            <a:off x="1738313" y="142875"/>
            <a:ext cx="1333500"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8. MEANINGFUL IMPACT PROGRAM</a:t>
            </a:r>
            <a:endParaRPr lang="es-ES_tradnl" sz="570" noProof="0"/>
          </a:p>
        </p:txBody>
      </p:sp>
      <p:sp>
        <p:nvSpPr>
          <p:cNvPr id="6" name="Text 4"/>
          <p:cNvSpPr/>
          <p:nvPr/>
        </p:nvSpPr>
        <p:spPr>
          <a:xfrm>
            <a:off x="285750" y="690563"/>
            <a:ext cx="2038350" cy="290513"/>
          </a:xfrm>
          <a:prstGeom prst="rect">
            <a:avLst/>
          </a:prstGeom>
          <a:noFill/>
          <a:ln/>
        </p:spPr>
        <p:txBody>
          <a:bodyPr wrap="square" lIns="0" tIns="0" rIns="0" bIns="0" rtlCol="0" anchor="t"/>
          <a:lstStyle/>
          <a:p>
            <a:pPr marL="0" indent="0" algn="l">
              <a:lnSpc>
                <a:spcPts val="1368"/>
              </a:lnSpc>
              <a:buNone/>
            </a:pPr>
            <a:endParaRPr lang="es-ES_tradnl" sz="1140" noProof="0"/>
          </a:p>
        </p:txBody>
      </p:sp>
      <p:sp>
        <p:nvSpPr>
          <p:cNvPr id="7" name="Shape 5"/>
          <p:cNvSpPr/>
          <p:nvPr/>
        </p:nvSpPr>
        <p:spPr>
          <a:xfrm>
            <a:off x="285750" y="561975"/>
            <a:ext cx="8555429" cy="0"/>
          </a:xfrm>
          <a:prstGeom prst="line">
            <a:avLst/>
          </a:prstGeom>
          <a:noFill/>
          <a:ln w="4524">
            <a:solidFill>
              <a:srgbClr val="576A78"/>
            </a:solidFill>
            <a:prstDash val="solid"/>
          </a:ln>
        </p:spPr>
        <p:txBody>
          <a:bodyPr/>
          <a:lstStyle/>
          <a:p>
            <a:endParaRPr lang="es-ES_tradnl" noProof="0"/>
          </a:p>
        </p:txBody>
      </p:sp>
      <p:sp>
        <p:nvSpPr>
          <p:cNvPr id="10" name="Text 8"/>
          <p:cNvSpPr/>
          <p:nvPr/>
        </p:nvSpPr>
        <p:spPr>
          <a:xfrm>
            <a:off x="1738313" y="631031"/>
            <a:ext cx="2865802" cy="819150"/>
          </a:xfrm>
          <a:prstGeom prst="rect">
            <a:avLst/>
          </a:prstGeom>
          <a:noFill/>
          <a:ln/>
        </p:spPr>
        <p:txBody>
          <a:bodyPr wrap="square" lIns="0" tIns="0" rIns="0" bIns="0" rtlCol="0" anchor="t"/>
          <a:lstStyle/>
          <a:p>
            <a:pPr marL="0" indent="0" algn="l">
              <a:buNone/>
            </a:pPr>
            <a:r>
              <a:rPr lang="es-ES_tradnl" sz="800" kern="0" spc="8" noProof="0">
                <a:solidFill>
                  <a:srgbClr val="132034">
                    <a:alpha val="99000"/>
                  </a:srgbClr>
                </a:solidFill>
                <a:latin typeface="Bw Gradual" pitchFamily="34" charset="0"/>
                <a:ea typeface="Bw Gradual" pitchFamily="34" charset="-122"/>
                <a:cs typeface="Bw Gradual" pitchFamily="34" charset="-120"/>
              </a:rPr>
              <a:t>Las colaboraciones académicas constituyen un pilar clave para estrechar la relación entre el entorno universitario y la práctica profesional, generando un impacto positivo tanto en la formación del estudiantado como en la transferencia de conocimiento. </a:t>
            </a:r>
            <a:endParaRPr lang="es-ES_tradnl" sz="800" noProof="0"/>
          </a:p>
          <a:p>
            <a:pPr marL="0" indent="0" algn="l">
              <a:buNone/>
            </a:pPr>
            <a:endParaRPr lang="es-ES_tradnl" sz="800" kern="0" spc="8" noProof="0">
              <a:solidFill>
                <a:srgbClr val="132034">
                  <a:alpha val="99000"/>
                </a:srgbClr>
              </a:solidFill>
              <a:latin typeface="Bw Gradual" pitchFamily="34" charset="0"/>
              <a:ea typeface="Bw Gradual" pitchFamily="34" charset="-122"/>
              <a:cs typeface="Bw Gradual" pitchFamily="34" charset="-120"/>
            </a:endParaRPr>
          </a:p>
          <a:p>
            <a:pPr marL="0" indent="0" algn="l">
              <a:buNone/>
            </a:pPr>
            <a:r>
              <a:rPr lang="es-ES_tradnl" sz="800" kern="0" spc="8" noProof="0">
                <a:solidFill>
                  <a:srgbClr val="132034">
                    <a:alpha val="99000"/>
                  </a:srgbClr>
                </a:solidFill>
                <a:latin typeface="Bw Gradual" pitchFamily="34" charset="0"/>
                <a:ea typeface="Bw Gradual" pitchFamily="34" charset="-122"/>
                <a:cs typeface="Bw Gradual" pitchFamily="34" charset="-120"/>
              </a:rPr>
              <a:t>Este tipo de iniciativas se desarrollan </a:t>
            </a:r>
          </a:p>
          <a:p>
            <a:pPr marL="0" indent="0" algn="l">
              <a:buNone/>
            </a:pPr>
            <a:r>
              <a:rPr lang="es-ES_tradnl" sz="800" kern="0" spc="8" noProof="0">
                <a:solidFill>
                  <a:srgbClr val="132034">
                    <a:alpha val="99000"/>
                  </a:srgbClr>
                </a:solidFill>
                <a:latin typeface="Bw Gradual" pitchFamily="34" charset="0"/>
                <a:ea typeface="Bw Gradual" pitchFamily="34" charset="-122"/>
                <a:cs typeface="Bw Gradual" pitchFamily="34" charset="-120"/>
              </a:rPr>
              <a:t>en diversas líneas de actuación:</a:t>
            </a:r>
            <a:endParaRPr lang="es-ES_tradnl" sz="800" noProof="0"/>
          </a:p>
        </p:txBody>
      </p:sp>
      <p:sp>
        <p:nvSpPr>
          <p:cNvPr id="12" name="Text 10"/>
          <p:cNvSpPr/>
          <p:nvPr/>
        </p:nvSpPr>
        <p:spPr>
          <a:xfrm>
            <a:off x="2138363" y="4356100"/>
            <a:ext cx="1309688" cy="571500"/>
          </a:xfrm>
          <a:prstGeom prst="rect">
            <a:avLst/>
          </a:prstGeom>
          <a:noFill/>
          <a:ln/>
        </p:spPr>
        <p:txBody>
          <a:bodyPr wrap="square" lIns="0" tIns="0" rIns="0" bIns="0" rtlCol="0" anchor="t"/>
          <a:lstStyle/>
          <a:p>
            <a:pPr marL="0" indent="0" algn="l">
              <a:lnSpc>
                <a:spcPts val="941"/>
              </a:lnSpc>
              <a:buNone/>
            </a:pPr>
            <a:r>
              <a:rPr lang="es-ES_tradnl" sz="784" kern="0" spc="8" noProof="0">
                <a:solidFill>
                  <a:srgbClr val="576A78">
                    <a:alpha val="99000"/>
                  </a:srgbClr>
                </a:solidFill>
                <a:latin typeface="Bw Gradual" pitchFamily="34" charset="0"/>
                <a:ea typeface="Bw Gradual" pitchFamily="34" charset="-122"/>
                <a:cs typeface="Bw Gradual" pitchFamily="34" charset="-120"/>
              </a:rPr>
              <a:t>Colaboración con asociaciones de estudiantes  </a:t>
            </a:r>
            <a:endParaRPr lang="es-ES_tradnl" sz="784" noProof="0"/>
          </a:p>
        </p:txBody>
      </p:sp>
      <p:sp>
        <p:nvSpPr>
          <p:cNvPr id="14" name="Text 12"/>
          <p:cNvSpPr/>
          <p:nvPr/>
        </p:nvSpPr>
        <p:spPr>
          <a:xfrm>
            <a:off x="3590925" y="4356100"/>
            <a:ext cx="3490913" cy="1809750"/>
          </a:xfrm>
          <a:prstGeom prst="rect">
            <a:avLst/>
          </a:prstGeom>
          <a:noFill/>
          <a:ln/>
        </p:spPr>
        <p:txBody>
          <a:bodyPr wrap="square" lIns="0" tIns="0" rIns="0" bIns="0" rtlCol="0" anchor="t"/>
          <a:lstStyle/>
          <a:p>
            <a:pPr marL="0" indent="0" algn="l">
              <a:lnSpc>
                <a:spcPts val="941"/>
              </a:lnSpc>
              <a:buNone/>
            </a:pPr>
            <a:endParaRPr lang="es-ES_tradnl" sz="800" noProof="0"/>
          </a:p>
        </p:txBody>
      </p:sp>
      <p:sp>
        <p:nvSpPr>
          <p:cNvPr id="18" name="Text 4">
            <a:extLst>
              <a:ext uri="{FF2B5EF4-FFF2-40B4-BE49-F238E27FC236}">
                <a16:creationId xmlns:a16="http://schemas.microsoft.com/office/drawing/2014/main" id="{73B462FD-87EC-60A0-53CD-09B228C6CBEC}"/>
              </a:ext>
            </a:extLst>
          </p:cNvPr>
          <p:cNvSpPr/>
          <p:nvPr/>
        </p:nvSpPr>
        <p:spPr>
          <a:xfrm>
            <a:off x="285749" y="631031"/>
            <a:ext cx="2038350" cy="109538"/>
          </a:xfrm>
          <a:prstGeom prst="rect">
            <a:avLst/>
          </a:prstGeom>
          <a:noFill/>
          <a:ln/>
        </p:spPr>
        <p:txBody>
          <a:bodyPr wrap="square" lIns="0" tIns="0" rIns="0" bIns="0" rtlCol="0" anchor="t"/>
          <a:lstStyle/>
          <a:p>
            <a:pPr>
              <a:lnSpc>
                <a:spcPts val="1368"/>
              </a:lnSpc>
            </a:pPr>
            <a:r>
              <a:rPr lang="es-ES_tradnl" sz="1200" kern="0" spc="11">
                <a:solidFill>
                  <a:srgbClr val="132034">
                    <a:alpha val="99000"/>
                  </a:srgbClr>
                </a:solidFill>
                <a:latin typeface="Canela Light" pitchFamily="2" charset="77"/>
                <a:ea typeface="Canela" pitchFamily="34" charset="-122"/>
                <a:cs typeface="Canela" pitchFamily="34" charset="-120"/>
              </a:rPr>
              <a:t>Colaboraciones </a:t>
            </a:r>
            <a:endParaRPr lang="es-ES_tradnl" sz="1200"/>
          </a:p>
          <a:p>
            <a:pPr>
              <a:lnSpc>
                <a:spcPts val="1368"/>
              </a:lnSpc>
            </a:pPr>
            <a:r>
              <a:rPr lang="es-ES_tradnl" sz="1200" kern="0" spc="11">
                <a:solidFill>
                  <a:srgbClr val="132034">
                    <a:alpha val="99000"/>
                  </a:srgbClr>
                </a:solidFill>
                <a:latin typeface="Canela Light" pitchFamily="2" charset="77"/>
                <a:ea typeface="Canela" pitchFamily="34" charset="-122"/>
                <a:cs typeface="Canela" pitchFamily="34" charset="-120"/>
              </a:rPr>
              <a:t>académicas</a:t>
            </a:r>
            <a:endParaRPr lang="es-ES_tradnl" sz="1200"/>
          </a:p>
        </p:txBody>
      </p:sp>
      <p:sp>
        <p:nvSpPr>
          <p:cNvPr id="19" name="Shape 6">
            <a:extLst>
              <a:ext uri="{FF2B5EF4-FFF2-40B4-BE49-F238E27FC236}">
                <a16:creationId xmlns:a16="http://schemas.microsoft.com/office/drawing/2014/main" id="{D0F86D9B-3DDC-1DCD-151E-A35D98BFAFFA}"/>
              </a:ext>
            </a:extLst>
          </p:cNvPr>
          <p:cNvSpPr/>
          <p:nvPr/>
        </p:nvSpPr>
        <p:spPr>
          <a:xfrm>
            <a:off x="3223847" y="1926340"/>
            <a:ext cx="5634404" cy="0"/>
          </a:xfrm>
          <a:prstGeom prst="line">
            <a:avLst/>
          </a:prstGeom>
          <a:noFill/>
          <a:ln w="6350">
            <a:solidFill>
              <a:srgbClr val="576A78"/>
            </a:solidFill>
            <a:prstDash val="solid"/>
          </a:ln>
        </p:spPr>
        <p:txBody>
          <a:bodyPr/>
          <a:lstStyle/>
          <a:p>
            <a:endParaRPr lang="es-ES_tradnl" noProof="0"/>
          </a:p>
        </p:txBody>
      </p:sp>
      <p:sp>
        <p:nvSpPr>
          <p:cNvPr id="20" name="Text 10">
            <a:extLst>
              <a:ext uri="{FF2B5EF4-FFF2-40B4-BE49-F238E27FC236}">
                <a16:creationId xmlns:a16="http://schemas.microsoft.com/office/drawing/2014/main" id="{4D6894B3-0F9F-D9DB-908A-C5B3E6687AFB}"/>
              </a:ext>
            </a:extLst>
          </p:cNvPr>
          <p:cNvSpPr/>
          <p:nvPr/>
        </p:nvSpPr>
        <p:spPr>
          <a:xfrm>
            <a:off x="3223846" y="2037465"/>
            <a:ext cx="1380269" cy="200025"/>
          </a:xfrm>
          <a:prstGeom prst="rect">
            <a:avLst/>
          </a:prstGeom>
          <a:noFill/>
          <a:ln/>
        </p:spPr>
        <p:txBody>
          <a:bodyPr wrap="square" lIns="0" tIns="0" rIns="0" bIns="0" rtlCol="0" anchor="t"/>
          <a:lstStyle/>
          <a:p>
            <a:r>
              <a:rPr lang="es-ES_tradnl" sz="800" kern="0" spc="8">
                <a:solidFill>
                  <a:srgbClr val="576A78">
                    <a:alpha val="99000"/>
                  </a:srgbClr>
                </a:solidFill>
                <a:latin typeface="Bw Gradual" pitchFamily="34" charset="0"/>
                <a:ea typeface="Bw Gradual" pitchFamily="34" charset="-122"/>
                <a:cs typeface="Bw Gradual" pitchFamily="34" charset="-120"/>
              </a:rPr>
              <a:t>Supervisión y </a:t>
            </a:r>
            <a:r>
              <a:rPr lang="es-ES_tradnl" sz="800" kern="0" spc="8" err="1">
                <a:solidFill>
                  <a:srgbClr val="576A78">
                    <a:alpha val="99000"/>
                  </a:srgbClr>
                </a:solidFill>
                <a:latin typeface="Bw Gradual" pitchFamily="34" charset="0"/>
                <a:ea typeface="Bw Gradual" pitchFamily="34" charset="-122"/>
                <a:cs typeface="Bw Gradual" pitchFamily="34" charset="-120"/>
              </a:rPr>
              <a:t>mentorización</a:t>
            </a:r>
            <a:r>
              <a:rPr lang="es-ES_tradnl" sz="800" kern="0" spc="8">
                <a:solidFill>
                  <a:srgbClr val="576A78">
                    <a:alpha val="99000"/>
                  </a:srgbClr>
                </a:solidFill>
                <a:latin typeface="Bw Gradual" pitchFamily="34" charset="0"/>
                <a:ea typeface="Bw Gradual" pitchFamily="34" charset="-122"/>
                <a:cs typeface="Bw Gradual" pitchFamily="34" charset="-120"/>
              </a:rPr>
              <a:t> de Trabajos de Fin de </a:t>
            </a:r>
            <a:r>
              <a:rPr lang="es-ES_tradnl" sz="900" kern="0" spc="8">
                <a:solidFill>
                  <a:srgbClr val="576A78">
                    <a:alpha val="99000"/>
                  </a:srgbClr>
                </a:solidFill>
                <a:latin typeface="Bw Gradual" pitchFamily="34" charset="0"/>
                <a:ea typeface="Bw Gradual" pitchFamily="34" charset="-122"/>
                <a:cs typeface="Bw Gradual" pitchFamily="34" charset="-120"/>
              </a:rPr>
              <a:t>Máster</a:t>
            </a:r>
            <a:r>
              <a:rPr lang="es-ES_tradnl" sz="800" kern="0" spc="8">
                <a:solidFill>
                  <a:srgbClr val="576A78">
                    <a:alpha val="99000"/>
                  </a:srgbClr>
                </a:solidFill>
                <a:latin typeface="Bw Gradual" pitchFamily="34" charset="0"/>
                <a:ea typeface="Bw Gradual" pitchFamily="34" charset="-122"/>
                <a:cs typeface="Bw Gradual" pitchFamily="34" charset="-120"/>
              </a:rPr>
              <a:t> (TFM)</a:t>
            </a:r>
            <a:endParaRPr lang="es-ES_tradnl" sz="800"/>
          </a:p>
        </p:txBody>
      </p:sp>
      <p:sp>
        <p:nvSpPr>
          <p:cNvPr id="21" name="Text 13">
            <a:extLst>
              <a:ext uri="{FF2B5EF4-FFF2-40B4-BE49-F238E27FC236}">
                <a16:creationId xmlns:a16="http://schemas.microsoft.com/office/drawing/2014/main" id="{A5D56476-ED14-FBBF-351E-D11F3BA109F1}"/>
              </a:ext>
            </a:extLst>
          </p:cNvPr>
          <p:cNvSpPr/>
          <p:nvPr/>
        </p:nvSpPr>
        <p:spPr>
          <a:xfrm>
            <a:off x="4758104" y="2037465"/>
            <a:ext cx="4081096" cy="819150"/>
          </a:xfrm>
          <a:prstGeom prst="rect">
            <a:avLst/>
          </a:prstGeom>
          <a:noFill/>
          <a:ln/>
        </p:spPr>
        <p:txBody>
          <a:bodyPr wrap="square" lIns="0" tIns="0" rIns="0" bIns="0" rtlCol="0" anchor="t"/>
          <a:lstStyle/>
          <a:p>
            <a:r>
              <a:rPr lang="es-ES_tradnl" sz="800" kern="0" spc="8">
                <a:solidFill>
                  <a:srgbClr val="576A78">
                    <a:alpha val="99000"/>
                  </a:srgbClr>
                </a:solidFill>
                <a:latin typeface="Bw Gradual" pitchFamily="34" charset="0"/>
                <a:ea typeface="Bw Gradual" pitchFamily="34" charset="-122"/>
                <a:cs typeface="Bw Gradual" pitchFamily="34" charset="-120"/>
              </a:rPr>
              <a:t>La participación en la dirección de TFM permite aportar una visión práctica </a:t>
            </a:r>
          </a:p>
          <a:p>
            <a:r>
              <a:rPr lang="es-ES_tradnl" sz="800" kern="0" spc="8">
                <a:solidFill>
                  <a:srgbClr val="576A78">
                    <a:alpha val="99000"/>
                  </a:srgbClr>
                </a:solidFill>
                <a:latin typeface="Bw Gradual" pitchFamily="34" charset="0"/>
                <a:ea typeface="Bw Gradual" pitchFamily="34" charset="-122"/>
                <a:cs typeface="Bw Gradual" pitchFamily="34" charset="-120"/>
              </a:rPr>
              <a:t>y aplicada a los proyectos académicos. Esto incluye la definición conjunta del </a:t>
            </a:r>
          </a:p>
          <a:p>
            <a:r>
              <a:rPr lang="es-ES_tradnl" sz="800" kern="0" spc="8">
                <a:solidFill>
                  <a:srgbClr val="576A78">
                    <a:alpha val="99000"/>
                  </a:srgbClr>
                </a:solidFill>
                <a:latin typeface="Bw Gradual" pitchFamily="34" charset="0"/>
                <a:ea typeface="Bw Gradual" pitchFamily="34" charset="-122"/>
                <a:cs typeface="Bw Gradual" pitchFamily="34" charset="-120"/>
              </a:rPr>
              <a:t>enfoque del trabajo, el acompañamiento metodológico, la revisión de avances </a:t>
            </a:r>
          </a:p>
          <a:p>
            <a:r>
              <a:rPr lang="es-ES_tradnl" sz="800" kern="0" spc="8">
                <a:solidFill>
                  <a:srgbClr val="576A78">
                    <a:alpha val="99000"/>
                  </a:srgbClr>
                </a:solidFill>
                <a:latin typeface="Bw Gradual" pitchFamily="34" charset="0"/>
                <a:ea typeface="Bw Gradual" pitchFamily="34" charset="-122"/>
                <a:cs typeface="Bw Gradual" pitchFamily="34" charset="-120"/>
              </a:rPr>
              <a:t>y la orientación hacia resultados útiles y transferibles al ámbito profesional.</a:t>
            </a:r>
            <a:endParaRPr lang="es-ES_tradnl" sz="800"/>
          </a:p>
        </p:txBody>
      </p:sp>
      <p:sp>
        <p:nvSpPr>
          <p:cNvPr id="22" name="Shape 6">
            <a:extLst>
              <a:ext uri="{FF2B5EF4-FFF2-40B4-BE49-F238E27FC236}">
                <a16:creationId xmlns:a16="http://schemas.microsoft.com/office/drawing/2014/main" id="{7ED49771-6597-A7DF-33BA-392B5787DEBD}"/>
              </a:ext>
            </a:extLst>
          </p:cNvPr>
          <p:cNvSpPr/>
          <p:nvPr/>
        </p:nvSpPr>
        <p:spPr>
          <a:xfrm>
            <a:off x="3236547" y="2834390"/>
            <a:ext cx="5634404" cy="0"/>
          </a:xfrm>
          <a:prstGeom prst="line">
            <a:avLst/>
          </a:prstGeom>
          <a:noFill/>
          <a:ln w="6350">
            <a:solidFill>
              <a:srgbClr val="576A78"/>
            </a:solidFill>
            <a:prstDash val="solid"/>
          </a:ln>
        </p:spPr>
        <p:txBody>
          <a:bodyPr/>
          <a:lstStyle/>
          <a:p>
            <a:endParaRPr lang="es-ES_tradnl" noProof="0"/>
          </a:p>
        </p:txBody>
      </p:sp>
      <p:sp>
        <p:nvSpPr>
          <p:cNvPr id="23" name="Text 13">
            <a:extLst>
              <a:ext uri="{FF2B5EF4-FFF2-40B4-BE49-F238E27FC236}">
                <a16:creationId xmlns:a16="http://schemas.microsoft.com/office/drawing/2014/main" id="{01950670-06B1-83F6-DBD7-92F101195232}"/>
              </a:ext>
            </a:extLst>
          </p:cNvPr>
          <p:cNvSpPr/>
          <p:nvPr/>
        </p:nvSpPr>
        <p:spPr>
          <a:xfrm>
            <a:off x="4758104" y="2958214"/>
            <a:ext cx="4081096" cy="1448685"/>
          </a:xfrm>
          <a:prstGeom prst="rect">
            <a:avLst/>
          </a:prstGeom>
          <a:noFill/>
          <a:ln/>
        </p:spPr>
        <p:txBody>
          <a:bodyPr wrap="square" lIns="0" tIns="0" rIns="0" bIns="0" rtlCol="0" anchor="t"/>
          <a:lstStyle/>
          <a:p>
            <a:r>
              <a:rPr lang="es-ES_tradnl" sz="800" kern="0" spc="8">
                <a:solidFill>
                  <a:srgbClr val="576A78">
                    <a:alpha val="99000"/>
                  </a:srgbClr>
                </a:solidFill>
                <a:latin typeface="Bw Gradual" pitchFamily="34" charset="0"/>
                <a:ea typeface="Bw Gradual" pitchFamily="34" charset="-122"/>
                <a:cs typeface="Bw Gradual" pitchFamily="34" charset="-120"/>
              </a:rPr>
              <a:t>El trabajo conjunto con asociaciones universitarias fomenta la creación de espacios de aprendizaje más dinámicos y participativos. Estas colaboraciones pueden materializarse en la organización de mesas redondas o jornadas formativas, o incluso en el apoyo de competiciones, donde se comparten experiencias, tendencias </a:t>
            </a:r>
            <a:endParaRPr lang="es-ES_tradnl" sz="800"/>
          </a:p>
          <a:p>
            <a:r>
              <a:rPr lang="es-ES_tradnl" sz="800" kern="0" spc="8">
                <a:solidFill>
                  <a:srgbClr val="576A78">
                    <a:alpha val="99000"/>
                  </a:srgbClr>
                </a:solidFill>
                <a:latin typeface="Bw Gradual" pitchFamily="34" charset="0"/>
                <a:ea typeface="Bw Gradual" pitchFamily="34" charset="-122"/>
                <a:cs typeface="Bw Gradual" pitchFamily="34" charset="-120"/>
              </a:rPr>
              <a:t>del sector y habilidades clave para la empleabilidad. Asimismo, contribuyen a fortalecer la red de contactos y oportunidades entre estudiantes y profesionales.</a:t>
            </a:r>
          </a:p>
          <a:p>
            <a:endParaRPr lang="es-ES_tradnl" sz="800"/>
          </a:p>
          <a:p>
            <a:r>
              <a:rPr lang="es-ES_tradnl" sz="800" kern="0" spc="8">
                <a:solidFill>
                  <a:srgbClr val="576A78">
                    <a:alpha val="99000"/>
                  </a:srgbClr>
                </a:solidFill>
                <a:latin typeface="Bw Gradual" pitchFamily="34" charset="0"/>
                <a:ea typeface="Bw Gradual" pitchFamily="34" charset="-122"/>
                <a:cs typeface="Bw Gradual" pitchFamily="34" charset="-120"/>
              </a:rPr>
              <a:t>En Crandon apostamos por una relación activa y continua con el entorno académico, colaborando estrechamente con asociaciones de estudiantes de referencia como Instituto de Estudios Bursátiles, la </a:t>
            </a:r>
            <a:r>
              <a:rPr lang="es-ES_tradnl" sz="800" kern="0" spc="8" err="1">
                <a:solidFill>
                  <a:srgbClr val="576A78">
                    <a:alpha val="99000"/>
                  </a:srgbClr>
                </a:solidFill>
                <a:latin typeface="Bw Gradual" pitchFamily="34" charset="0"/>
                <a:ea typeface="Bw Gradual" pitchFamily="34" charset="-122"/>
                <a:cs typeface="Bw Gradual" pitchFamily="34" charset="-120"/>
              </a:rPr>
              <a:t>Universitat</a:t>
            </a:r>
            <a:r>
              <a:rPr lang="es-ES_tradnl" sz="800" kern="0" spc="8">
                <a:solidFill>
                  <a:srgbClr val="576A78">
                    <a:alpha val="99000"/>
                  </a:srgbClr>
                </a:solidFill>
                <a:latin typeface="Bw Gradual" pitchFamily="34" charset="0"/>
                <a:ea typeface="Bw Gradual" pitchFamily="34" charset="-122"/>
                <a:cs typeface="Bw Gradual" pitchFamily="34" charset="-120"/>
              </a:rPr>
              <a:t> Pompeu Fabra, </a:t>
            </a:r>
          </a:p>
          <a:p>
            <a:r>
              <a:rPr lang="es-ES_tradnl" sz="800" kern="0" spc="8">
                <a:solidFill>
                  <a:srgbClr val="576A78">
                    <a:alpha val="99000"/>
                  </a:srgbClr>
                </a:solidFill>
                <a:latin typeface="Bw Gradual" pitchFamily="34" charset="0"/>
                <a:ea typeface="Bw Gradual" pitchFamily="34" charset="-122"/>
                <a:cs typeface="Bw Gradual" pitchFamily="34" charset="-120"/>
              </a:rPr>
              <a:t>el Pompeu ESG </a:t>
            </a:r>
            <a:r>
              <a:rPr lang="es-ES_tradnl" sz="800" kern="0" spc="8" err="1">
                <a:solidFill>
                  <a:srgbClr val="576A78">
                    <a:alpha val="99000"/>
                  </a:srgbClr>
                </a:solidFill>
                <a:latin typeface="Bw Gradual" pitchFamily="34" charset="0"/>
                <a:ea typeface="Bw Gradual" pitchFamily="34" charset="-122"/>
                <a:cs typeface="Bw Gradual" pitchFamily="34" charset="-120"/>
              </a:rPr>
              <a:t>Initiative</a:t>
            </a:r>
            <a:r>
              <a:rPr lang="es-ES_tradnl" sz="800" kern="0" spc="8">
                <a:solidFill>
                  <a:srgbClr val="576A78">
                    <a:alpha val="99000"/>
                  </a:srgbClr>
                </a:solidFill>
                <a:latin typeface="Bw Gradual" pitchFamily="34" charset="0"/>
                <a:ea typeface="Bw Gradual" pitchFamily="34" charset="-122"/>
                <a:cs typeface="Bw Gradual" pitchFamily="34" charset="-120"/>
              </a:rPr>
              <a:t>, ESADE Business School, el Pompeu </a:t>
            </a:r>
            <a:r>
              <a:rPr lang="es-ES_tradnl" sz="800" kern="0" spc="8" err="1">
                <a:solidFill>
                  <a:srgbClr val="576A78">
                    <a:alpha val="99000"/>
                  </a:srgbClr>
                </a:solidFill>
                <a:latin typeface="Bw Gradual" pitchFamily="34" charset="0"/>
                <a:ea typeface="Bw Gradual" pitchFamily="34" charset="-122"/>
                <a:cs typeface="Bw Gradual" pitchFamily="34" charset="-120"/>
              </a:rPr>
              <a:t>Investment</a:t>
            </a:r>
            <a:r>
              <a:rPr lang="es-ES_tradnl" sz="800" kern="0" spc="8">
                <a:solidFill>
                  <a:srgbClr val="576A78">
                    <a:alpha val="99000"/>
                  </a:srgbClr>
                </a:solidFill>
                <a:latin typeface="Bw Gradual" pitchFamily="34" charset="0"/>
                <a:ea typeface="Bw Gradual" pitchFamily="34" charset="-122"/>
                <a:cs typeface="Bw Gradual" pitchFamily="34" charset="-120"/>
              </a:rPr>
              <a:t> Club, </a:t>
            </a:r>
          </a:p>
          <a:p>
            <a:r>
              <a:rPr lang="es-ES_tradnl" sz="800" kern="0" spc="8">
                <a:solidFill>
                  <a:srgbClr val="576A78">
                    <a:alpha val="99000"/>
                  </a:srgbClr>
                </a:solidFill>
                <a:latin typeface="Bw Gradual" pitchFamily="34" charset="0"/>
                <a:ea typeface="Bw Gradual" pitchFamily="34" charset="-122"/>
                <a:cs typeface="Bw Gradual" pitchFamily="34" charset="-120"/>
              </a:rPr>
              <a:t>AIFS </a:t>
            </a:r>
            <a:r>
              <a:rPr lang="es-ES_tradnl" sz="800" kern="0" spc="8" err="1">
                <a:solidFill>
                  <a:srgbClr val="576A78">
                    <a:alpha val="99000"/>
                  </a:srgbClr>
                </a:solidFill>
                <a:latin typeface="Bw Gradual" pitchFamily="34" charset="0"/>
                <a:ea typeface="Bw Gradual" pitchFamily="34" charset="-122"/>
                <a:cs typeface="Bw Gradual" pitchFamily="34" charset="-120"/>
              </a:rPr>
              <a:t>Abroad</a:t>
            </a:r>
            <a:r>
              <a:rPr lang="es-ES_tradnl" sz="800" kern="0" spc="8">
                <a:solidFill>
                  <a:srgbClr val="576A78">
                    <a:alpha val="99000"/>
                  </a:srgbClr>
                </a:solidFill>
                <a:latin typeface="Bw Gradual" pitchFamily="34" charset="0"/>
                <a:ea typeface="Bw Gradual" pitchFamily="34" charset="-122"/>
                <a:cs typeface="Bw Gradual" pitchFamily="34" charset="-120"/>
              </a:rPr>
              <a:t>, y la Barcelona School </a:t>
            </a:r>
            <a:r>
              <a:rPr lang="es-ES_tradnl" sz="800" kern="0" spc="8" err="1">
                <a:solidFill>
                  <a:srgbClr val="576A78">
                    <a:alpha val="99000"/>
                  </a:srgbClr>
                </a:solidFill>
                <a:latin typeface="Bw Gradual" pitchFamily="34" charset="0"/>
                <a:ea typeface="Bw Gradual" pitchFamily="34" charset="-122"/>
                <a:cs typeface="Bw Gradual" pitchFamily="34" charset="-120"/>
              </a:rPr>
              <a:t>of</a:t>
            </a:r>
            <a:r>
              <a:rPr lang="es-ES_tradnl" sz="800" kern="0" spc="8">
                <a:solidFill>
                  <a:srgbClr val="576A78">
                    <a:alpha val="99000"/>
                  </a:srgbClr>
                </a:solidFill>
                <a:latin typeface="Bw Gradual" pitchFamily="34" charset="0"/>
                <a:ea typeface="Bw Gradual" pitchFamily="34" charset="-122"/>
                <a:cs typeface="Bw Gradual" pitchFamily="34" charset="-120"/>
              </a:rPr>
              <a:t> Management.</a:t>
            </a:r>
            <a:endParaRPr lang="es-ES_tradnl" sz="800"/>
          </a:p>
        </p:txBody>
      </p:sp>
      <p:sp>
        <p:nvSpPr>
          <p:cNvPr id="26" name="Text 10">
            <a:extLst>
              <a:ext uri="{FF2B5EF4-FFF2-40B4-BE49-F238E27FC236}">
                <a16:creationId xmlns:a16="http://schemas.microsoft.com/office/drawing/2014/main" id="{8AFA571B-4FF3-EE64-0834-01807B2AA5AC}"/>
              </a:ext>
            </a:extLst>
          </p:cNvPr>
          <p:cNvSpPr/>
          <p:nvPr/>
        </p:nvSpPr>
        <p:spPr>
          <a:xfrm>
            <a:off x="3230197" y="3002665"/>
            <a:ext cx="1309688" cy="200025"/>
          </a:xfrm>
          <a:prstGeom prst="rect">
            <a:avLst/>
          </a:prstGeom>
          <a:noFill/>
          <a:ln/>
        </p:spPr>
        <p:txBody>
          <a:bodyPr wrap="square" lIns="0" tIns="0" rIns="0" bIns="0" rtlCol="0" anchor="t"/>
          <a:lstStyle/>
          <a:p>
            <a:pPr>
              <a:lnSpc>
                <a:spcPts val="941"/>
              </a:lnSpc>
            </a:pPr>
            <a:r>
              <a:rPr lang="es-ES_tradnl" sz="800" kern="0" spc="8">
                <a:solidFill>
                  <a:srgbClr val="576A78">
                    <a:alpha val="99000"/>
                  </a:srgbClr>
                </a:solidFill>
                <a:latin typeface="Bw Gradual" pitchFamily="34" charset="0"/>
                <a:ea typeface="Bw Gradual" pitchFamily="34" charset="-122"/>
                <a:cs typeface="Bw Gradual" pitchFamily="34" charset="-120"/>
              </a:rPr>
              <a:t>Colaboración con asociaciones de estudiantes  </a:t>
            </a:r>
            <a:endParaRPr lang="es-ES_tradnl" sz="800"/>
          </a:p>
        </p:txBody>
      </p:sp>
      <p:sp>
        <p:nvSpPr>
          <p:cNvPr id="28" name="Text 10">
            <a:extLst>
              <a:ext uri="{FF2B5EF4-FFF2-40B4-BE49-F238E27FC236}">
                <a16:creationId xmlns:a16="http://schemas.microsoft.com/office/drawing/2014/main" id="{4F0DA3B3-0684-F1A2-8F9C-A38A803733FF}"/>
              </a:ext>
            </a:extLst>
          </p:cNvPr>
          <p:cNvSpPr/>
          <p:nvPr/>
        </p:nvSpPr>
        <p:spPr>
          <a:xfrm>
            <a:off x="3223847" y="2958215"/>
            <a:ext cx="1380270" cy="200025"/>
          </a:xfrm>
          <a:prstGeom prst="rect">
            <a:avLst/>
          </a:prstGeom>
          <a:noFill/>
          <a:ln/>
        </p:spPr>
        <p:txBody>
          <a:bodyPr wrap="square" lIns="0" tIns="0" rIns="0" bIns="0" rtlCol="0" anchor="t"/>
          <a:lstStyle/>
          <a:p>
            <a:r>
              <a:rPr lang="es-ES_tradnl" sz="800" kern="0" spc="8">
                <a:solidFill>
                  <a:srgbClr val="576A78">
                    <a:alpha val="99000"/>
                  </a:srgbClr>
                </a:solidFill>
                <a:latin typeface="Bw Gradual" pitchFamily="34" charset="0"/>
                <a:ea typeface="Bw Gradual" pitchFamily="34" charset="-122"/>
                <a:cs typeface="Bw Gradual" pitchFamily="34" charset="-120"/>
              </a:rPr>
              <a:t>Colaboración con asociaciones de estudiantes</a:t>
            </a:r>
            <a:endParaRPr lang="es-ES_tradnl" sz="800"/>
          </a:p>
        </p:txBody>
      </p:sp>
      <p:sp>
        <p:nvSpPr>
          <p:cNvPr id="8" name="Text 1">
            <a:extLst>
              <a:ext uri="{FF2B5EF4-FFF2-40B4-BE49-F238E27FC236}">
                <a16:creationId xmlns:a16="http://schemas.microsoft.com/office/drawing/2014/main" id="{32391193-46CD-8C85-2E5D-3AB04712A820}"/>
              </a:ext>
            </a:extLst>
          </p:cNvPr>
          <p:cNvSpPr/>
          <p:nvPr/>
        </p:nvSpPr>
        <p:spPr>
          <a:xfrm>
            <a:off x="285750" y="4943475"/>
            <a:ext cx="100013" cy="57150"/>
          </a:xfrm>
          <a:prstGeom prst="rect">
            <a:avLst/>
          </a:prstGeom>
          <a:noFill/>
          <a:ln/>
        </p:spPr>
        <p:txBody>
          <a:bodyPr wrap="square" lIns="0" tIns="0" rIns="0" bIns="0" rtlCol="0" anchor="ctr"/>
          <a:lstStyle/>
          <a:p>
            <a:pPr marL="0" indent="0" algn="ctr">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52</a:t>
            </a:r>
            <a:endParaRPr lang="es-ES_tradnl" sz="570" noProof="0"/>
          </a:p>
        </p:txBody>
      </p:sp>
      <p:pic>
        <p:nvPicPr>
          <p:cNvPr id="9" name="Imagen 8">
            <a:extLst>
              <a:ext uri="{FF2B5EF4-FFF2-40B4-BE49-F238E27FC236}">
                <a16:creationId xmlns:a16="http://schemas.microsoft.com/office/drawing/2014/main" id="{24DB70FB-0C4B-5A7A-D758-8D19D54D1F4D}"/>
              </a:ext>
            </a:extLst>
          </p:cNvPr>
          <p:cNvPicPr>
            <a:picLocks noChangeAspect="1"/>
          </p:cNvPicPr>
          <p:nvPr/>
        </p:nvPicPr>
        <p:blipFill>
          <a:blip r:embed="rId3"/>
          <a:srcRect l="1" t="1149" r="252" b="934"/>
          <a:stretch>
            <a:fillRect/>
          </a:stretch>
        </p:blipFill>
        <p:spPr>
          <a:xfrm>
            <a:off x="285749" y="1926340"/>
            <a:ext cx="2057152" cy="2856742"/>
          </a:xfrm>
          <a:prstGeom prst="roundRect">
            <a:avLst>
              <a:gd name="adj" fmla="val 1563"/>
            </a:avLst>
          </a:prstGeom>
          <a:effectLst>
            <a:softEdge rad="0"/>
          </a:effectLst>
        </p:spPr>
      </p:pic>
      <p:sp>
        <p:nvSpPr>
          <p:cNvPr id="3" name="Text 2">
            <a:extLst>
              <a:ext uri="{FF2B5EF4-FFF2-40B4-BE49-F238E27FC236}">
                <a16:creationId xmlns:a16="http://schemas.microsoft.com/office/drawing/2014/main" id="{9D78199B-E6B9-D481-6546-396488380376}"/>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pic>
        <p:nvPicPr>
          <p:cNvPr id="5" name="Imagen 4">
            <a:extLst>
              <a:ext uri="{FF2B5EF4-FFF2-40B4-BE49-F238E27FC236}">
                <a16:creationId xmlns:a16="http://schemas.microsoft.com/office/drawing/2014/main" id="{96E770F3-2FB2-5A77-E757-53752D67179D}"/>
              </a:ext>
            </a:extLst>
          </p:cNvPr>
          <p:cNvPicPr>
            <a:picLocks noChangeAspect="1"/>
          </p:cNvPicPr>
          <p:nvPr/>
        </p:nvPicPr>
        <p:blipFill rotWithShape="1">
          <a:blip r:embed="rId4"/>
          <a:srcRect b="35978"/>
          <a:stretch/>
        </p:blipFill>
        <p:spPr>
          <a:xfrm>
            <a:off x="1002324" y="4915627"/>
            <a:ext cx="424228" cy="84998"/>
          </a:xfrm>
          <a:prstGeom prst="rect">
            <a:avLst/>
          </a:prstGeom>
        </p:spPr>
      </p:pic>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name="Slide 52">
    <p:bg>
      <p:bgPr>
        <a:solidFill>
          <a:srgbClr val="D9CDCB"/>
        </a:solidFill>
        <a:effectLst/>
      </p:bgPr>
    </p:bg>
    <p:spTree>
      <p:nvGrpSpPr>
        <p:cNvPr id="1" name=""/>
        <p:cNvGrpSpPr/>
        <p:nvPr/>
      </p:nvGrpSpPr>
      <p:grpSpPr>
        <a:xfrm>
          <a:off x="0" y="0"/>
          <a:ext cx="0" cy="0"/>
          <a:chOff x="0" y="0"/>
          <a:chExt cx="0" cy="0"/>
        </a:xfrm>
      </p:grpSpPr>
      <p:sp>
        <p:nvSpPr>
          <p:cNvPr id="4" name="Text 2"/>
          <p:cNvSpPr/>
          <p:nvPr/>
        </p:nvSpPr>
        <p:spPr>
          <a:xfrm>
            <a:off x="1738313" y="142875"/>
            <a:ext cx="1333500"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8. MEANINGFUL IMPACT PROGRAM</a:t>
            </a:r>
            <a:endParaRPr lang="es-ES_tradnl" sz="570" noProof="0"/>
          </a:p>
        </p:txBody>
      </p:sp>
      <p:sp>
        <p:nvSpPr>
          <p:cNvPr id="7" name="Shape 5"/>
          <p:cNvSpPr/>
          <p:nvPr/>
        </p:nvSpPr>
        <p:spPr>
          <a:xfrm>
            <a:off x="1738312" y="2447925"/>
            <a:ext cx="3490913" cy="0"/>
          </a:xfrm>
          <a:prstGeom prst="line">
            <a:avLst/>
          </a:prstGeom>
          <a:noFill/>
          <a:ln w="6350">
            <a:solidFill>
              <a:srgbClr val="576A78"/>
            </a:solidFill>
            <a:prstDash val="solid"/>
          </a:ln>
        </p:spPr>
        <p:txBody>
          <a:bodyPr/>
          <a:lstStyle/>
          <a:p>
            <a:endParaRPr lang="es-ES_tradnl" noProof="0"/>
          </a:p>
        </p:txBody>
      </p:sp>
      <p:sp>
        <p:nvSpPr>
          <p:cNvPr id="9" name="Text 7"/>
          <p:cNvSpPr/>
          <p:nvPr/>
        </p:nvSpPr>
        <p:spPr>
          <a:xfrm>
            <a:off x="1738312" y="652462"/>
            <a:ext cx="3490912" cy="1438275"/>
          </a:xfrm>
          <a:prstGeom prst="rect">
            <a:avLst/>
          </a:prstGeom>
          <a:noFill/>
          <a:ln/>
        </p:spPr>
        <p:txBody>
          <a:bodyPr wrap="square" lIns="0" tIns="0" rIns="0" bIns="0" rtlCol="0" anchor="t"/>
          <a:lstStyle/>
          <a:p>
            <a:pPr marL="0" indent="0" algn="l">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A través de estas colaboraciones, impulsamos espacios de conexión entre el ámbito académico y el profesional, participando en iniciativas como charlas, workshops, </a:t>
            </a:r>
            <a:r>
              <a:rPr lang="es-ES_tradnl" sz="800" kern="0" spc="8" noProof="0" err="1">
                <a:solidFill>
                  <a:srgbClr val="576A78">
                    <a:alpha val="99000"/>
                  </a:srgbClr>
                </a:solidFill>
                <a:latin typeface="Bw Gradual" pitchFamily="34" charset="0"/>
                <a:ea typeface="Bw Gradual" pitchFamily="34" charset="-122"/>
                <a:cs typeface="Bw Gradual" pitchFamily="34" charset="-120"/>
              </a:rPr>
              <a:t>mentoring</a:t>
            </a:r>
            <a:r>
              <a:rPr lang="es-ES_tradnl" sz="800" kern="0" spc="8" noProof="0">
                <a:solidFill>
                  <a:srgbClr val="576A78">
                    <a:alpha val="99000"/>
                  </a:srgbClr>
                </a:solidFill>
                <a:latin typeface="Bw Gradual" pitchFamily="34" charset="0"/>
                <a:ea typeface="Bw Gradual" pitchFamily="34" charset="-122"/>
                <a:cs typeface="Bw Gradual" pitchFamily="34" charset="-120"/>
              </a:rPr>
              <a:t>, competiciones, y eventos de </a:t>
            </a:r>
            <a:r>
              <a:rPr lang="es-ES_tradnl" sz="800" kern="0" spc="8" noProof="0" err="1">
                <a:solidFill>
                  <a:srgbClr val="576A78">
                    <a:alpha val="99000"/>
                  </a:srgbClr>
                </a:solidFill>
                <a:latin typeface="Bw Gradual" pitchFamily="34" charset="0"/>
                <a:ea typeface="Bw Gradual" pitchFamily="34" charset="-122"/>
                <a:cs typeface="Bw Gradual" pitchFamily="34" charset="-120"/>
              </a:rPr>
              <a:t>networking</a:t>
            </a:r>
            <a:r>
              <a:rPr lang="es-ES_tradnl" sz="800" kern="0" spc="8" noProof="0">
                <a:solidFill>
                  <a:srgbClr val="576A78">
                    <a:alpha val="99000"/>
                  </a:srgbClr>
                </a:solidFill>
                <a:latin typeface="Bw Gradual" pitchFamily="34" charset="0"/>
                <a:ea typeface="Bw Gradual" pitchFamily="34" charset="-122"/>
                <a:cs typeface="Bw Gradual" pitchFamily="34" charset="-120"/>
              </a:rPr>
              <a:t>. Nuestro objetivo es acercar la realidad del mercado a </a:t>
            </a:r>
            <a:endParaRPr lang="es-ES_tradnl" sz="800" noProof="0"/>
          </a:p>
          <a:p>
            <a:pPr marL="0" indent="0" algn="l">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los estudiantes, compartir conocimiento práctico y generar oportunidades de desarrollo desde etapas tempranas.</a:t>
            </a:r>
            <a:endParaRPr lang="es-ES_tradnl" sz="800" noProof="0"/>
          </a:p>
          <a:p>
            <a:pPr marL="0" indent="0" algn="l">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 </a:t>
            </a:r>
            <a:endParaRPr lang="es-ES_tradnl" sz="800" noProof="0"/>
          </a:p>
          <a:p>
            <a:pPr marL="0" indent="0" algn="l">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Estas alianzas reflejan nuestro compromiso con la atracción y desarrollo de talento, contribuyendo a que los futuros profesionales puedan tomar decisiones informadas sobre su carrera, al tiempo que fortalecemos una comunidad basada en el aprendizaje, la colaboración y el crecimiento continuo.</a:t>
            </a:r>
            <a:endParaRPr lang="es-ES_tradnl" sz="800" noProof="0"/>
          </a:p>
        </p:txBody>
      </p:sp>
      <p:sp>
        <p:nvSpPr>
          <p:cNvPr id="10" name="Text 8"/>
          <p:cNvSpPr/>
          <p:nvPr/>
        </p:nvSpPr>
        <p:spPr>
          <a:xfrm>
            <a:off x="2854321" y="2538413"/>
            <a:ext cx="2374903" cy="2236778"/>
          </a:xfrm>
          <a:prstGeom prst="rect">
            <a:avLst/>
          </a:prstGeom>
          <a:noFill/>
          <a:ln/>
        </p:spPr>
        <p:txBody>
          <a:bodyPr wrap="square" lIns="0" tIns="0" rIns="0" bIns="0" rtlCol="0" anchor="t"/>
          <a:lstStyle/>
          <a:p>
            <a:pPr marL="0" indent="0" algn="l">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Los programas de </a:t>
            </a:r>
            <a:r>
              <a:rPr lang="es-ES_tradnl" sz="800" kern="0" spc="8" noProof="0" err="1">
                <a:solidFill>
                  <a:srgbClr val="576A78">
                    <a:alpha val="99000"/>
                  </a:srgbClr>
                </a:solidFill>
                <a:latin typeface="Bw Gradual" pitchFamily="34" charset="0"/>
                <a:ea typeface="Bw Gradual" pitchFamily="34" charset="-122"/>
                <a:cs typeface="Bw Gradual" pitchFamily="34" charset="-120"/>
              </a:rPr>
              <a:t>shadowing</a:t>
            </a:r>
            <a:r>
              <a:rPr lang="es-ES_tradnl" sz="800" kern="0" spc="8" noProof="0">
                <a:solidFill>
                  <a:srgbClr val="576A78">
                    <a:alpha val="99000"/>
                  </a:srgbClr>
                </a:solidFill>
                <a:latin typeface="Bw Gradual" pitchFamily="34" charset="0"/>
                <a:ea typeface="Bw Gradual" pitchFamily="34" charset="-122"/>
                <a:cs typeface="Bw Gradual" pitchFamily="34" charset="-120"/>
              </a:rPr>
              <a:t> ofrecen a los estudiantes la oportunidad de acompañar a un profesional en su jornada laboral, permitiéndoles observar de primera mano el funcionamiento real de su futura profesión. Esta experiencia facilita una comprensión más profunda de las competencias requeridas, los retos del día a día y la cultura organizacional, ayudando a los participantes a orientar mejor sus decisiones académicas y profesionales.</a:t>
            </a:r>
            <a:endParaRPr lang="es-ES_tradnl" sz="800" noProof="0"/>
          </a:p>
        </p:txBody>
      </p:sp>
      <p:sp>
        <p:nvSpPr>
          <p:cNvPr id="13" name="Text 11"/>
          <p:cNvSpPr/>
          <p:nvPr/>
        </p:nvSpPr>
        <p:spPr>
          <a:xfrm>
            <a:off x="1743074" y="2538412"/>
            <a:ext cx="1014413" cy="200025"/>
          </a:xfrm>
          <a:prstGeom prst="rect">
            <a:avLst/>
          </a:prstGeom>
          <a:noFill/>
          <a:ln/>
        </p:spPr>
        <p:txBody>
          <a:bodyPr wrap="square" lIns="0" tIns="0" rIns="0" bIns="0" rtlCol="0" anchor="t"/>
          <a:lstStyle/>
          <a:p>
            <a:pPr marL="0" indent="0" algn="l">
              <a:lnSpc>
                <a:spcPts val="941"/>
              </a:lnSpc>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Programas de </a:t>
            </a:r>
            <a:r>
              <a:rPr lang="es-ES_tradnl" sz="800" kern="0" spc="8" noProof="0" err="1">
                <a:solidFill>
                  <a:srgbClr val="576A78">
                    <a:alpha val="99000"/>
                  </a:srgbClr>
                </a:solidFill>
                <a:latin typeface="Bw Gradual" pitchFamily="34" charset="0"/>
                <a:ea typeface="Bw Gradual" pitchFamily="34" charset="-122"/>
                <a:cs typeface="Bw Gradual" pitchFamily="34" charset="-120"/>
              </a:rPr>
              <a:t>shadowing</a:t>
            </a:r>
            <a:endParaRPr lang="es-ES_tradnl" sz="800" noProof="0"/>
          </a:p>
        </p:txBody>
      </p:sp>
      <p:pic>
        <p:nvPicPr>
          <p:cNvPr id="19" name="Imagen 18">
            <a:extLst>
              <a:ext uri="{FF2B5EF4-FFF2-40B4-BE49-F238E27FC236}">
                <a16:creationId xmlns:a16="http://schemas.microsoft.com/office/drawing/2014/main" id="{5DD9729C-303C-3263-5D9B-1E623FBE1F32}"/>
              </a:ext>
            </a:extLst>
          </p:cNvPr>
          <p:cNvPicPr>
            <a:picLocks noChangeAspect="1"/>
          </p:cNvPicPr>
          <p:nvPr/>
        </p:nvPicPr>
        <p:blipFill>
          <a:blip r:embed="rId3"/>
          <a:srcRect l="31214" t="2778" r="25536" b="2778"/>
          <a:stretch>
            <a:fillRect/>
          </a:stretch>
        </p:blipFill>
        <p:spPr>
          <a:xfrm>
            <a:off x="5480050" y="142875"/>
            <a:ext cx="3336923" cy="4857750"/>
          </a:xfrm>
          <a:prstGeom prst="roundRect">
            <a:avLst>
              <a:gd name="adj" fmla="val 970"/>
            </a:avLst>
          </a:prstGeom>
        </p:spPr>
      </p:pic>
      <p:sp>
        <p:nvSpPr>
          <p:cNvPr id="20" name="Shape 5">
            <a:extLst>
              <a:ext uri="{FF2B5EF4-FFF2-40B4-BE49-F238E27FC236}">
                <a16:creationId xmlns:a16="http://schemas.microsoft.com/office/drawing/2014/main" id="{10A0ADDC-B893-BAED-BA5C-85673B0D6CDA}"/>
              </a:ext>
            </a:extLst>
          </p:cNvPr>
          <p:cNvSpPr/>
          <p:nvPr/>
        </p:nvSpPr>
        <p:spPr>
          <a:xfrm flipV="1">
            <a:off x="285751" y="557213"/>
            <a:ext cx="4943474" cy="4762"/>
          </a:xfrm>
          <a:prstGeom prst="line">
            <a:avLst/>
          </a:prstGeom>
          <a:noFill/>
          <a:ln w="6350">
            <a:solidFill>
              <a:srgbClr val="576A78"/>
            </a:solidFill>
            <a:prstDash val="solid"/>
          </a:ln>
        </p:spPr>
        <p:txBody>
          <a:bodyPr/>
          <a:lstStyle/>
          <a:p>
            <a:endParaRPr lang="es-ES_tradnl" noProof="0"/>
          </a:p>
        </p:txBody>
      </p:sp>
      <p:sp>
        <p:nvSpPr>
          <p:cNvPr id="21" name="Text 4">
            <a:extLst>
              <a:ext uri="{FF2B5EF4-FFF2-40B4-BE49-F238E27FC236}">
                <a16:creationId xmlns:a16="http://schemas.microsoft.com/office/drawing/2014/main" id="{ABE12266-B2BA-9B56-3309-FC9C9F34DEE1}"/>
              </a:ext>
            </a:extLst>
          </p:cNvPr>
          <p:cNvSpPr/>
          <p:nvPr/>
        </p:nvSpPr>
        <p:spPr>
          <a:xfrm>
            <a:off x="285749" y="631031"/>
            <a:ext cx="2038350" cy="109538"/>
          </a:xfrm>
          <a:prstGeom prst="rect">
            <a:avLst/>
          </a:prstGeom>
          <a:noFill/>
          <a:ln/>
        </p:spPr>
        <p:txBody>
          <a:bodyPr wrap="square" lIns="0" tIns="0" rIns="0" bIns="0" rtlCol="0" anchor="t"/>
          <a:lstStyle/>
          <a:p>
            <a:pPr>
              <a:lnSpc>
                <a:spcPts val="1368"/>
              </a:lnSpc>
            </a:pPr>
            <a:r>
              <a:rPr lang="es-ES_tradnl" sz="1200" kern="0" spc="11">
                <a:solidFill>
                  <a:srgbClr val="132034">
                    <a:alpha val="99000"/>
                  </a:srgbClr>
                </a:solidFill>
                <a:latin typeface="Canela Light" pitchFamily="2" charset="77"/>
                <a:ea typeface="Canela" pitchFamily="34" charset="-122"/>
                <a:cs typeface="Canela" pitchFamily="34" charset="-120"/>
              </a:rPr>
              <a:t>Colaboraciones </a:t>
            </a:r>
            <a:endParaRPr lang="es-ES_tradnl" sz="1200"/>
          </a:p>
          <a:p>
            <a:pPr>
              <a:lnSpc>
                <a:spcPts val="1368"/>
              </a:lnSpc>
            </a:pPr>
            <a:r>
              <a:rPr lang="es-ES_tradnl" sz="1200" kern="0" spc="11">
                <a:solidFill>
                  <a:srgbClr val="132034">
                    <a:alpha val="99000"/>
                  </a:srgbClr>
                </a:solidFill>
                <a:latin typeface="Canela Light" pitchFamily="2" charset="77"/>
                <a:ea typeface="Canela" pitchFamily="34" charset="-122"/>
                <a:cs typeface="Canela" pitchFamily="34" charset="-120"/>
              </a:rPr>
              <a:t>académicas</a:t>
            </a:r>
            <a:endParaRPr lang="es-ES_tradnl" sz="1200"/>
          </a:p>
        </p:txBody>
      </p:sp>
      <p:sp>
        <p:nvSpPr>
          <p:cNvPr id="6" name="Text 1">
            <a:extLst>
              <a:ext uri="{FF2B5EF4-FFF2-40B4-BE49-F238E27FC236}">
                <a16:creationId xmlns:a16="http://schemas.microsoft.com/office/drawing/2014/main" id="{14735D8B-9D6D-8982-B250-D1769A1B8062}"/>
              </a:ext>
            </a:extLst>
          </p:cNvPr>
          <p:cNvSpPr/>
          <p:nvPr/>
        </p:nvSpPr>
        <p:spPr>
          <a:xfrm>
            <a:off x="285750" y="4943475"/>
            <a:ext cx="100013" cy="57150"/>
          </a:xfrm>
          <a:prstGeom prst="rect">
            <a:avLst/>
          </a:prstGeom>
          <a:noFill/>
          <a:ln/>
        </p:spPr>
        <p:txBody>
          <a:bodyPr wrap="square" lIns="0" tIns="0" rIns="0" bIns="0" rtlCol="0" anchor="ctr"/>
          <a:lstStyle/>
          <a:p>
            <a:pPr marL="0" indent="0" algn="ctr">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53</a:t>
            </a:r>
            <a:endParaRPr lang="es-ES_tradnl" sz="570" noProof="0"/>
          </a:p>
        </p:txBody>
      </p:sp>
      <p:sp>
        <p:nvSpPr>
          <p:cNvPr id="3" name="Text 2">
            <a:extLst>
              <a:ext uri="{FF2B5EF4-FFF2-40B4-BE49-F238E27FC236}">
                <a16:creationId xmlns:a16="http://schemas.microsoft.com/office/drawing/2014/main" id="{725E833F-A366-8443-7E28-03F3825D67A1}"/>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pic>
        <p:nvPicPr>
          <p:cNvPr id="5" name="Imagen 4">
            <a:extLst>
              <a:ext uri="{FF2B5EF4-FFF2-40B4-BE49-F238E27FC236}">
                <a16:creationId xmlns:a16="http://schemas.microsoft.com/office/drawing/2014/main" id="{4B78358B-1847-31C3-6B3C-AA1185455CFB}"/>
              </a:ext>
            </a:extLst>
          </p:cNvPr>
          <p:cNvPicPr>
            <a:picLocks noChangeAspect="1"/>
          </p:cNvPicPr>
          <p:nvPr/>
        </p:nvPicPr>
        <p:blipFill rotWithShape="1">
          <a:blip r:embed="rId4"/>
          <a:srcRect b="35978"/>
          <a:stretch/>
        </p:blipFill>
        <p:spPr>
          <a:xfrm>
            <a:off x="1002324" y="4915627"/>
            <a:ext cx="424228" cy="84998"/>
          </a:xfrm>
          <a:prstGeom prst="rect">
            <a:avLst/>
          </a:prstGeom>
        </p:spPr>
      </p:pic>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rgbClr val="D9CDCB"/>
        </a:solidFill>
        <a:effectLst/>
      </p:bgPr>
    </p:bg>
    <p:spTree>
      <p:nvGrpSpPr>
        <p:cNvPr id="1" name="">
          <a:extLst>
            <a:ext uri="{FF2B5EF4-FFF2-40B4-BE49-F238E27FC236}">
              <a16:creationId xmlns:a16="http://schemas.microsoft.com/office/drawing/2014/main" id="{3FCB2B98-7911-F50C-BF70-3CFB37E37144}"/>
            </a:ext>
          </a:extLst>
        </p:cNvPr>
        <p:cNvGrpSpPr/>
        <p:nvPr/>
      </p:nvGrpSpPr>
      <p:grpSpPr>
        <a:xfrm>
          <a:off x="0" y="0"/>
          <a:ext cx="0" cy="0"/>
          <a:chOff x="0" y="0"/>
          <a:chExt cx="0" cy="0"/>
        </a:xfrm>
      </p:grpSpPr>
      <p:sp>
        <p:nvSpPr>
          <p:cNvPr id="3" name="Text 1">
            <a:extLst>
              <a:ext uri="{FF2B5EF4-FFF2-40B4-BE49-F238E27FC236}">
                <a16:creationId xmlns:a16="http://schemas.microsoft.com/office/drawing/2014/main" id="{59960C10-AEA8-3019-FBEC-CF6AB050E875}"/>
              </a:ext>
            </a:extLst>
          </p:cNvPr>
          <p:cNvSpPr/>
          <p:nvPr/>
        </p:nvSpPr>
        <p:spPr>
          <a:xfrm>
            <a:off x="285750" y="4943475"/>
            <a:ext cx="95250" cy="57150"/>
          </a:xfrm>
          <a:prstGeom prst="rect">
            <a:avLst/>
          </a:prstGeom>
          <a:noFill/>
          <a:ln/>
        </p:spPr>
        <p:txBody>
          <a:bodyPr wrap="square" lIns="0" tIns="0" rIns="0" bIns="0" rtlCol="0" anchor="ctr"/>
          <a:lstStyle/>
          <a:p>
            <a:pPr marL="0" indent="0" algn="ctr">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54</a:t>
            </a:r>
            <a:endParaRPr lang="es-ES_tradnl" sz="570" noProof="0"/>
          </a:p>
        </p:txBody>
      </p:sp>
      <p:sp>
        <p:nvSpPr>
          <p:cNvPr id="4" name="Text 2">
            <a:extLst>
              <a:ext uri="{FF2B5EF4-FFF2-40B4-BE49-F238E27FC236}">
                <a16:creationId xmlns:a16="http://schemas.microsoft.com/office/drawing/2014/main" id="{146ABF04-45C9-6542-39D8-8CD9ABC1011F}"/>
              </a:ext>
            </a:extLst>
          </p:cNvPr>
          <p:cNvSpPr/>
          <p:nvPr/>
        </p:nvSpPr>
        <p:spPr>
          <a:xfrm>
            <a:off x="1738313" y="142875"/>
            <a:ext cx="1333500"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8. MEANINGFUL IMPACT PROGRAM</a:t>
            </a:r>
            <a:endParaRPr lang="es-ES_tradnl" sz="570" noProof="0"/>
          </a:p>
        </p:txBody>
      </p:sp>
      <p:sp>
        <p:nvSpPr>
          <p:cNvPr id="8" name="Shape 6">
            <a:extLst>
              <a:ext uri="{FF2B5EF4-FFF2-40B4-BE49-F238E27FC236}">
                <a16:creationId xmlns:a16="http://schemas.microsoft.com/office/drawing/2014/main" id="{0E734E90-336A-AB13-176E-72CBE1345EFC}"/>
              </a:ext>
            </a:extLst>
          </p:cNvPr>
          <p:cNvSpPr/>
          <p:nvPr/>
        </p:nvSpPr>
        <p:spPr>
          <a:xfrm>
            <a:off x="285750" y="3390899"/>
            <a:ext cx="8572500" cy="0"/>
          </a:xfrm>
          <a:prstGeom prst="line">
            <a:avLst/>
          </a:prstGeom>
          <a:noFill/>
          <a:ln w="6350">
            <a:solidFill>
              <a:srgbClr val="576A78"/>
            </a:solidFill>
            <a:prstDash val="solid"/>
          </a:ln>
        </p:spPr>
        <p:txBody>
          <a:bodyPr/>
          <a:lstStyle/>
          <a:p>
            <a:endParaRPr lang="es-ES_tradnl" noProof="0"/>
          </a:p>
        </p:txBody>
      </p:sp>
      <p:sp>
        <p:nvSpPr>
          <p:cNvPr id="11" name="Text 9">
            <a:extLst>
              <a:ext uri="{FF2B5EF4-FFF2-40B4-BE49-F238E27FC236}">
                <a16:creationId xmlns:a16="http://schemas.microsoft.com/office/drawing/2014/main" id="{10C6E837-EC61-EDA8-E90A-2ACEDFDE217C}"/>
              </a:ext>
            </a:extLst>
          </p:cNvPr>
          <p:cNvSpPr/>
          <p:nvPr/>
        </p:nvSpPr>
        <p:spPr>
          <a:xfrm>
            <a:off x="1738313" y="3511226"/>
            <a:ext cx="3490913" cy="1314450"/>
          </a:xfrm>
          <a:prstGeom prst="rect">
            <a:avLst/>
          </a:prstGeom>
          <a:noFill/>
          <a:ln/>
        </p:spPr>
        <p:txBody>
          <a:bodyPr wrap="square" lIns="0" tIns="0" rIns="0" bIns="0" rtlCol="0" anchor="t"/>
          <a:lstStyle/>
          <a:p>
            <a:pPr marL="0" indent="0" algn="l">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Como parte de nuestro compromiso con el talento y el desarrollo social, la empresa ha implementado un Programa de Becas Académicas dirigido a estudiantes.</a:t>
            </a:r>
          </a:p>
          <a:p>
            <a:pPr marL="0" indent="0" algn="l">
              <a:lnSpc>
                <a:spcPts val="941"/>
              </a:lnSpc>
              <a:buNone/>
            </a:pPr>
            <a:endParaRPr lang="es-ES_tradnl" sz="800" noProof="0"/>
          </a:p>
          <a:p>
            <a:pPr marL="0" indent="0" algn="l">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En Crandon, apostamos por el talento y la innovación en la industria financiera. Para impulsar a las futuras generaciones, ofrecemos dos becas para el Máster en Fintech, </a:t>
            </a:r>
            <a:r>
              <a:rPr lang="es-ES_tradnl" sz="800" kern="0" spc="8" noProof="0" err="1">
                <a:solidFill>
                  <a:srgbClr val="576A78">
                    <a:alpha val="99000"/>
                  </a:srgbClr>
                </a:solidFill>
                <a:latin typeface="Bw Gradual" pitchFamily="34" charset="0"/>
                <a:ea typeface="Bw Gradual" pitchFamily="34" charset="-122"/>
                <a:cs typeface="Bw Gradual" pitchFamily="34" charset="-120"/>
              </a:rPr>
              <a:t>Blockchain</a:t>
            </a:r>
            <a:r>
              <a:rPr lang="es-ES_tradnl" sz="800" kern="0" spc="8" noProof="0">
                <a:solidFill>
                  <a:srgbClr val="576A78">
                    <a:alpha val="99000"/>
                  </a:srgbClr>
                </a:solidFill>
                <a:latin typeface="Bw Gradual" pitchFamily="34" charset="0"/>
                <a:ea typeface="Bw Gradual" pitchFamily="34" charset="-122"/>
                <a:cs typeface="Bw Gradual" pitchFamily="34" charset="-120"/>
              </a:rPr>
              <a:t> y Mercados Financieros </a:t>
            </a:r>
          </a:p>
          <a:p>
            <a:pPr marL="0" indent="0" algn="l">
              <a:lnSpc>
                <a:spcPts val="941"/>
              </a:lnSpc>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de la </a:t>
            </a:r>
            <a:r>
              <a:rPr lang="es-ES_tradnl" sz="800" kern="0" spc="8" noProof="0" err="1">
                <a:solidFill>
                  <a:srgbClr val="576A78">
                    <a:alpha val="99000"/>
                  </a:srgbClr>
                </a:solidFill>
                <a:latin typeface="Bw Gradual" pitchFamily="34" charset="0"/>
                <a:ea typeface="Bw Gradual" pitchFamily="34" charset="-122"/>
                <a:cs typeface="Bw Gradual" pitchFamily="34" charset="-120"/>
              </a:rPr>
              <a:t>Universitat</a:t>
            </a:r>
            <a:r>
              <a:rPr lang="es-ES_tradnl" sz="800" kern="0" spc="8" noProof="0">
                <a:solidFill>
                  <a:srgbClr val="576A78">
                    <a:alpha val="99000"/>
                  </a:srgbClr>
                </a:solidFill>
                <a:latin typeface="Bw Gradual" pitchFamily="34" charset="0"/>
                <a:ea typeface="Bw Gradual" pitchFamily="34" charset="-122"/>
                <a:cs typeface="Bw Gradual" pitchFamily="34" charset="-120"/>
              </a:rPr>
              <a:t> de Barcelona. Creemos que la integración de tecnología y finanzas es clave para el futuro del sector y queremos apoyar a quienes comparten esta visión.</a:t>
            </a:r>
            <a:endParaRPr lang="es-ES_tradnl" sz="800" noProof="0"/>
          </a:p>
        </p:txBody>
      </p:sp>
      <p:sp>
        <p:nvSpPr>
          <p:cNvPr id="12" name="Text 10">
            <a:extLst>
              <a:ext uri="{FF2B5EF4-FFF2-40B4-BE49-F238E27FC236}">
                <a16:creationId xmlns:a16="http://schemas.microsoft.com/office/drawing/2014/main" id="{87EF9616-1BFA-7886-3EFE-309726B53237}"/>
              </a:ext>
            </a:extLst>
          </p:cNvPr>
          <p:cNvSpPr/>
          <p:nvPr/>
        </p:nvSpPr>
        <p:spPr>
          <a:xfrm>
            <a:off x="5363673" y="3511226"/>
            <a:ext cx="3490913" cy="615440"/>
          </a:xfrm>
          <a:prstGeom prst="rect">
            <a:avLst/>
          </a:prstGeom>
          <a:noFill/>
          <a:ln/>
        </p:spPr>
        <p:txBody>
          <a:bodyPr wrap="square" lIns="0" tIns="0" rIns="0" bIns="0" rtlCol="0" anchor="t"/>
          <a:lstStyle/>
          <a:p>
            <a:pPr marL="0" indent="0" algn="l">
              <a:lnSpc>
                <a:spcPts val="941"/>
              </a:lnSpc>
              <a:buNone/>
            </a:pPr>
            <a:r>
              <a:rPr lang="es-ES_tradnl" sz="800" kern="0" spc="8" noProof="0" dirty="0">
                <a:solidFill>
                  <a:srgbClr val="576A78">
                    <a:alpha val="99000"/>
                  </a:srgbClr>
                </a:solidFill>
                <a:latin typeface="Bw Gradual" pitchFamily="34" charset="0"/>
                <a:ea typeface="Bw Gradual" pitchFamily="34" charset="-122"/>
                <a:cs typeface="Bw Gradual" pitchFamily="34" charset="-120"/>
              </a:rPr>
              <a:t>La Beca Crandon está diseñada para apoyar a profesionales </a:t>
            </a:r>
          </a:p>
          <a:p>
            <a:pPr marL="0" indent="0" algn="l">
              <a:buNone/>
            </a:pPr>
            <a:r>
              <a:rPr lang="es-ES_tradnl" sz="800" kern="0" spc="8" noProof="0" dirty="0">
                <a:solidFill>
                  <a:srgbClr val="576A78">
                    <a:alpha val="99000"/>
                  </a:srgbClr>
                </a:solidFill>
                <a:latin typeface="Bw Gradual" pitchFamily="34" charset="0"/>
                <a:ea typeface="Bw Gradual" pitchFamily="34" charset="-122"/>
                <a:cs typeface="Bw Gradual" pitchFamily="34" charset="-120"/>
              </a:rPr>
              <a:t>y estudiantes internacionales con alto potencial en el ámbito financiero, reconociendo tanto la excelencia académica como la trayectoria profesional. Para el curso 2025/2026, estas becas ofrecen una cobertura del 50 % del coste total del Máster en Fintech, Blockchain </a:t>
            </a:r>
          </a:p>
          <a:p>
            <a:pPr marL="0" indent="0" algn="l">
              <a:lnSpc>
                <a:spcPts val="941"/>
              </a:lnSpc>
              <a:buNone/>
            </a:pPr>
            <a:r>
              <a:rPr lang="es-ES_tradnl" sz="800" kern="0" spc="8" noProof="0" dirty="0">
                <a:solidFill>
                  <a:srgbClr val="576A78">
                    <a:alpha val="99000"/>
                  </a:srgbClr>
                </a:solidFill>
                <a:latin typeface="Bw Gradual" pitchFamily="34" charset="0"/>
                <a:ea typeface="Bw Gradual" pitchFamily="34" charset="-122"/>
                <a:cs typeface="Bw Gradual" pitchFamily="34" charset="-120"/>
              </a:rPr>
              <a:t>y Mercados Financieros.</a:t>
            </a:r>
            <a:endParaRPr lang="es-ES_tradnl" sz="800" noProof="0" dirty="0"/>
          </a:p>
        </p:txBody>
      </p:sp>
      <p:sp>
        <p:nvSpPr>
          <p:cNvPr id="14" name="Text 12">
            <a:extLst>
              <a:ext uri="{FF2B5EF4-FFF2-40B4-BE49-F238E27FC236}">
                <a16:creationId xmlns:a16="http://schemas.microsoft.com/office/drawing/2014/main" id="{47C88C02-AC6A-D3D8-04DB-EF1BF0C1B939}"/>
              </a:ext>
            </a:extLst>
          </p:cNvPr>
          <p:cNvSpPr/>
          <p:nvPr/>
        </p:nvSpPr>
        <p:spPr>
          <a:xfrm>
            <a:off x="285750" y="3489325"/>
            <a:ext cx="1014413" cy="200025"/>
          </a:xfrm>
          <a:prstGeom prst="rect">
            <a:avLst/>
          </a:prstGeom>
          <a:noFill/>
          <a:ln/>
        </p:spPr>
        <p:txBody>
          <a:bodyPr wrap="square" lIns="0" tIns="0" rIns="0" bIns="0" rtlCol="0" anchor="t"/>
          <a:lstStyle/>
          <a:p>
            <a:pPr marL="0" indent="0" algn="l">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Programa de Becas Educativas</a:t>
            </a:r>
            <a:endParaRPr lang="es-ES_tradnl" sz="800" noProof="0"/>
          </a:p>
        </p:txBody>
      </p:sp>
      <p:pic>
        <p:nvPicPr>
          <p:cNvPr id="21" name="Imagen 20">
            <a:extLst>
              <a:ext uri="{FF2B5EF4-FFF2-40B4-BE49-F238E27FC236}">
                <a16:creationId xmlns:a16="http://schemas.microsoft.com/office/drawing/2014/main" id="{986623E8-CB4A-51AB-7A47-B148493E8421}"/>
              </a:ext>
            </a:extLst>
          </p:cNvPr>
          <p:cNvPicPr>
            <a:picLocks noChangeAspect="1"/>
          </p:cNvPicPr>
          <p:nvPr/>
        </p:nvPicPr>
        <p:blipFill>
          <a:blip r:embed="rId3"/>
          <a:stretch>
            <a:fillRect/>
          </a:stretch>
        </p:blipFill>
        <p:spPr>
          <a:xfrm>
            <a:off x="4140199" y="142875"/>
            <a:ext cx="4714387" cy="3142925"/>
          </a:xfrm>
          <a:prstGeom prst="roundRect">
            <a:avLst>
              <a:gd name="adj" fmla="val 849"/>
            </a:avLst>
          </a:prstGeom>
        </p:spPr>
      </p:pic>
      <p:sp>
        <p:nvSpPr>
          <p:cNvPr id="6" name="Text 2">
            <a:extLst>
              <a:ext uri="{FF2B5EF4-FFF2-40B4-BE49-F238E27FC236}">
                <a16:creationId xmlns:a16="http://schemas.microsoft.com/office/drawing/2014/main" id="{8493AF5A-4881-033B-50A7-5C66AE450E8F}"/>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pic>
        <p:nvPicPr>
          <p:cNvPr id="5" name="Imagen 4">
            <a:extLst>
              <a:ext uri="{FF2B5EF4-FFF2-40B4-BE49-F238E27FC236}">
                <a16:creationId xmlns:a16="http://schemas.microsoft.com/office/drawing/2014/main" id="{39209ECF-3901-D3CF-3E4B-87D30375CD85}"/>
              </a:ext>
            </a:extLst>
          </p:cNvPr>
          <p:cNvPicPr>
            <a:picLocks noChangeAspect="1"/>
          </p:cNvPicPr>
          <p:nvPr/>
        </p:nvPicPr>
        <p:blipFill rotWithShape="1">
          <a:blip r:embed="rId4"/>
          <a:srcRect b="35978"/>
          <a:stretch/>
        </p:blipFill>
        <p:spPr>
          <a:xfrm>
            <a:off x="1002324" y="4915627"/>
            <a:ext cx="424228" cy="84998"/>
          </a:xfrm>
          <a:prstGeom prst="rect">
            <a:avLst/>
          </a:prstGeom>
        </p:spPr>
      </p:pic>
    </p:spTree>
    <p:extLst>
      <p:ext uri="{BB962C8B-B14F-4D97-AF65-F5344CB8AC3E}">
        <p14:creationId xmlns:p14="http://schemas.microsoft.com/office/powerpoint/2010/main" val="52813059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name="Slide 53">
    <p:bg>
      <p:bgPr>
        <a:solidFill>
          <a:srgbClr val="D9CDCB"/>
        </a:solidFill>
        <a:effectLst/>
      </p:bgPr>
    </p:bg>
    <p:spTree>
      <p:nvGrpSpPr>
        <p:cNvPr id="1" name=""/>
        <p:cNvGrpSpPr/>
        <p:nvPr/>
      </p:nvGrpSpPr>
      <p:grpSpPr>
        <a:xfrm>
          <a:off x="0" y="0"/>
          <a:ext cx="0" cy="0"/>
          <a:chOff x="0" y="0"/>
          <a:chExt cx="0" cy="0"/>
        </a:xfrm>
      </p:grpSpPr>
      <p:sp>
        <p:nvSpPr>
          <p:cNvPr id="3" name="Text 1"/>
          <p:cNvSpPr/>
          <p:nvPr/>
        </p:nvSpPr>
        <p:spPr>
          <a:xfrm>
            <a:off x="285750" y="4943475"/>
            <a:ext cx="95250" cy="57150"/>
          </a:xfrm>
          <a:prstGeom prst="rect">
            <a:avLst/>
          </a:prstGeom>
          <a:noFill/>
          <a:ln/>
        </p:spPr>
        <p:txBody>
          <a:bodyPr wrap="square" lIns="0" tIns="0" rIns="0" bIns="0" rtlCol="0" anchor="ctr"/>
          <a:lstStyle/>
          <a:p>
            <a:pPr marL="0" indent="0" algn="ctr">
              <a:lnSpc>
                <a:spcPts val="684"/>
              </a:lnSpc>
              <a:buNone/>
            </a:pPr>
            <a:r>
              <a:rPr lang="es-ES_tradnl" sz="570" kern="0" spc="11">
                <a:solidFill>
                  <a:srgbClr val="132034">
                    <a:alpha val="99000"/>
                  </a:srgbClr>
                </a:solidFill>
                <a:latin typeface="Bw Gradual" pitchFamily="34" charset="0"/>
              </a:rPr>
              <a:t>55</a:t>
            </a:r>
            <a:endParaRPr lang="es-ES_tradnl" sz="570" noProof="0"/>
          </a:p>
        </p:txBody>
      </p:sp>
      <p:sp>
        <p:nvSpPr>
          <p:cNvPr id="4" name="Text 2"/>
          <p:cNvSpPr/>
          <p:nvPr/>
        </p:nvSpPr>
        <p:spPr>
          <a:xfrm>
            <a:off x="285750" y="481012"/>
            <a:ext cx="3128963" cy="409575"/>
          </a:xfrm>
          <a:prstGeom prst="rect">
            <a:avLst/>
          </a:prstGeom>
          <a:noFill/>
          <a:ln/>
        </p:spPr>
        <p:txBody>
          <a:bodyPr wrap="square" lIns="0" tIns="0" rIns="0" bIns="0" rtlCol="0" anchor="t"/>
          <a:lstStyle/>
          <a:p>
            <a:pPr marL="0" indent="0" algn="l">
              <a:lnSpc>
                <a:spcPts val="3078"/>
              </a:lnSpc>
              <a:buNone/>
            </a:pPr>
            <a:r>
              <a:rPr lang="es-ES_tradnl" sz="2800" noProof="0">
                <a:solidFill>
                  <a:srgbClr val="132034">
                    <a:alpha val="99000"/>
                  </a:srgbClr>
                </a:solidFill>
                <a:latin typeface="Canela Light" pitchFamily="2" charset="77"/>
                <a:ea typeface="Canela" pitchFamily="34" charset="-122"/>
                <a:cs typeface="Canela" pitchFamily="34" charset="-120"/>
              </a:rPr>
              <a:t>Pilar 2. </a:t>
            </a:r>
          </a:p>
          <a:p>
            <a:pPr marL="0" indent="0" algn="l">
              <a:lnSpc>
                <a:spcPts val="3078"/>
              </a:lnSpc>
              <a:buNone/>
            </a:pPr>
            <a:r>
              <a:rPr lang="es-ES_tradnl" sz="2800" noProof="0">
                <a:solidFill>
                  <a:srgbClr val="132034">
                    <a:alpha val="99000"/>
                  </a:srgbClr>
                </a:solidFill>
                <a:latin typeface="Canela Light" pitchFamily="2" charset="77"/>
                <a:ea typeface="Canela" pitchFamily="34" charset="-122"/>
                <a:cs typeface="Canela" pitchFamily="34" charset="-120"/>
              </a:rPr>
              <a:t>Solidaridad</a:t>
            </a:r>
            <a:endParaRPr lang="es-ES_tradnl" sz="2800" noProof="0"/>
          </a:p>
        </p:txBody>
      </p:sp>
      <p:sp>
        <p:nvSpPr>
          <p:cNvPr id="5" name="Text 3"/>
          <p:cNvSpPr/>
          <p:nvPr/>
        </p:nvSpPr>
        <p:spPr>
          <a:xfrm>
            <a:off x="1738313" y="142875"/>
            <a:ext cx="1333500"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8. MEANINGFUL IMPACT PROGRAM</a:t>
            </a:r>
            <a:endParaRPr lang="es-ES_tradnl" sz="570" noProof="0"/>
          </a:p>
        </p:txBody>
      </p:sp>
      <p:sp>
        <p:nvSpPr>
          <p:cNvPr id="7" name="Text 5"/>
          <p:cNvSpPr/>
          <p:nvPr/>
        </p:nvSpPr>
        <p:spPr>
          <a:xfrm>
            <a:off x="234949" y="2098674"/>
            <a:ext cx="2832098" cy="2305050"/>
          </a:xfrm>
          <a:prstGeom prst="rect">
            <a:avLst/>
          </a:prstGeom>
          <a:noFill/>
          <a:ln/>
        </p:spPr>
        <p:txBody>
          <a:bodyPr wrap="square" lIns="0" tIns="0" rIns="0" bIns="0" rtlCol="0" anchor="t"/>
          <a:lstStyle/>
          <a:p>
            <a:pPr marL="0" indent="0" algn="l">
              <a:buNone/>
            </a:pPr>
            <a:r>
              <a:rPr lang="es-ES_tradnl" sz="900" spc="20" noProof="0">
                <a:solidFill>
                  <a:srgbClr val="132034">
                    <a:alpha val="99000"/>
                  </a:srgbClr>
                </a:solidFill>
                <a:latin typeface="Bw Gradual" pitchFamily="34" charset="0"/>
                <a:ea typeface="Bw Gradual" pitchFamily="34" charset="-122"/>
                <a:cs typeface="Bw Gradual" pitchFamily="34" charset="-120"/>
              </a:rPr>
              <a:t>En Crandon, la solidaridad constituye un pilar fundamental que orienta su visión estratégica y su modelo de negocio. Crandon concibe su actividad dentro de un marco de responsabilidad social activa, promoviendo iniciativas que contribuyen a la diversidad, la inclusión y el impacto positivo en las comunidades en las que opera. 
</a:t>
            </a:r>
            <a:endParaRPr lang="es-ES_tradnl" sz="900" spc="20" noProof="0"/>
          </a:p>
          <a:p>
            <a:pPr marL="0" indent="0" algn="l">
              <a:buNone/>
            </a:pPr>
            <a:r>
              <a:rPr lang="es-ES_tradnl" sz="900" spc="20" noProof="0">
                <a:solidFill>
                  <a:srgbClr val="132034">
                    <a:alpha val="99000"/>
                  </a:srgbClr>
                </a:solidFill>
                <a:latin typeface="Bw Gradual" pitchFamily="34" charset="0"/>
                <a:ea typeface="Bw Gradual" pitchFamily="34" charset="-122"/>
                <a:cs typeface="Bw Gradual" pitchFamily="34" charset="-120"/>
              </a:rPr>
              <a:t>A través de Crandon </a:t>
            </a:r>
            <a:r>
              <a:rPr lang="es-ES_tradnl" sz="900" spc="20" noProof="0" err="1">
                <a:solidFill>
                  <a:srgbClr val="132034">
                    <a:alpha val="99000"/>
                  </a:srgbClr>
                </a:solidFill>
                <a:latin typeface="Bw Gradual" pitchFamily="34" charset="0"/>
                <a:ea typeface="Bw Gradual" pitchFamily="34" charset="-122"/>
                <a:cs typeface="Bw Gradual" pitchFamily="34" charset="-120"/>
              </a:rPr>
              <a:t>Solidarity</a:t>
            </a:r>
            <a:r>
              <a:rPr lang="es-ES_tradnl" sz="900" spc="20" noProof="0">
                <a:solidFill>
                  <a:srgbClr val="132034">
                    <a:alpha val="99000"/>
                  </a:srgbClr>
                </a:solidFill>
                <a:latin typeface="Bw Gradual" pitchFamily="34" charset="0"/>
                <a:ea typeface="Bw Gradual" pitchFamily="34" charset="-122"/>
                <a:cs typeface="Bw Gradual" pitchFamily="34" charset="-120"/>
              </a:rPr>
              <a:t>, la firma traduce </a:t>
            </a:r>
          </a:p>
          <a:p>
            <a:pPr marL="0" indent="0" algn="l">
              <a:buNone/>
            </a:pPr>
            <a:r>
              <a:rPr lang="es-ES_tradnl" sz="900" spc="20" noProof="0">
                <a:solidFill>
                  <a:srgbClr val="132034">
                    <a:alpha val="99000"/>
                  </a:srgbClr>
                </a:solidFill>
                <a:latin typeface="Bw Gradual" pitchFamily="34" charset="0"/>
                <a:ea typeface="Bw Gradual" pitchFamily="34" charset="-122"/>
                <a:cs typeface="Bw Gradual" pitchFamily="34" charset="-120"/>
              </a:rPr>
              <a:t>su compromiso con la acción social en iniciativas concretas que refuerzan su papel como actor responsable en el entorno y que engloba todas aquellas acciones que impulsamos y que tienen </a:t>
            </a:r>
          </a:p>
          <a:p>
            <a:pPr marL="0" indent="0" algn="l">
              <a:buNone/>
            </a:pPr>
            <a:r>
              <a:rPr lang="es-ES_tradnl" sz="900" spc="20" noProof="0">
                <a:solidFill>
                  <a:srgbClr val="132034">
                    <a:alpha val="99000"/>
                  </a:srgbClr>
                </a:solidFill>
                <a:latin typeface="Bw Gradual" pitchFamily="34" charset="0"/>
                <a:ea typeface="Bw Gradual" pitchFamily="34" charset="-122"/>
                <a:cs typeface="Bw Gradual" pitchFamily="34" charset="-120"/>
              </a:rPr>
              <a:t>un trasfondo social.
</a:t>
            </a:r>
            <a:endParaRPr lang="es-ES_tradnl" sz="900" spc="20" noProof="0"/>
          </a:p>
        </p:txBody>
      </p:sp>
      <p:sp>
        <p:nvSpPr>
          <p:cNvPr id="8" name="Text 6"/>
          <p:cNvSpPr/>
          <p:nvPr/>
        </p:nvSpPr>
        <p:spPr>
          <a:xfrm>
            <a:off x="6724660" y="533399"/>
            <a:ext cx="2133591" cy="1557338"/>
          </a:xfrm>
          <a:prstGeom prst="rect">
            <a:avLst/>
          </a:prstGeom>
          <a:noFill/>
          <a:ln/>
        </p:spPr>
        <p:txBody>
          <a:bodyPr wrap="square" lIns="0" tIns="0" rIns="0" bIns="0" rtlCol="0" anchor="t"/>
          <a:lstStyle/>
          <a:p>
            <a:pPr marL="0" indent="0" algn="l">
              <a:buNone/>
            </a:pPr>
            <a:r>
              <a:rPr lang="es-ES_tradnl" sz="800" spc="20" noProof="0">
                <a:solidFill>
                  <a:srgbClr val="576A78">
                    <a:alpha val="99000"/>
                  </a:srgbClr>
                </a:solidFill>
                <a:latin typeface="Bw Gradual" pitchFamily="34" charset="0"/>
                <a:ea typeface="Bw Gradual" pitchFamily="34" charset="-122"/>
                <a:cs typeface="Bw Gradual" pitchFamily="34" charset="-120"/>
              </a:rPr>
              <a:t>La estrategia de solidaridad de Crandon se fundamenta en tres principios:</a:t>
            </a:r>
            <a:endParaRPr lang="es-ES_tradnl" sz="800" spc="20" noProof="0"/>
          </a:p>
          <a:p>
            <a:pPr marL="171450" indent="-171450" algn="l">
              <a:buSzPct val="100000"/>
              <a:buFont typeface="Arial" panose="020B0604020202020204" pitchFamily="34" charset="0"/>
              <a:buChar char="•"/>
            </a:pPr>
            <a:r>
              <a:rPr lang="es-ES_tradnl" sz="800" spc="20" noProof="0">
                <a:solidFill>
                  <a:srgbClr val="132034">
                    <a:alpha val="99000"/>
                  </a:srgbClr>
                </a:solidFill>
                <a:latin typeface="Bw Gradual" pitchFamily="34" charset="0"/>
                <a:ea typeface="Bw Gradual" pitchFamily="34" charset="-122"/>
                <a:cs typeface="Bw Gradual" pitchFamily="34" charset="-120"/>
              </a:rPr>
              <a:t>Salud</a:t>
            </a:r>
            <a:r>
              <a:rPr lang="es-ES_tradnl" sz="800" spc="20" noProof="0">
                <a:solidFill>
                  <a:srgbClr val="576A78">
                    <a:alpha val="99000"/>
                  </a:srgbClr>
                </a:solidFill>
                <a:latin typeface="Bw Gradual" pitchFamily="34" charset="0"/>
                <a:ea typeface="Bw Gradual" pitchFamily="34" charset="-122"/>
                <a:cs typeface="Bw Gradual" pitchFamily="34" charset="-120"/>
              </a:rPr>
              <a:t> Queremos contribuir al cuidado de quien más lo necesita.</a:t>
            </a:r>
          </a:p>
          <a:p>
            <a:pPr marL="171450" indent="-171450" algn="l">
              <a:buSzPct val="100000"/>
              <a:buFont typeface="Arial" panose="020B0604020202020204" pitchFamily="34" charset="0"/>
              <a:buChar char="•"/>
            </a:pPr>
            <a:r>
              <a:rPr lang="es-ES_tradnl" sz="800" spc="20" noProof="0">
                <a:solidFill>
                  <a:srgbClr val="132034">
                    <a:alpha val="99000"/>
                  </a:srgbClr>
                </a:solidFill>
                <a:latin typeface="Bw Gradual" pitchFamily="34" charset="0"/>
                <a:ea typeface="Bw Gradual" pitchFamily="34" charset="-122"/>
                <a:cs typeface="Bw Gradual" pitchFamily="34" charset="-120"/>
              </a:rPr>
              <a:t>Voluntad de compartir</a:t>
            </a:r>
            <a:r>
              <a:rPr lang="es-ES_tradnl" sz="800" spc="20" noProof="0">
                <a:solidFill>
                  <a:srgbClr val="576A78">
                    <a:alpha val="99000"/>
                  </a:srgbClr>
                </a:solidFill>
                <a:latin typeface="Bw Gradual" pitchFamily="34" charset="0"/>
                <a:ea typeface="Bw Gradual" pitchFamily="34" charset="-122"/>
                <a:cs typeface="Bw Gradual" pitchFamily="34" charset="-120"/>
              </a:rPr>
              <a:t> Queremos compartir conocimiento y recursos.</a:t>
            </a:r>
          </a:p>
          <a:p>
            <a:pPr marL="171450" indent="-171450" algn="l">
              <a:buSzPct val="100000"/>
              <a:buFont typeface="Arial" panose="020B0604020202020204" pitchFamily="34" charset="0"/>
              <a:buChar char="•"/>
            </a:pPr>
            <a:r>
              <a:rPr lang="es-ES_tradnl" sz="800" spc="20" noProof="0">
                <a:solidFill>
                  <a:srgbClr val="132034">
                    <a:alpha val="99000"/>
                  </a:srgbClr>
                </a:solidFill>
                <a:latin typeface="Bw Gradual" pitchFamily="34" charset="0"/>
                <a:ea typeface="Bw Gradual" pitchFamily="34" charset="-122"/>
                <a:cs typeface="Bw Gradual" pitchFamily="34" charset="-120"/>
              </a:rPr>
              <a:t>Voluntad de acompañar</a:t>
            </a:r>
            <a:r>
              <a:rPr lang="es-ES_tradnl" sz="800" spc="20" noProof="0">
                <a:solidFill>
                  <a:srgbClr val="576A78">
                    <a:alpha val="99000"/>
                  </a:srgbClr>
                </a:solidFill>
                <a:latin typeface="Bw Gradual" pitchFamily="34" charset="0"/>
                <a:ea typeface="Bw Gradual" pitchFamily="34" charset="-122"/>
                <a:cs typeface="Bw Gradual" pitchFamily="34" charset="-120"/>
              </a:rPr>
              <a:t> Queremos aportar bienestar a las personas.</a:t>
            </a:r>
            <a:endParaRPr lang="es-ES_tradnl" sz="800" spc="20" noProof="0"/>
          </a:p>
        </p:txBody>
      </p:sp>
      <p:sp>
        <p:nvSpPr>
          <p:cNvPr id="10" name="Text 8"/>
          <p:cNvSpPr/>
          <p:nvPr/>
        </p:nvSpPr>
        <p:spPr>
          <a:xfrm>
            <a:off x="6724660" y="142875"/>
            <a:ext cx="2038350" cy="123825"/>
          </a:xfrm>
          <a:prstGeom prst="rect">
            <a:avLst/>
          </a:prstGeom>
          <a:noFill/>
          <a:ln/>
        </p:spPr>
        <p:txBody>
          <a:bodyPr wrap="square" lIns="0" tIns="0" rIns="0" bIns="0" rtlCol="0" anchor="t"/>
          <a:lstStyle/>
          <a:p>
            <a:pPr marL="0" indent="0" algn="l">
              <a:lnSpc>
                <a:spcPts val="1539"/>
              </a:lnSpc>
              <a:buNone/>
            </a:pPr>
            <a:r>
              <a:rPr lang="es-ES_tradnl" sz="1200" kern="0" spc="13" noProof="0">
                <a:solidFill>
                  <a:srgbClr val="132034">
                    <a:alpha val="99000"/>
                  </a:srgbClr>
                </a:solidFill>
                <a:latin typeface="Canela Light" pitchFamily="2" charset="77"/>
                <a:ea typeface="Canela" pitchFamily="34" charset="-122"/>
                <a:cs typeface="Canela" pitchFamily="34" charset="-120"/>
              </a:rPr>
              <a:t>Valores clave</a:t>
            </a:r>
            <a:endParaRPr lang="es-ES_tradnl" sz="1200" noProof="0"/>
          </a:p>
        </p:txBody>
      </p:sp>
      <p:sp>
        <p:nvSpPr>
          <p:cNvPr id="12" name="Shape 10"/>
          <p:cNvSpPr/>
          <p:nvPr/>
        </p:nvSpPr>
        <p:spPr>
          <a:xfrm rot="-5400000">
            <a:off x="4175134" y="2571749"/>
            <a:ext cx="4806949" cy="0"/>
          </a:xfrm>
          <a:prstGeom prst="line">
            <a:avLst/>
          </a:prstGeom>
          <a:noFill/>
          <a:ln w="6350">
            <a:solidFill>
              <a:srgbClr val="576A78"/>
            </a:solidFill>
            <a:prstDash val="solid"/>
          </a:ln>
        </p:spPr>
        <p:txBody>
          <a:bodyPr/>
          <a:lstStyle/>
          <a:p>
            <a:endParaRPr lang="es-ES_tradnl" noProof="0"/>
          </a:p>
        </p:txBody>
      </p:sp>
      <p:pic>
        <p:nvPicPr>
          <p:cNvPr id="17" name="Imagen 16">
            <a:extLst>
              <a:ext uri="{FF2B5EF4-FFF2-40B4-BE49-F238E27FC236}">
                <a16:creationId xmlns:a16="http://schemas.microsoft.com/office/drawing/2014/main" id="{864F0EA7-65B4-D02C-2169-1A79E23A2EFE}"/>
              </a:ext>
            </a:extLst>
          </p:cNvPr>
          <p:cNvPicPr>
            <a:picLocks noChangeAspect="1"/>
          </p:cNvPicPr>
          <p:nvPr/>
        </p:nvPicPr>
        <p:blipFill>
          <a:blip r:embed="rId3"/>
          <a:srcRect r="3863"/>
          <a:stretch>
            <a:fillRect/>
          </a:stretch>
        </p:blipFill>
        <p:spPr>
          <a:xfrm>
            <a:off x="3279515" y="163514"/>
            <a:ext cx="3081859" cy="4808536"/>
          </a:xfrm>
          <a:prstGeom prst="roundRect">
            <a:avLst>
              <a:gd name="adj" fmla="val 1112"/>
            </a:avLst>
          </a:prstGeom>
        </p:spPr>
      </p:pic>
      <p:sp>
        <p:nvSpPr>
          <p:cNvPr id="9" name="Text 2">
            <a:extLst>
              <a:ext uri="{FF2B5EF4-FFF2-40B4-BE49-F238E27FC236}">
                <a16:creationId xmlns:a16="http://schemas.microsoft.com/office/drawing/2014/main" id="{3D9B916F-5876-FB82-FA14-81DADA224412}"/>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pic>
        <p:nvPicPr>
          <p:cNvPr id="6" name="Imagen 5">
            <a:extLst>
              <a:ext uri="{FF2B5EF4-FFF2-40B4-BE49-F238E27FC236}">
                <a16:creationId xmlns:a16="http://schemas.microsoft.com/office/drawing/2014/main" id="{A2FCD5AA-6EEB-6AFF-3120-C402166931BC}"/>
              </a:ext>
            </a:extLst>
          </p:cNvPr>
          <p:cNvPicPr>
            <a:picLocks noChangeAspect="1"/>
          </p:cNvPicPr>
          <p:nvPr/>
        </p:nvPicPr>
        <p:blipFill rotWithShape="1">
          <a:blip r:embed="rId4"/>
          <a:srcRect b="35978"/>
          <a:stretch/>
        </p:blipFill>
        <p:spPr>
          <a:xfrm>
            <a:off x="1002324" y="4915627"/>
            <a:ext cx="424228" cy="84998"/>
          </a:xfrm>
          <a:prstGeom prst="rect">
            <a:avLst/>
          </a:prstGeom>
        </p:spPr>
      </p:pic>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rgbClr val="D9CDCB"/>
        </a:solidFill>
        <a:effectLst/>
      </p:bgPr>
    </p:bg>
    <p:spTree>
      <p:nvGrpSpPr>
        <p:cNvPr id="1" name="">
          <a:extLst>
            <a:ext uri="{FF2B5EF4-FFF2-40B4-BE49-F238E27FC236}">
              <a16:creationId xmlns:a16="http://schemas.microsoft.com/office/drawing/2014/main" id="{B2F0B4A0-ED11-C51B-E71D-5340A1A38C3F}"/>
            </a:ext>
          </a:extLst>
        </p:cNvPr>
        <p:cNvGrpSpPr/>
        <p:nvPr/>
      </p:nvGrpSpPr>
      <p:grpSpPr>
        <a:xfrm>
          <a:off x="0" y="0"/>
          <a:ext cx="0" cy="0"/>
          <a:chOff x="0" y="0"/>
          <a:chExt cx="0" cy="0"/>
        </a:xfrm>
      </p:grpSpPr>
      <p:sp>
        <p:nvSpPr>
          <p:cNvPr id="3" name="Text 1">
            <a:extLst>
              <a:ext uri="{FF2B5EF4-FFF2-40B4-BE49-F238E27FC236}">
                <a16:creationId xmlns:a16="http://schemas.microsoft.com/office/drawing/2014/main" id="{85589FAE-80D9-F8F7-E643-977EECAF28B1}"/>
              </a:ext>
            </a:extLst>
          </p:cNvPr>
          <p:cNvSpPr/>
          <p:nvPr/>
        </p:nvSpPr>
        <p:spPr>
          <a:xfrm>
            <a:off x="285750" y="4943475"/>
            <a:ext cx="95250" cy="57150"/>
          </a:xfrm>
          <a:prstGeom prst="rect">
            <a:avLst/>
          </a:prstGeom>
          <a:noFill/>
          <a:ln/>
        </p:spPr>
        <p:txBody>
          <a:bodyPr wrap="square" lIns="0" tIns="0" rIns="0" bIns="0" rtlCol="0" anchor="ctr"/>
          <a:lstStyle/>
          <a:p>
            <a:pPr marL="0" indent="0" algn="ctr">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56</a:t>
            </a:r>
            <a:endParaRPr lang="es-ES_tradnl" sz="570" noProof="0"/>
          </a:p>
        </p:txBody>
      </p:sp>
      <p:sp>
        <p:nvSpPr>
          <p:cNvPr id="5" name="Text 3">
            <a:extLst>
              <a:ext uri="{FF2B5EF4-FFF2-40B4-BE49-F238E27FC236}">
                <a16:creationId xmlns:a16="http://schemas.microsoft.com/office/drawing/2014/main" id="{3F28BABC-35D8-0A2B-F1F4-F4EF8FE71D23}"/>
              </a:ext>
            </a:extLst>
          </p:cNvPr>
          <p:cNvSpPr/>
          <p:nvPr/>
        </p:nvSpPr>
        <p:spPr>
          <a:xfrm>
            <a:off x="1738313" y="142875"/>
            <a:ext cx="1333500"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8. MEANINGFUL IMPACT PROGRAM</a:t>
            </a:r>
            <a:endParaRPr lang="es-ES_tradnl" sz="570" noProof="0"/>
          </a:p>
        </p:txBody>
      </p:sp>
      <p:sp>
        <p:nvSpPr>
          <p:cNvPr id="8" name="Text 6">
            <a:extLst>
              <a:ext uri="{FF2B5EF4-FFF2-40B4-BE49-F238E27FC236}">
                <a16:creationId xmlns:a16="http://schemas.microsoft.com/office/drawing/2014/main" id="{71BBAD7F-3F8A-0501-5AEF-8D1D24745776}"/>
              </a:ext>
            </a:extLst>
          </p:cNvPr>
          <p:cNvSpPr/>
          <p:nvPr/>
        </p:nvSpPr>
        <p:spPr>
          <a:xfrm>
            <a:off x="3776662" y="423863"/>
            <a:ext cx="1989109" cy="1557338"/>
          </a:xfrm>
          <a:prstGeom prst="rect">
            <a:avLst/>
          </a:prstGeom>
          <a:noFill/>
          <a:ln/>
        </p:spPr>
        <p:txBody>
          <a:bodyPr wrap="square" lIns="0" tIns="0" rIns="0" bIns="0" rtlCol="0" anchor="t"/>
          <a:lstStyle/>
          <a:p>
            <a:r>
              <a:rPr lang="es-ES_tradnl" sz="800" spc="20">
                <a:solidFill>
                  <a:srgbClr val="576A78">
                    <a:alpha val="99000"/>
                  </a:srgbClr>
                </a:solidFill>
                <a:latin typeface="Bw Gradual" pitchFamily="34" charset="0"/>
                <a:ea typeface="Bw Gradual" pitchFamily="34" charset="-122"/>
                <a:cs typeface="Bw Gradual" pitchFamily="34" charset="-120"/>
              </a:rPr>
              <a:t>Crandon </a:t>
            </a:r>
            <a:r>
              <a:rPr lang="es-ES_tradnl" sz="800" spc="20" err="1">
                <a:solidFill>
                  <a:srgbClr val="576A78">
                    <a:alpha val="99000"/>
                  </a:srgbClr>
                </a:solidFill>
                <a:latin typeface="Bw Gradual" pitchFamily="34" charset="0"/>
                <a:ea typeface="Bw Gradual" pitchFamily="34" charset="-122"/>
                <a:cs typeface="Bw Gradual" pitchFamily="34" charset="-120"/>
              </a:rPr>
              <a:t>Community</a:t>
            </a:r>
            <a:r>
              <a:rPr lang="es-ES_tradnl" sz="800" spc="20">
                <a:solidFill>
                  <a:srgbClr val="576A78">
                    <a:alpha val="99000"/>
                  </a:srgbClr>
                </a:solidFill>
                <a:latin typeface="Bw Gradual" pitchFamily="34" charset="0"/>
                <a:ea typeface="Bw Gradual" pitchFamily="34" charset="-122"/>
                <a:cs typeface="Bw Gradual" pitchFamily="34" charset="-120"/>
              </a:rPr>
              <a:t> </a:t>
            </a:r>
            <a:r>
              <a:rPr lang="es-ES_tradnl" sz="800" spc="20" err="1">
                <a:solidFill>
                  <a:srgbClr val="576A78">
                    <a:alpha val="99000"/>
                  </a:srgbClr>
                </a:solidFill>
                <a:latin typeface="Bw Gradual" pitchFamily="34" charset="0"/>
                <a:ea typeface="Bw Gradual" pitchFamily="34" charset="-122"/>
                <a:cs typeface="Bw Gradual" pitchFamily="34" charset="-120"/>
              </a:rPr>
              <a:t>Engagement</a:t>
            </a:r>
            <a:r>
              <a:rPr lang="es-ES_tradnl" sz="800" spc="20">
                <a:solidFill>
                  <a:srgbClr val="576A78">
                    <a:alpha val="99000"/>
                  </a:srgbClr>
                </a:solidFill>
                <a:latin typeface="Bw Gradual" pitchFamily="34" charset="0"/>
                <a:ea typeface="Bw Gradual" pitchFamily="34" charset="-122"/>
                <a:cs typeface="Bw Gradual" pitchFamily="34" charset="-120"/>
              </a:rPr>
              <a:t>
</a:t>
            </a:r>
            <a:endParaRPr lang="es-ES_tradnl" sz="800" spc="20"/>
          </a:p>
          <a:p>
            <a:r>
              <a:rPr lang="es-ES_tradnl" sz="800" spc="20">
                <a:solidFill>
                  <a:srgbClr val="576A78">
                    <a:alpha val="99000"/>
                  </a:srgbClr>
                </a:solidFill>
                <a:latin typeface="Bw Gradual" pitchFamily="34" charset="0"/>
                <a:ea typeface="Bw Gradual" pitchFamily="34" charset="-122"/>
                <a:cs typeface="Bw Gradual" pitchFamily="34" charset="-120"/>
              </a:rPr>
              <a:t>Crandon impulsa programas de voluntariado corporativo y establece colaboraciones con fundaciones y organizaciones sin ánimo de lucro, participando en proyectos orientados a la generación de impacto social tangible. Entre las principales iniciativas destacan:</a:t>
            </a:r>
          </a:p>
        </p:txBody>
      </p:sp>
      <p:sp>
        <p:nvSpPr>
          <p:cNvPr id="9" name="Text 7">
            <a:extLst>
              <a:ext uri="{FF2B5EF4-FFF2-40B4-BE49-F238E27FC236}">
                <a16:creationId xmlns:a16="http://schemas.microsoft.com/office/drawing/2014/main" id="{A0F5B34B-BA38-D84D-7938-B2D7A9E9593F}"/>
              </a:ext>
            </a:extLst>
          </p:cNvPr>
          <p:cNvSpPr/>
          <p:nvPr/>
        </p:nvSpPr>
        <p:spPr>
          <a:xfrm>
            <a:off x="5940432" y="423863"/>
            <a:ext cx="2917813" cy="4421187"/>
          </a:xfrm>
          <a:prstGeom prst="rect">
            <a:avLst/>
          </a:prstGeom>
          <a:noFill/>
          <a:ln/>
        </p:spPr>
        <p:txBody>
          <a:bodyPr wrap="square" lIns="0" tIns="0" rIns="0" bIns="0" rtlCol="0" anchor="t"/>
          <a:lstStyle/>
          <a:p>
            <a:pPr algn="l"/>
            <a:r>
              <a:rPr lang="es-ES_tradnl" sz="800" spc="20" noProof="0" dirty="0">
                <a:solidFill>
                  <a:srgbClr val="576A78">
                    <a:alpha val="99000"/>
                  </a:srgbClr>
                </a:solidFill>
                <a:latin typeface="Bw Gradual" pitchFamily="34" charset="0"/>
                <a:ea typeface="Bw Gradual" pitchFamily="34" charset="-122"/>
                <a:cs typeface="Bw Gradual" pitchFamily="34" charset="-120"/>
              </a:rPr>
              <a:t>Colaboraciones destacadas</a:t>
            </a:r>
          </a:p>
          <a:p>
            <a:pPr marL="171450" indent="-171450" algn="l">
              <a:buFont typeface="Arial" panose="020B0604020202020204" pitchFamily="34" charset="0"/>
              <a:buChar char="•"/>
            </a:pPr>
            <a:r>
              <a:rPr lang="es-ES_tradnl" sz="800" spc="20" noProof="0" dirty="0">
                <a:solidFill>
                  <a:srgbClr val="132034">
                    <a:alpha val="99000"/>
                  </a:srgbClr>
                </a:solidFill>
                <a:latin typeface="Bw Gradual" pitchFamily="34" charset="0"/>
                <a:ea typeface="Bw Gradual" pitchFamily="34" charset="-122"/>
                <a:cs typeface="Bw Gradual" pitchFamily="34" charset="-120"/>
              </a:rPr>
              <a:t>Sant Joan de </a:t>
            </a:r>
            <a:r>
              <a:rPr lang="es-ES_tradnl" sz="800" spc="20" noProof="0" dirty="0" err="1">
                <a:solidFill>
                  <a:srgbClr val="132034">
                    <a:alpha val="99000"/>
                  </a:srgbClr>
                </a:solidFill>
                <a:latin typeface="Bw Gradual" pitchFamily="34" charset="0"/>
                <a:ea typeface="Bw Gradual" pitchFamily="34" charset="-122"/>
                <a:cs typeface="Bw Gradual" pitchFamily="34" charset="-120"/>
              </a:rPr>
              <a:t>Déu</a:t>
            </a:r>
            <a:r>
              <a:rPr lang="es-ES_tradnl" sz="800" spc="20" noProof="0" dirty="0">
                <a:solidFill>
                  <a:srgbClr val="132034">
                    <a:alpha val="99000"/>
                  </a:srgbClr>
                </a:solidFill>
                <a:latin typeface="Bw Gradual" pitchFamily="34" charset="0"/>
                <a:ea typeface="Bw Gradual" pitchFamily="34" charset="-122"/>
                <a:cs typeface="Bw Gradual" pitchFamily="34" charset="-120"/>
              </a:rPr>
              <a:t>: </a:t>
            </a:r>
            <a:r>
              <a:rPr lang="es-ES_tradnl" sz="800" spc="20" noProof="0" dirty="0">
                <a:solidFill>
                  <a:srgbClr val="576A78">
                    <a:alpha val="99000"/>
                  </a:srgbClr>
                </a:solidFill>
                <a:latin typeface="Bw Gradual" pitchFamily="34" charset="0"/>
                <a:ea typeface="Bw Gradual" pitchFamily="34" charset="-122"/>
                <a:cs typeface="Bw Gradual" pitchFamily="34" charset="-120"/>
              </a:rPr>
              <a:t>La firma de </a:t>
            </a:r>
            <a:r>
              <a:rPr lang="es-ES_tradnl" sz="800" spc="20" dirty="0">
                <a:solidFill>
                  <a:srgbClr val="576A78">
                    <a:alpha val="99000"/>
                  </a:srgbClr>
                </a:solidFill>
                <a:latin typeface="Bw Gradual" pitchFamily="34" charset="0"/>
                <a:ea typeface="Bw Gradual" pitchFamily="34" charset="-122"/>
                <a:cs typeface="Bw Gradual" pitchFamily="34" charset="-120"/>
              </a:rPr>
              <a:t>l</a:t>
            </a:r>
            <a:r>
              <a:rPr lang="es-ES_tradnl" sz="800" spc="20" noProof="0" dirty="0">
                <a:solidFill>
                  <a:srgbClr val="576A78">
                    <a:alpha val="99000"/>
                  </a:srgbClr>
                </a:solidFill>
                <a:latin typeface="Bw Gradual" pitchFamily="34" charset="0"/>
                <a:ea typeface="Bw Gradual" pitchFamily="34" charset="-122"/>
                <a:cs typeface="Bw Gradual" pitchFamily="34" charset="-120"/>
              </a:rPr>
              <a:t>a compañía ha colaborado con Hospital Sant Joan de </a:t>
            </a:r>
            <a:r>
              <a:rPr lang="es-ES_tradnl" sz="800" spc="20" noProof="0" dirty="0" err="1">
                <a:solidFill>
                  <a:srgbClr val="576A78">
                    <a:alpha val="99000"/>
                  </a:srgbClr>
                </a:solidFill>
                <a:latin typeface="Bw Gradual" pitchFamily="34" charset="0"/>
                <a:ea typeface="Bw Gradual" pitchFamily="34" charset="-122"/>
                <a:cs typeface="Bw Gradual" pitchFamily="34" charset="-120"/>
              </a:rPr>
              <a:t>Déu</a:t>
            </a:r>
            <a:r>
              <a:rPr lang="es-ES_tradnl" sz="800" spc="20" noProof="0" dirty="0">
                <a:solidFill>
                  <a:srgbClr val="576A78">
                    <a:alpha val="99000"/>
                  </a:srgbClr>
                </a:solidFill>
                <a:latin typeface="Bw Gradual" pitchFamily="34" charset="0"/>
                <a:ea typeface="Bw Gradual" pitchFamily="34" charset="-122"/>
                <a:cs typeface="Bw Gradual" pitchFamily="34" charset="-120"/>
              </a:rPr>
              <a:t> mediante aportaciones económicas y la organización de sorteos solidarios.</a:t>
            </a:r>
          </a:p>
          <a:p>
            <a:pPr algn="l"/>
            <a:endParaRPr lang="es-ES_tradnl" sz="800" spc="20" noProof="0" dirty="0"/>
          </a:p>
          <a:p>
            <a:pPr marL="171450" indent="-171450" algn="l">
              <a:buFont typeface="Arial" panose="020B0604020202020204" pitchFamily="34" charset="0"/>
              <a:buChar char="•"/>
            </a:pPr>
            <a:r>
              <a:rPr lang="es-ES_tradnl" sz="800" spc="20" noProof="0" dirty="0">
                <a:solidFill>
                  <a:srgbClr val="132034">
                    <a:alpha val="99000"/>
                  </a:srgbClr>
                </a:solidFill>
                <a:latin typeface="Bw Gradual" pitchFamily="34" charset="0"/>
                <a:ea typeface="Bw Gradual" pitchFamily="34" charset="-122"/>
                <a:cs typeface="Bw Gradual" pitchFamily="34" charset="-120"/>
              </a:rPr>
              <a:t>Global Humanitaria: </a:t>
            </a:r>
            <a:r>
              <a:rPr lang="es-ES_tradnl" sz="800" spc="20" noProof="0" dirty="0">
                <a:solidFill>
                  <a:srgbClr val="576A78">
                    <a:alpha val="99000"/>
                  </a:srgbClr>
                </a:solidFill>
                <a:latin typeface="Bw Gradual" pitchFamily="34" charset="0"/>
                <a:ea typeface="Bw Gradual" pitchFamily="34" charset="-122"/>
                <a:cs typeface="Bw Gradual" pitchFamily="34" charset="-120"/>
              </a:rPr>
              <a:t>Una de las colaboraciones solidarias </a:t>
            </a:r>
            <a:r>
              <a:rPr lang="es-ES_tradnl" sz="800" spc="20" noProof="0">
                <a:solidFill>
                  <a:srgbClr val="576A78">
                    <a:alpha val="99000"/>
                  </a:srgbClr>
                </a:solidFill>
                <a:latin typeface="Bw Gradual" pitchFamily="34" charset="0"/>
                <a:ea typeface="Bw Gradual" pitchFamily="34" charset="-122"/>
                <a:cs typeface="Bw Gradual" pitchFamily="34" charset="-120"/>
              </a:rPr>
              <a:t>más integradora </a:t>
            </a:r>
            <a:r>
              <a:rPr lang="es-ES_tradnl" sz="800" spc="20" noProof="0" dirty="0">
                <a:solidFill>
                  <a:srgbClr val="576A78">
                    <a:alpha val="99000"/>
                  </a:srgbClr>
                </a:solidFill>
                <a:latin typeface="Bw Gradual" pitchFamily="34" charset="0"/>
                <a:ea typeface="Bw Gradual" pitchFamily="34" charset="-122"/>
                <a:cs typeface="Bw Gradual" pitchFamily="34" charset="-120"/>
              </a:rPr>
              <a:t>para el equipo de Crandon en 2025, ha sido la jornada </a:t>
            </a:r>
            <a:r>
              <a:rPr lang="es-ES_tradnl" sz="800" spc="20" noProof="0" dirty="0" err="1">
                <a:solidFill>
                  <a:srgbClr val="576A78">
                    <a:alpha val="99000"/>
                  </a:srgbClr>
                </a:solidFill>
                <a:latin typeface="Bw Gradual" pitchFamily="34" charset="0"/>
                <a:ea typeface="Bw Gradual" pitchFamily="34" charset="-122"/>
                <a:cs typeface="Bw Gradual" pitchFamily="34" charset="-120"/>
              </a:rPr>
              <a:t>Offsite</a:t>
            </a:r>
            <a:r>
              <a:rPr lang="es-ES_tradnl" sz="800" spc="20" noProof="0" dirty="0">
                <a:solidFill>
                  <a:srgbClr val="576A78">
                    <a:alpha val="99000"/>
                  </a:srgbClr>
                </a:solidFill>
                <a:latin typeface="Bw Gradual" pitchFamily="34" charset="0"/>
                <a:ea typeface="Bw Gradual" pitchFamily="34" charset="-122"/>
                <a:cs typeface="Bw Gradual" pitchFamily="34" charset="-120"/>
              </a:rPr>
              <a:t> Crandon en la finca Casa Nova. El equipo participó en actividades relacionadas con la agricultura y cocina sostenibles, </a:t>
            </a:r>
            <a:br>
              <a:rPr lang="es-ES_tradnl" sz="800" spc="20" dirty="0">
                <a:solidFill>
                  <a:srgbClr val="576A78">
                    <a:alpha val="99000"/>
                  </a:srgbClr>
                </a:solidFill>
                <a:latin typeface="Bw Gradual" pitchFamily="34" charset="0"/>
                <a:ea typeface="Bw Gradual" pitchFamily="34" charset="-122"/>
                <a:cs typeface="Bw Gradual" pitchFamily="34" charset="-120"/>
              </a:rPr>
            </a:br>
            <a:r>
              <a:rPr lang="es-ES_tradnl" sz="800" spc="20" noProof="0" dirty="0">
                <a:solidFill>
                  <a:srgbClr val="576A78">
                    <a:alpha val="99000"/>
                  </a:srgbClr>
                </a:solidFill>
                <a:latin typeface="Bw Gradual" pitchFamily="34" charset="0"/>
                <a:ea typeface="Bw Gradual" pitchFamily="34" charset="-122"/>
                <a:cs typeface="Bw Gradual" pitchFamily="34" charset="-120"/>
              </a:rPr>
              <a:t>a la vez que  los fondos recaudados se destinaron </a:t>
            </a:r>
            <a:br>
              <a:rPr lang="es-ES_tradnl" sz="800" spc="20" dirty="0">
                <a:solidFill>
                  <a:srgbClr val="576A78">
                    <a:alpha val="99000"/>
                  </a:srgbClr>
                </a:solidFill>
                <a:latin typeface="Bw Gradual" pitchFamily="34" charset="0"/>
                <a:ea typeface="Bw Gradual" pitchFamily="34" charset="-122"/>
                <a:cs typeface="Bw Gradual" pitchFamily="34" charset="-120"/>
              </a:rPr>
            </a:br>
            <a:r>
              <a:rPr lang="es-ES_tradnl" sz="800" spc="20" noProof="0" dirty="0">
                <a:solidFill>
                  <a:srgbClr val="576A78">
                    <a:alpha val="99000"/>
                  </a:srgbClr>
                </a:solidFill>
                <a:latin typeface="Bw Gradual" pitchFamily="34" charset="0"/>
                <a:ea typeface="Bw Gradual" pitchFamily="34" charset="-122"/>
                <a:cs typeface="Bw Gradual" pitchFamily="34" charset="-120"/>
              </a:rPr>
              <a:t>a la ONG Global Humanitaria.</a:t>
            </a:r>
          </a:p>
          <a:p>
            <a:pPr marL="171450" indent="-171450" algn="l">
              <a:buFont typeface="Arial" panose="020B0604020202020204" pitchFamily="34" charset="0"/>
              <a:buChar char="•"/>
            </a:pPr>
            <a:endParaRPr lang="es-ES_tradnl" sz="800" spc="20" noProof="0" dirty="0"/>
          </a:p>
          <a:p>
            <a:pPr marL="171450" indent="-171450" algn="l">
              <a:buFont typeface="Arial" panose="020B0604020202020204" pitchFamily="34" charset="0"/>
              <a:buChar char="•"/>
            </a:pPr>
            <a:r>
              <a:rPr lang="es-ES_tradnl" sz="800" spc="20" noProof="0" dirty="0">
                <a:solidFill>
                  <a:srgbClr val="132034">
                    <a:alpha val="99000"/>
                  </a:srgbClr>
                </a:solidFill>
                <a:latin typeface="Bw Gradual" pitchFamily="34" charset="0"/>
                <a:ea typeface="Bw Gradual" pitchFamily="34" charset="-122"/>
                <a:cs typeface="Bw Gradual" pitchFamily="34" charset="-120"/>
              </a:rPr>
              <a:t>Torneo Benéfico de Pádel de Andbank:</a:t>
            </a:r>
            <a:r>
              <a:rPr lang="es-ES_tradnl" sz="800" spc="20" noProof="0" dirty="0">
                <a:solidFill>
                  <a:srgbClr val="576A78">
                    <a:alpha val="99000"/>
                  </a:srgbClr>
                </a:solidFill>
                <a:latin typeface="Bw Gradual" pitchFamily="34" charset="0"/>
                <a:ea typeface="Bw Gradual" pitchFamily="34" charset="-122"/>
                <a:cs typeface="Bw Gradual" pitchFamily="34" charset="-120"/>
              </a:rPr>
              <a:t> Crandon participó en el Torneo Benéfico de Pádel de Andbank, cuyos fondos se destinaron al Hospital Sant Joan de </a:t>
            </a:r>
            <a:r>
              <a:rPr lang="es-ES_tradnl" sz="800" spc="20" noProof="0" dirty="0" err="1">
                <a:solidFill>
                  <a:srgbClr val="576A78">
                    <a:alpha val="99000"/>
                  </a:srgbClr>
                </a:solidFill>
                <a:latin typeface="Bw Gradual" pitchFamily="34" charset="0"/>
                <a:ea typeface="Bw Gradual" pitchFamily="34" charset="-122"/>
                <a:cs typeface="Bw Gradual" pitchFamily="34" charset="-120"/>
              </a:rPr>
              <a:t>Déu</a:t>
            </a:r>
            <a:r>
              <a:rPr lang="es-ES_tradnl" sz="800" spc="20" noProof="0" dirty="0">
                <a:solidFill>
                  <a:srgbClr val="576A78">
                    <a:alpha val="99000"/>
                  </a:srgbClr>
                </a:solidFill>
                <a:latin typeface="Bw Gradual" pitchFamily="34" charset="0"/>
                <a:ea typeface="Bw Gradual" pitchFamily="34" charset="-122"/>
                <a:cs typeface="Bw Gradual" pitchFamily="34" charset="-120"/>
              </a:rPr>
              <a:t> Barcelona para apoyar la investigación y el tratamiento del cáncer infantil.</a:t>
            </a:r>
          </a:p>
          <a:p>
            <a:pPr marL="171450" indent="-171450" algn="l">
              <a:buFont typeface="Arial" panose="020B0604020202020204" pitchFamily="34" charset="0"/>
              <a:buChar char="•"/>
            </a:pPr>
            <a:endParaRPr lang="es-ES_tradnl" sz="800" spc="20" noProof="0" dirty="0"/>
          </a:p>
          <a:p>
            <a:pPr marL="171450" indent="-171450" algn="l">
              <a:buFont typeface="Arial" panose="020B0604020202020204" pitchFamily="34" charset="0"/>
              <a:buChar char="•"/>
            </a:pPr>
            <a:r>
              <a:rPr lang="es-ES_tradnl" sz="800" spc="20" noProof="0" dirty="0">
                <a:solidFill>
                  <a:srgbClr val="132034">
                    <a:alpha val="99000"/>
                  </a:srgbClr>
                </a:solidFill>
                <a:latin typeface="Bw Gradual" pitchFamily="34" charset="0"/>
                <a:ea typeface="Bw Gradual" pitchFamily="34" charset="-122"/>
                <a:cs typeface="Bw Gradual" pitchFamily="34" charset="-120"/>
              </a:rPr>
              <a:t>The American School </a:t>
            </a:r>
            <a:r>
              <a:rPr lang="es-ES_tradnl" sz="800" spc="20" noProof="0" dirty="0" err="1">
                <a:solidFill>
                  <a:srgbClr val="132034">
                    <a:alpha val="99000"/>
                  </a:srgbClr>
                </a:solidFill>
                <a:latin typeface="Bw Gradual" pitchFamily="34" charset="0"/>
                <a:ea typeface="Bw Gradual" pitchFamily="34" charset="-122"/>
                <a:cs typeface="Bw Gradual" pitchFamily="34" charset="-120"/>
              </a:rPr>
              <a:t>of</a:t>
            </a:r>
            <a:r>
              <a:rPr lang="es-ES_tradnl" sz="800" spc="20" noProof="0" dirty="0">
                <a:solidFill>
                  <a:srgbClr val="132034">
                    <a:alpha val="99000"/>
                  </a:srgbClr>
                </a:solidFill>
                <a:latin typeface="Bw Gradual" pitchFamily="34" charset="0"/>
                <a:ea typeface="Bw Gradual" pitchFamily="34" charset="-122"/>
                <a:cs typeface="Bw Gradual" pitchFamily="34" charset="-120"/>
              </a:rPr>
              <a:t> Barcelona: </a:t>
            </a:r>
            <a:r>
              <a:rPr lang="es-ES_tradnl" sz="800" spc="20" noProof="0" dirty="0">
                <a:solidFill>
                  <a:srgbClr val="576A78">
                    <a:alpha val="99000"/>
                  </a:srgbClr>
                </a:solidFill>
                <a:latin typeface="Bw Gradual" pitchFamily="34" charset="0"/>
                <a:ea typeface="Bw Gradual" pitchFamily="34" charset="-122"/>
                <a:cs typeface="Bw Gradual" pitchFamily="34" charset="-120"/>
              </a:rPr>
              <a:t>La compañía ha realizado donaciones a instituciones educativas, contribuyendo al desarrollo académico. </a:t>
            </a:r>
            <a:endParaRPr lang="es-ES_tradnl" sz="800" spc="20" dirty="0">
              <a:solidFill>
                <a:srgbClr val="576A78">
                  <a:alpha val="99000"/>
                </a:srgbClr>
              </a:solidFill>
              <a:latin typeface="Bw Gradual" pitchFamily="34" charset="0"/>
              <a:ea typeface="Bw Gradual" pitchFamily="34" charset="-122"/>
              <a:cs typeface="Bw Gradual" pitchFamily="34" charset="-120"/>
            </a:endParaRPr>
          </a:p>
          <a:p>
            <a:pPr algn="l"/>
            <a:endParaRPr lang="es-ES_tradnl" sz="800" spc="20" noProof="0" dirty="0">
              <a:solidFill>
                <a:srgbClr val="576A78">
                  <a:alpha val="99000"/>
                </a:srgbClr>
              </a:solidFill>
              <a:latin typeface="Bw Gradual" pitchFamily="34" charset="0"/>
              <a:ea typeface="Bw Gradual" pitchFamily="34" charset="-122"/>
              <a:cs typeface="Bw Gradual" pitchFamily="34" charset="-120"/>
            </a:endParaRPr>
          </a:p>
          <a:p>
            <a:pPr marL="171450" indent="-171450" algn="l">
              <a:buFont typeface="Arial" panose="020B0604020202020204" pitchFamily="34" charset="0"/>
              <a:buChar char="•"/>
            </a:pPr>
            <a:r>
              <a:rPr lang="es-ES_tradnl" sz="800" spc="20" noProof="0" dirty="0">
                <a:solidFill>
                  <a:srgbClr val="132034">
                    <a:alpha val="99000"/>
                  </a:srgbClr>
                </a:solidFill>
                <a:latin typeface="Bw Gradual" pitchFamily="34" charset="0"/>
                <a:ea typeface="Bw Gradual" pitchFamily="34" charset="-122"/>
                <a:cs typeface="Bw Gradual" pitchFamily="34" charset="-120"/>
              </a:rPr>
              <a:t>Barcelona Global: </a:t>
            </a:r>
            <a:r>
              <a:rPr lang="es-ES_tradnl" sz="800" spc="20" noProof="0" dirty="0">
                <a:solidFill>
                  <a:srgbClr val="576A78">
                    <a:alpha val="99000"/>
                  </a:srgbClr>
                </a:solidFill>
                <a:latin typeface="Bw Gradual" pitchFamily="34" charset="0"/>
                <a:ea typeface="Bw Gradual" pitchFamily="34" charset="-122"/>
                <a:cs typeface="Bw Gradual" pitchFamily="34" charset="-120"/>
              </a:rPr>
              <a:t>La compañía ha realizado donaciones a Barcelona Global, apoyando iniciativas orientadas al desarrollo económico, social y cultural </a:t>
            </a:r>
            <a:br>
              <a:rPr lang="es-ES_tradnl" sz="800" spc="20" noProof="0" dirty="0">
                <a:solidFill>
                  <a:srgbClr val="576A78">
                    <a:alpha val="99000"/>
                  </a:srgbClr>
                </a:solidFill>
                <a:latin typeface="Bw Gradual" pitchFamily="34" charset="0"/>
                <a:ea typeface="Bw Gradual" pitchFamily="34" charset="-122"/>
                <a:cs typeface="Bw Gradual" pitchFamily="34" charset="-120"/>
              </a:rPr>
            </a:br>
            <a:r>
              <a:rPr lang="es-ES_tradnl" sz="800" spc="20" noProof="0" dirty="0">
                <a:solidFill>
                  <a:srgbClr val="576A78">
                    <a:alpha val="99000"/>
                  </a:srgbClr>
                </a:solidFill>
                <a:latin typeface="Bw Gradual" pitchFamily="34" charset="0"/>
                <a:ea typeface="Bw Gradual" pitchFamily="34" charset="-122"/>
                <a:cs typeface="Bw Gradual" pitchFamily="34" charset="-120"/>
              </a:rPr>
              <a:t>de la ciudad, y contribuyendo al fortalecimiento de su proyección internacional.</a:t>
            </a:r>
            <a:endParaRPr lang="es-ES_tradnl" sz="800" spc="20" noProof="0" dirty="0"/>
          </a:p>
        </p:txBody>
      </p:sp>
      <p:sp>
        <p:nvSpPr>
          <p:cNvPr id="10" name="Text 8">
            <a:extLst>
              <a:ext uri="{FF2B5EF4-FFF2-40B4-BE49-F238E27FC236}">
                <a16:creationId xmlns:a16="http://schemas.microsoft.com/office/drawing/2014/main" id="{665913D4-CBBF-7E72-08FC-A01F596D33E9}"/>
              </a:ext>
            </a:extLst>
          </p:cNvPr>
          <p:cNvSpPr/>
          <p:nvPr/>
        </p:nvSpPr>
        <p:spPr>
          <a:xfrm>
            <a:off x="3776663" y="138112"/>
            <a:ext cx="2038350" cy="123825"/>
          </a:xfrm>
          <a:prstGeom prst="rect">
            <a:avLst/>
          </a:prstGeom>
          <a:noFill/>
          <a:ln/>
        </p:spPr>
        <p:txBody>
          <a:bodyPr wrap="square" lIns="0" tIns="0" rIns="0" bIns="0" rtlCol="0" anchor="t"/>
          <a:lstStyle/>
          <a:p>
            <a:pPr>
              <a:lnSpc>
                <a:spcPts val="1539"/>
              </a:lnSpc>
            </a:pPr>
            <a:r>
              <a:rPr lang="es-ES_tradnl" sz="1200" kern="0" spc="13">
                <a:solidFill>
                  <a:srgbClr val="132034">
                    <a:alpha val="99000"/>
                  </a:srgbClr>
                </a:solidFill>
                <a:latin typeface="Canela Light" pitchFamily="2" charset="77"/>
                <a:ea typeface="Canela" pitchFamily="34" charset="-122"/>
                <a:cs typeface="Canela" pitchFamily="34" charset="-120"/>
              </a:rPr>
              <a:t>Líneas de actuación</a:t>
            </a:r>
            <a:endParaRPr lang="es-ES_tradnl" sz="1200"/>
          </a:p>
        </p:txBody>
      </p:sp>
      <p:sp>
        <p:nvSpPr>
          <p:cNvPr id="12" name="Shape 10">
            <a:extLst>
              <a:ext uri="{FF2B5EF4-FFF2-40B4-BE49-F238E27FC236}">
                <a16:creationId xmlns:a16="http://schemas.microsoft.com/office/drawing/2014/main" id="{C5FE996D-05C8-7AB8-6CD5-ABEE5CD9FA20}"/>
              </a:ext>
            </a:extLst>
          </p:cNvPr>
          <p:cNvSpPr/>
          <p:nvPr/>
        </p:nvSpPr>
        <p:spPr>
          <a:xfrm rot="-5400000">
            <a:off x="1292227" y="2493963"/>
            <a:ext cx="4702175" cy="0"/>
          </a:xfrm>
          <a:prstGeom prst="line">
            <a:avLst/>
          </a:prstGeom>
          <a:noFill/>
          <a:ln w="6350">
            <a:solidFill>
              <a:srgbClr val="576A78"/>
            </a:solidFill>
            <a:prstDash val="solid"/>
          </a:ln>
        </p:spPr>
        <p:txBody>
          <a:bodyPr/>
          <a:lstStyle/>
          <a:p>
            <a:endParaRPr lang="es-ES_tradnl" noProof="0"/>
          </a:p>
        </p:txBody>
      </p:sp>
      <p:sp>
        <p:nvSpPr>
          <p:cNvPr id="13" name="Text 11">
            <a:extLst>
              <a:ext uri="{FF2B5EF4-FFF2-40B4-BE49-F238E27FC236}">
                <a16:creationId xmlns:a16="http://schemas.microsoft.com/office/drawing/2014/main" id="{AFEB8C7A-4C0C-2488-3B22-87BDC5852F47}"/>
              </a:ext>
            </a:extLst>
          </p:cNvPr>
          <p:cNvSpPr/>
          <p:nvPr/>
        </p:nvSpPr>
        <p:spPr>
          <a:xfrm>
            <a:off x="5967555" y="142875"/>
            <a:ext cx="2033588" cy="123825"/>
          </a:xfrm>
          <a:prstGeom prst="rect">
            <a:avLst/>
          </a:prstGeom>
          <a:noFill/>
          <a:ln/>
        </p:spPr>
        <p:txBody>
          <a:bodyPr wrap="square" lIns="0" tIns="0" rIns="0" bIns="0" rtlCol="0" anchor="t"/>
          <a:lstStyle/>
          <a:p>
            <a:pPr marL="0" indent="0" algn="l">
              <a:lnSpc>
                <a:spcPts val="1539"/>
              </a:lnSpc>
              <a:buNone/>
            </a:pPr>
            <a:endParaRPr lang="es-ES_tradnl" sz="1200" noProof="0"/>
          </a:p>
        </p:txBody>
      </p:sp>
      <p:pic>
        <p:nvPicPr>
          <p:cNvPr id="15" name="Imagen 14">
            <a:extLst>
              <a:ext uri="{FF2B5EF4-FFF2-40B4-BE49-F238E27FC236}">
                <a16:creationId xmlns:a16="http://schemas.microsoft.com/office/drawing/2014/main" id="{B997DD30-428F-7D38-FFAF-5943B51D209D}"/>
              </a:ext>
            </a:extLst>
          </p:cNvPr>
          <p:cNvPicPr>
            <a:picLocks noChangeAspect="1"/>
          </p:cNvPicPr>
          <p:nvPr/>
        </p:nvPicPr>
        <p:blipFill>
          <a:blip r:embed="rId3"/>
          <a:srcRect l="12161" t="13651" r="11599" b="10109"/>
          <a:stretch>
            <a:fillRect/>
          </a:stretch>
        </p:blipFill>
        <p:spPr>
          <a:xfrm>
            <a:off x="285750" y="2414190"/>
            <a:ext cx="3224212" cy="2418159"/>
          </a:xfrm>
          <a:prstGeom prst="roundRect">
            <a:avLst>
              <a:gd name="adj" fmla="val 1248"/>
            </a:avLst>
          </a:prstGeom>
        </p:spPr>
      </p:pic>
      <p:sp>
        <p:nvSpPr>
          <p:cNvPr id="4" name="Text 2">
            <a:extLst>
              <a:ext uri="{FF2B5EF4-FFF2-40B4-BE49-F238E27FC236}">
                <a16:creationId xmlns:a16="http://schemas.microsoft.com/office/drawing/2014/main" id="{D1B8825F-9017-F1CD-1112-727D15E0E35B}"/>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pic>
        <p:nvPicPr>
          <p:cNvPr id="6" name="Imagen 5">
            <a:extLst>
              <a:ext uri="{FF2B5EF4-FFF2-40B4-BE49-F238E27FC236}">
                <a16:creationId xmlns:a16="http://schemas.microsoft.com/office/drawing/2014/main" id="{E4E6079F-C731-76B7-3F96-13088F324692}"/>
              </a:ext>
            </a:extLst>
          </p:cNvPr>
          <p:cNvPicPr>
            <a:picLocks noChangeAspect="1"/>
          </p:cNvPicPr>
          <p:nvPr/>
        </p:nvPicPr>
        <p:blipFill rotWithShape="1">
          <a:blip r:embed="rId4"/>
          <a:srcRect b="35978"/>
          <a:stretch/>
        </p:blipFill>
        <p:spPr>
          <a:xfrm>
            <a:off x="1002324" y="4915627"/>
            <a:ext cx="424228" cy="84998"/>
          </a:xfrm>
          <a:prstGeom prst="rect">
            <a:avLst/>
          </a:prstGeom>
        </p:spPr>
      </p:pic>
      <p:pic>
        <p:nvPicPr>
          <p:cNvPr id="14" name="Picture 2" descr="Hospital Sant Joan de Déu | Talent Clue">
            <a:extLst>
              <a:ext uri="{FF2B5EF4-FFF2-40B4-BE49-F238E27FC236}">
                <a16:creationId xmlns:a16="http://schemas.microsoft.com/office/drawing/2014/main" id="{50B8FABE-E116-8F8D-67F3-AB0C238C315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5748" y="2058571"/>
            <a:ext cx="798255" cy="4144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153577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name="Slide 54">
    <p:bg>
      <p:bgPr>
        <a:solidFill>
          <a:srgbClr val="D9CDCB"/>
        </a:solidFill>
        <a:effectLst/>
      </p:bgPr>
    </p:bg>
    <p:spTree>
      <p:nvGrpSpPr>
        <p:cNvPr id="1" name=""/>
        <p:cNvGrpSpPr/>
        <p:nvPr/>
      </p:nvGrpSpPr>
      <p:grpSpPr>
        <a:xfrm>
          <a:off x="0" y="0"/>
          <a:ext cx="0" cy="0"/>
          <a:chOff x="0" y="0"/>
          <a:chExt cx="0" cy="0"/>
        </a:xfrm>
      </p:grpSpPr>
      <p:sp>
        <p:nvSpPr>
          <p:cNvPr id="3" name="Text 1"/>
          <p:cNvSpPr/>
          <p:nvPr/>
        </p:nvSpPr>
        <p:spPr>
          <a:xfrm>
            <a:off x="285750" y="4943475"/>
            <a:ext cx="95250" cy="57150"/>
          </a:xfrm>
          <a:prstGeom prst="rect">
            <a:avLst/>
          </a:prstGeom>
          <a:noFill/>
          <a:ln/>
        </p:spPr>
        <p:txBody>
          <a:bodyPr wrap="square" lIns="0" tIns="0" rIns="0" bIns="0" rtlCol="0" anchor="ctr"/>
          <a:lstStyle/>
          <a:p>
            <a:pPr marL="0" indent="0" algn="ctr">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57</a:t>
            </a:r>
            <a:endParaRPr lang="es-ES_tradnl" sz="570" noProof="0"/>
          </a:p>
        </p:txBody>
      </p:sp>
      <p:sp>
        <p:nvSpPr>
          <p:cNvPr id="4" name="Text 2"/>
          <p:cNvSpPr/>
          <p:nvPr/>
        </p:nvSpPr>
        <p:spPr>
          <a:xfrm>
            <a:off x="285750" y="481012"/>
            <a:ext cx="3128963" cy="409575"/>
          </a:xfrm>
          <a:prstGeom prst="rect">
            <a:avLst/>
          </a:prstGeom>
          <a:noFill/>
          <a:ln/>
        </p:spPr>
        <p:txBody>
          <a:bodyPr wrap="square" lIns="0" tIns="0" rIns="0" bIns="0" rtlCol="0" anchor="t"/>
          <a:lstStyle/>
          <a:p>
            <a:pPr marL="0" indent="0" algn="l">
              <a:lnSpc>
                <a:spcPts val="3078"/>
              </a:lnSpc>
              <a:buNone/>
            </a:pPr>
            <a:r>
              <a:rPr lang="es-ES_tradnl" sz="2800" noProof="0">
                <a:solidFill>
                  <a:srgbClr val="132034">
                    <a:alpha val="99000"/>
                  </a:srgbClr>
                </a:solidFill>
                <a:latin typeface="Canela Light" pitchFamily="2" charset="77"/>
                <a:ea typeface="Canela" pitchFamily="34" charset="-122"/>
                <a:cs typeface="Canela" pitchFamily="34" charset="-120"/>
              </a:rPr>
              <a:t>Pilar 3. Cultura</a:t>
            </a:r>
            <a:endParaRPr lang="es-ES_tradnl" sz="2800" noProof="0"/>
          </a:p>
        </p:txBody>
      </p:sp>
      <p:sp>
        <p:nvSpPr>
          <p:cNvPr id="5" name="Text 3"/>
          <p:cNvSpPr/>
          <p:nvPr/>
        </p:nvSpPr>
        <p:spPr>
          <a:xfrm>
            <a:off x="1738313" y="142875"/>
            <a:ext cx="1333500"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8. MEANINGFUL IMPACT PROGRAM</a:t>
            </a:r>
            <a:endParaRPr lang="es-ES_tradnl" sz="570" noProof="0"/>
          </a:p>
        </p:txBody>
      </p:sp>
      <p:sp>
        <p:nvSpPr>
          <p:cNvPr id="7" name="Text 5"/>
          <p:cNvSpPr/>
          <p:nvPr/>
        </p:nvSpPr>
        <p:spPr>
          <a:xfrm>
            <a:off x="285750" y="1695450"/>
            <a:ext cx="2536173" cy="3043238"/>
          </a:xfrm>
          <a:prstGeom prst="rect">
            <a:avLst/>
          </a:prstGeom>
          <a:noFill/>
          <a:ln/>
        </p:spPr>
        <p:txBody>
          <a:bodyPr wrap="square" lIns="0" tIns="0" rIns="0" bIns="0" rtlCol="0" anchor="t"/>
          <a:lstStyle/>
          <a:p>
            <a:pPr marL="0" indent="0" algn="l">
              <a:buNone/>
            </a:pPr>
            <a:r>
              <a:rPr lang="es-ES_tradnl" sz="900" spc="20" noProof="0">
                <a:solidFill>
                  <a:srgbClr val="132034">
                    <a:alpha val="99000"/>
                  </a:srgbClr>
                </a:solidFill>
                <a:latin typeface="Bw Gradual" pitchFamily="2" charset="77"/>
                <a:ea typeface="Bw Gradual" pitchFamily="34" charset="-122"/>
                <a:cs typeface="Bw Gradual" pitchFamily="34" charset="-120"/>
              </a:rPr>
              <a:t>La cultura forma parte de la identidad de Crandon, como una expresión de creatividad y legado compartido. Constituye un eje estratégico que fortalece el vínculo entre</a:t>
            </a:r>
          </a:p>
          <a:p>
            <a:pPr marL="0" indent="0" algn="l">
              <a:buNone/>
            </a:pPr>
            <a:r>
              <a:rPr lang="es-ES_tradnl" sz="900" spc="20" noProof="0">
                <a:solidFill>
                  <a:srgbClr val="132034">
                    <a:alpha val="99000"/>
                  </a:srgbClr>
                </a:solidFill>
                <a:latin typeface="Bw Gradual" pitchFamily="2" charset="77"/>
                <a:ea typeface="Bw Gradual" pitchFamily="34" charset="-122"/>
                <a:cs typeface="Bw Gradual" pitchFamily="34" charset="-120"/>
              </a:rPr>
              <a:t>la empresa, la sociedad y las humanidades, reafirmando el compromiso de la organización con el desarrollo integral de </a:t>
            </a:r>
          </a:p>
          <a:p>
            <a:pPr marL="0" indent="0" algn="l">
              <a:buNone/>
            </a:pPr>
            <a:r>
              <a:rPr lang="es-ES_tradnl" sz="900" spc="20" noProof="0">
                <a:solidFill>
                  <a:srgbClr val="132034">
                    <a:alpha val="99000"/>
                  </a:srgbClr>
                </a:solidFill>
                <a:latin typeface="Bw Gradual" pitchFamily="2" charset="77"/>
                <a:ea typeface="Bw Gradual" pitchFamily="34" charset="-122"/>
                <a:cs typeface="Bw Gradual" pitchFamily="34" charset="-120"/>
              </a:rPr>
              <a:t>las comunidades en las que opera.</a:t>
            </a:r>
          </a:p>
          <a:p>
            <a:pPr marL="0" indent="0" algn="l">
              <a:buNone/>
            </a:pPr>
            <a:endParaRPr lang="es-ES_tradnl" sz="900" spc="20" noProof="0">
              <a:latin typeface="Bw Gradual" pitchFamily="2" charset="77"/>
            </a:endParaRPr>
          </a:p>
          <a:p>
            <a:pPr marL="0" indent="0" algn="l">
              <a:buNone/>
            </a:pPr>
            <a:r>
              <a:rPr lang="es-ES_tradnl" sz="900" spc="20" noProof="0">
                <a:solidFill>
                  <a:srgbClr val="132034">
                    <a:alpha val="99000"/>
                  </a:srgbClr>
                </a:solidFill>
                <a:latin typeface="Bw Gradual" pitchFamily="2" charset="77"/>
                <a:ea typeface="Bw Gradual" pitchFamily="34" charset="-122"/>
                <a:cs typeface="Bw Gradual" pitchFamily="34" charset="-120"/>
              </a:rPr>
              <a:t>Crandon impulsa iniciativas que promueven </a:t>
            </a:r>
          </a:p>
          <a:p>
            <a:pPr marL="0" indent="0" algn="l">
              <a:buNone/>
            </a:pPr>
            <a:r>
              <a:rPr lang="es-ES_tradnl" sz="900" spc="20" noProof="0">
                <a:solidFill>
                  <a:srgbClr val="132034">
                    <a:alpha val="99000"/>
                  </a:srgbClr>
                </a:solidFill>
                <a:latin typeface="Bw Gradual" pitchFamily="2" charset="77"/>
                <a:ea typeface="Bw Gradual" pitchFamily="34" charset="-122"/>
                <a:cs typeface="Bw Gradual" pitchFamily="34" charset="-120"/>
              </a:rPr>
              <a:t>el acceso y la participación en diversas manifestaciones culturales, entendiendo que</a:t>
            </a:r>
          </a:p>
          <a:p>
            <a:pPr marL="0" indent="0" algn="l">
              <a:buNone/>
            </a:pPr>
            <a:r>
              <a:rPr lang="es-ES_tradnl" sz="900" spc="20" noProof="0">
                <a:solidFill>
                  <a:srgbClr val="132034">
                    <a:alpha val="99000"/>
                  </a:srgbClr>
                </a:solidFill>
                <a:latin typeface="Bw Gradual" pitchFamily="2" charset="77"/>
                <a:ea typeface="Bw Gradual" pitchFamily="34" charset="-122"/>
                <a:cs typeface="Bw Gradual" pitchFamily="34" charset="-120"/>
              </a:rPr>
              <a:t> la cultura no solo preserva tradiciones, sino que también genera diálogo, innovación </a:t>
            </a:r>
          </a:p>
          <a:p>
            <a:pPr marL="0" indent="0" algn="l">
              <a:buNone/>
            </a:pPr>
            <a:r>
              <a:rPr lang="es-ES_tradnl" sz="900" spc="20" noProof="0">
                <a:solidFill>
                  <a:srgbClr val="132034">
                    <a:alpha val="99000"/>
                  </a:srgbClr>
                </a:solidFill>
                <a:latin typeface="Bw Gradual" pitchFamily="2" charset="77"/>
                <a:ea typeface="Bw Gradual" pitchFamily="34" charset="-122"/>
                <a:cs typeface="Bw Gradual" pitchFamily="34" charset="-120"/>
              </a:rPr>
              <a:t>y cohesión social. La compañía concibe el apoyo cultural como una inversión en capital social, capaz de inspirar nuevas miradas, estimular el pensamiento crítico y fomentar la diversidad de expresiones.</a:t>
            </a:r>
            <a:endParaRPr lang="es-ES_tradnl" sz="900" spc="20" noProof="0">
              <a:latin typeface="Bw Gradual" pitchFamily="2" charset="77"/>
            </a:endParaRPr>
          </a:p>
        </p:txBody>
      </p:sp>
      <p:sp>
        <p:nvSpPr>
          <p:cNvPr id="8" name="Text 6"/>
          <p:cNvSpPr/>
          <p:nvPr/>
        </p:nvSpPr>
        <p:spPr>
          <a:xfrm>
            <a:off x="3009205" y="1695450"/>
            <a:ext cx="2623245" cy="2747963"/>
          </a:xfrm>
          <a:prstGeom prst="rect">
            <a:avLst/>
          </a:prstGeom>
          <a:noFill/>
          <a:ln/>
        </p:spPr>
        <p:txBody>
          <a:bodyPr wrap="square" lIns="0" tIns="0" rIns="0" bIns="0" rtlCol="0" anchor="t"/>
          <a:lstStyle/>
          <a:p>
            <a:pPr marL="0" indent="0" algn="l">
              <a:buNone/>
            </a:pPr>
            <a:r>
              <a:rPr lang="es-ES_tradnl" sz="900" spc="20" noProof="0">
                <a:solidFill>
                  <a:srgbClr val="132034">
                    <a:alpha val="99000"/>
                  </a:srgbClr>
                </a:solidFill>
                <a:latin typeface="Bw Gradual" pitchFamily="2" charset="77"/>
                <a:ea typeface="Bw Gradual" pitchFamily="34" charset="-122"/>
                <a:cs typeface="Bw Gradual" pitchFamily="34" charset="-120"/>
              </a:rPr>
              <a:t>Promovemos un recorrido que integra arte, gastronomía y pensamiento como lenguajes universales que nos conectan, nos representan y nos mejoran.</a:t>
            </a:r>
          </a:p>
          <a:p>
            <a:pPr marL="0" indent="0" algn="l">
              <a:buNone/>
            </a:pPr>
            <a:endParaRPr lang="es-ES_tradnl" sz="900" spc="20" noProof="0">
              <a:latin typeface="Bw Gradual" pitchFamily="2" charset="77"/>
            </a:endParaRPr>
          </a:p>
          <a:p>
            <a:pPr marL="0" indent="0" algn="l">
              <a:buNone/>
            </a:pPr>
            <a:r>
              <a:rPr lang="es-ES_tradnl" sz="900" spc="20" noProof="0">
                <a:solidFill>
                  <a:srgbClr val="132034">
                    <a:alpha val="99000"/>
                  </a:srgbClr>
                </a:solidFill>
                <a:latin typeface="Bw Gradual" pitchFamily="2" charset="77"/>
                <a:ea typeface="Bw Gradual" pitchFamily="34" charset="-122"/>
                <a:cs typeface="Bw Gradual" pitchFamily="34" charset="-120"/>
              </a:rPr>
              <a:t>Estas expresiones culturales se convierten </a:t>
            </a:r>
            <a:endParaRPr lang="es-ES_tradnl" sz="900" spc="20" noProof="0">
              <a:latin typeface="Bw Gradual" pitchFamily="2" charset="77"/>
            </a:endParaRPr>
          </a:p>
          <a:p>
            <a:pPr marL="0" indent="0" algn="l">
              <a:buNone/>
            </a:pPr>
            <a:r>
              <a:rPr lang="es-ES_tradnl" sz="900" spc="20" noProof="0">
                <a:solidFill>
                  <a:srgbClr val="132034">
                    <a:alpha val="99000"/>
                  </a:srgbClr>
                </a:solidFill>
                <a:latin typeface="Bw Gradual" pitchFamily="2" charset="77"/>
                <a:ea typeface="Bw Gradual" pitchFamily="34" charset="-122"/>
                <a:cs typeface="Bw Gradual" pitchFamily="34" charset="-120"/>
              </a:rPr>
              <a:t>en encuentros que fortalecen el sentido de pertenencia y enriquecen la experiencia colectiva.</a:t>
            </a:r>
          </a:p>
          <a:p>
            <a:pPr marL="0" indent="0" algn="l">
              <a:buNone/>
            </a:pPr>
            <a:endParaRPr lang="es-ES_tradnl" sz="900" spc="20" noProof="0">
              <a:latin typeface="Bw Gradual" pitchFamily="2" charset="77"/>
            </a:endParaRPr>
          </a:p>
          <a:p>
            <a:pPr marL="0" indent="0" algn="l">
              <a:buNone/>
            </a:pPr>
            <a:r>
              <a:rPr lang="es-ES_tradnl" sz="900" spc="20" noProof="0">
                <a:solidFill>
                  <a:srgbClr val="132034">
                    <a:alpha val="99000"/>
                  </a:srgbClr>
                </a:solidFill>
                <a:latin typeface="Bw Gradual" pitchFamily="2" charset="77"/>
                <a:ea typeface="Bw Gradual" pitchFamily="34" charset="-122"/>
                <a:cs typeface="Bw Gradual" pitchFamily="34" charset="-120"/>
              </a:rPr>
              <a:t>Desde esta perspectiva, Crandon entiende </a:t>
            </a:r>
            <a:endParaRPr lang="es-ES_tradnl" sz="900" spc="20" noProof="0">
              <a:latin typeface="Bw Gradual" pitchFamily="2" charset="77"/>
            </a:endParaRPr>
          </a:p>
          <a:p>
            <a:pPr marL="0" indent="0" algn="l">
              <a:buNone/>
            </a:pPr>
            <a:r>
              <a:rPr lang="es-ES_tradnl" sz="900" spc="20" noProof="0">
                <a:solidFill>
                  <a:srgbClr val="132034">
                    <a:alpha val="99000"/>
                  </a:srgbClr>
                </a:solidFill>
                <a:latin typeface="Bw Gradual" pitchFamily="2" charset="77"/>
                <a:ea typeface="Bw Gradual" pitchFamily="34" charset="-122"/>
                <a:cs typeface="Bw Gradual" pitchFamily="34" charset="-120"/>
              </a:rPr>
              <a:t>la cultura como motor de transformación </a:t>
            </a:r>
          </a:p>
          <a:p>
            <a:pPr marL="0" indent="0" algn="l">
              <a:buNone/>
            </a:pPr>
            <a:r>
              <a:rPr lang="es-ES_tradnl" sz="900" spc="20" noProof="0">
                <a:solidFill>
                  <a:srgbClr val="132034">
                    <a:alpha val="99000"/>
                  </a:srgbClr>
                </a:solidFill>
                <a:latin typeface="Bw Gradual" pitchFamily="2" charset="77"/>
                <a:ea typeface="Bw Gradual" pitchFamily="34" charset="-122"/>
                <a:cs typeface="Bw Gradual" pitchFamily="34" charset="-120"/>
              </a:rPr>
              <a:t>y como puente entre tradición y modernidad. </a:t>
            </a:r>
          </a:p>
          <a:p>
            <a:pPr marL="0" indent="0" algn="l">
              <a:buNone/>
            </a:pPr>
            <a:endParaRPr lang="es-ES_tradnl" sz="900" spc="20" noProof="0">
              <a:latin typeface="Bw Gradual" pitchFamily="2" charset="77"/>
            </a:endParaRPr>
          </a:p>
          <a:p>
            <a:pPr marL="0" indent="0" algn="l">
              <a:buNone/>
            </a:pPr>
            <a:r>
              <a:rPr lang="es-ES_tradnl" sz="900" spc="20" noProof="0">
                <a:solidFill>
                  <a:srgbClr val="132034">
                    <a:alpha val="99000"/>
                  </a:srgbClr>
                </a:solidFill>
                <a:latin typeface="Bw Gradual" pitchFamily="2" charset="77"/>
                <a:ea typeface="Bw Gradual" pitchFamily="34" charset="-122"/>
                <a:cs typeface="Bw Gradual" pitchFamily="34" charset="-120"/>
              </a:rPr>
              <a:t>Al apoyar iniciativas culturales, la compañía contribuye a construir comunidades más creativas, inclusivas y dinámicas, reafirmando su compromiso con un desarrollo sostenible que trasciende lo económico y abraza el valor intangible del patrimonio cultural. </a:t>
            </a:r>
            <a:endParaRPr lang="es-ES_tradnl" sz="900" spc="20" noProof="0">
              <a:latin typeface="Bw Gradual" pitchFamily="2" charset="77"/>
            </a:endParaRPr>
          </a:p>
        </p:txBody>
      </p:sp>
      <p:pic>
        <p:nvPicPr>
          <p:cNvPr id="9" name="Image 0" descr="preencoded.png"/>
          <p:cNvPicPr>
            <a:picLocks noChangeAspect="1"/>
          </p:cNvPicPr>
          <p:nvPr/>
        </p:nvPicPr>
        <p:blipFill>
          <a:blip r:embed="rId3"/>
          <a:srcRect/>
          <a:stretch/>
        </p:blipFill>
        <p:spPr>
          <a:xfrm>
            <a:off x="6091851" y="0"/>
            <a:ext cx="3052149" cy="5143500"/>
          </a:xfrm>
          <a:prstGeom prst="rect">
            <a:avLst/>
          </a:prstGeom>
        </p:spPr>
      </p:pic>
      <p:sp>
        <p:nvSpPr>
          <p:cNvPr id="10" name="Text 2">
            <a:extLst>
              <a:ext uri="{FF2B5EF4-FFF2-40B4-BE49-F238E27FC236}">
                <a16:creationId xmlns:a16="http://schemas.microsoft.com/office/drawing/2014/main" id="{D1ED736C-0019-3139-7E33-715B05D73393}"/>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pic>
        <p:nvPicPr>
          <p:cNvPr id="6" name="Imagen 5">
            <a:extLst>
              <a:ext uri="{FF2B5EF4-FFF2-40B4-BE49-F238E27FC236}">
                <a16:creationId xmlns:a16="http://schemas.microsoft.com/office/drawing/2014/main" id="{91C1AD3A-B219-64E1-7156-F7A5EF6BDB41}"/>
              </a:ext>
            </a:extLst>
          </p:cNvPr>
          <p:cNvPicPr>
            <a:picLocks noChangeAspect="1"/>
          </p:cNvPicPr>
          <p:nvPr/>
        </p:nvPicPr>
        <p:blipFill rotWithShape="1">
          <a:blip r:embed="rId4"/>
          <a:srcRect b="35978"/>
          <a:stretch/>
        </p:blipFill>
        <p:spPr>
          <a:xfrm>
            <a:off x="1002324" y="4915627"/>
            <a:ext cx="424228" cy="84998"/>
          </a:xfrm>
          <a:prstGeom prst="rect">
            <a:avLst/>
          </a:prstGeom>
        </p:spPr>
      </p:pic>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name="Slide 55">
    <p:bg>
      <p:bgPr>
        <a:solidFill>
          <a:srgbClr val="D9CDCB"/>
        </a:solidFill>
        <a:effectLst/>
      </p:bgPr>
    </p:bg>
    <p:spTree>
      <p:nvGrpSpPr>
        <p:cNvPr id="1" name=""/>
        <p:cNvGrpSpPr/>
        <p:nvPr/>
      </p:nvGrpSpPr>
      <p:grpSpPr>
        <a:xfrm>
          <a:off x="0" y="0"/>
          <a:ext cx="0" cy="0"/>
          <a:chOff x="0" y="0"/>
          <a:chExt cx="0" cy="0"/>
        </a:xfrm>
      </p:grpSpPr>
      <p:sp>
        <p:nvSpPr>
          <p:cNvPr id="4" name="Text 2"/>
          <p:cNvSpPr/>
          <p:nvPr/>
        </p:nvSpPr>
        <p:spPr>
          <a:xfrm>
            <a:off x="285750" y="481012"/>
            <a:ext cx="3128963" cy="409575"/>
          </a:xfrm>
          <a:prstGeom prst="rect">
            <a:avLst/>
          </a:prstGeom>
          <a:noFill/>
          <a:ln/>
        </p:spPr>
        <p:txBody>
          <a:bodyPr wrap="square" lIns="0" tIns="0" rIns="0" bIns="0" rtlCol="0" anchor="t"/>
          <a:lstStyle/>
          <a:p>
            <a:pPr marL="0" indent="0" algn="l">
              <a:lnSpc>
                <a:spcPts val="3078"/>
              </a:lnSpc>
              <a:buNone/>
            </a:pPr>
            <a:r>
              <a:rPr lang="es-ES_tradnl" sz="2800" noProof="0">
                <a:solidFill>
                  <a:srgbClr val="132034">
                    <a:alpha val="99000"/>
                  </a:srgbClr>
                </a:solidFill>
                <a:latin typeface="Canela Light" pitchFamily="2" charset="77"/>
                <a:ea typeface="Canela" pitchFamily="34" charset="-122"/>
                <a:cs typeface="Canela" pitchFamily="34" charset="-120"/>
              </a:rPr>
              <a:t>Pilar 3. Cultura</a:t>
            </a:r>
            <a:endParaRPr lang="es-ES_tradnl" sz="2800" noProof="0"/>
          </a:p>
        </p:txBody>
      </p:sp>
      <p:sp>
        <p:nvSpPr>
          <p:cNvPr id="5" name="Text 3"/>
          <p:cNvSpPr/>
          <p:nvPr/>
        </p:nvSpPr>
        <p:spPr>
          <a:xfrm>
            <a:off x="1738313" y="142875"/>
            <a:ext cx="1333500"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8. MEANINGFUL IMPACT PROGRAM</a:t>
            </a:r>
            <a:endParaRPr lang="es-ES_tradnl" sz="570" noProof="0"/>
          </a:p>
        </p:txBody>
      </p:sp>
      <p:sp>
        <p:nvSpPr>
          <p:cNvPr id="7" name="Text 5"/>
          <p:cNvSpPr/>
          <p:nvPr/>
        </p:nvSpPr>
        <p:spPr>
          <a:xfrm>
            <a:off x="285750" y="1166813"/>
            <a:ext cx="1309688" cy="471488"/>
          </a:xfrm>
          <a:prstGeom prst="rect">
            <a:avLst/>
          </a:prstGeom>
          <a:noFill/>
          <a:ln/>
        </p:spPr>
        <p:txBody>
          <a:bodyPr wrap="square" lIns="0" tIns="0" rIns="0" bIns="0" rtlCol="0" anchor="t"/>
          <a:lstStyle/>
          <a:p>
            <a:pPr marL="0" indent="0" algn="l">
              <a:lnSpc>
                <a:spcPts val="1368"/>
              </a:lnSpc>
              <a:buNone/>
            </a:pPr>
            <a:r>
              <a:rPr lang="es-ES_tradnl" sz="1200" kern="0" spc="11" noProof="0">
                <a:solidFill>
                  <a:srgbClr val="132034">
                    <a:alpha val="99000"/>
                  </a:srgbClr>
                </a:solidFill>
                <a:latin typeface="Canela Light" pitchFamily="2" charset="77"/>
                <a:ea typeface="Canela" pitchFamily="34" charset="-122"/>
                <a:cs typeface="Canela" pitchFamily="34" charset="-120"/>
              </a:rPr>
              <a:t>Categorías </a:t>
            </a:r>
            <a:endParaRPr lang="es-ES_tradnl" sz="1200" noProof="0"/>
          </a:p>
          <a:p>
            <a:pPr marL="0" indent="0" algn="l">
              <a:lnSpc>
                <a:spcPts val="1368"/>
              </a:lnSpc>
              <a:buNone/>
            </a:pPr>
            <a:r>
              <a:rPr lang="es-ES_tradnl" sz="1200" kern="0" spc="11" noProof="0">
                <a:solidFill>
                  <a:srgbClr val="132034">
                    <a:alpha val="99000"/>
                  </a:srgbClr>
                </a:solidFill>
                <a:latin typeface="Canela Light" pitchFamily="2" charset="77"/>
                <a:ea typeface="Canela" pitchFamily="34" charset="-122"/>
                <a:cs typeface="Canela" pitchFamily="34" charset="-120"/>
              </a:rPr>
              <a:t>clave</a:t>
            </a:r>
            <a:endParaRPr lang="es-ES_tradnl" sz="1200" noProof="0"/>
          </a:p>
        </p:txBody>
      </p:sp>
      <p:sp>
        <p:nvSpPr>
          <p:cNvPr id="8" name="Shape 6"/>
          <p:cNvSpPr/>
          <p:nvPr/>
        </p:nvSpPr>
        <p:spPr>
          <a:xfrm>
            <a:off x="285750" y="1071563"/>
            <a:ext cx="5667375" cy="0"/>
          </a:xfrm>
          <a:prstGeom prst="line">
            <a:avLst/>
          </a:prstGeom>
          <a:noFill/>
          <a:ln w="6350">
            <a:solidFill>
              <a:srgbClr val="576A78"/>
            </a:solidFill>
            <a:prstDash val="solid"/>
          </a:ln>
        </p:spPr>
        <p:txBody>
          <a:bodyPr/>
          <a:lstStyle/>
          <a:p>
            <a:endParaRPr lang="es-ES_tradnl" noProof="0"/>
          </a:p>
        </p:txBody>
      </p:sp>
      <p:sp>
        <p:nvSpPr>
          <p:cNvPr id="9" name="Shape 7"/>
          <p:cNvSpPr/>
          <p:nvPr/>
        </p:nvSpPr>
        <p:spPr>
          <a:xfrm>
            <a:off x="1738313" y="1957388"/>
            <a:ext cx="4214813" cy="0"/>
          </a:xfrm>
          <a:prstGeom prst="line">
            <a:avLst/>
          </a:prstGeom>
          <a:noFill/>
          <a:ln w="6350">
            <a:solidFill>
              <a:srgbClr val="576A78"/>
            </a:solidFill>
            <a:prstDash val="solid"/>
          </a:ln>
        </p:spPr>
        <p:txBody>
          <a:bodyPr/>
          <a:lstStyle/>
          <a:p>
            <a:endParaRPr lang="es-ES_tradnl" noProof="0"/>
          </a:p>
        </p:txBody>
      </p:sp>
      <p:sp>
        <p:nvSpPr>
          <p:cNvPr id="10" name="Shape 8"/>
          <p:cNvSpPr/>
          <p:nvPr/>
        </p:nvSpPr>
        <p:spPr>
          <a:xfrm>
            <a:off x="1738313" y="2347913"/>
            <a:ext cx="4214813" cy="0"/>
          </a:xfrm>
          <a:prstGeom prst="line">
            <a:avLst/>
          </a:prstGeom>
          <a:noFill/>
          <a:ln w="6350">
            <a:solidFill>
              <a:srgbClr val="576A78"/>
            </a:solidFill>
            <a:prstDash val="solid"/>
          </a:ln>
        </p:spPr>
        <p:txBody>
          <a:bodyPr/>
          <a:lstStyle/>
          <a:p>
            <a:endParaRPr lang="es-ES_tradnl" noProof="0"/>
          </a:p>
        </p:txBody>
      </p:sp>
      <p:sp>
        <p:nvSpPr>
          <p:cNvPr id="11" name="Shape 9"/>
          <p:cNvSpPr/>
          <p:nvPr/>
        </p:nvSpPr>
        <p:spPr>
          <a:xfrm>
            <a:off x="1738313" y="3588279"/>
            <a:ext cx="4214813" cy="0"/>
          </a:xfrm>
          <a:prstGeom prst="line">
            <a:avLst/>
          </a:prstGeom>
          <a:noFill/>
          <a:ln w="6350">
            <a:solidFill>
              <a:srgbClr val="576A78"/>
            </a:solidFill>
            <a:prstDash val="solid"/>
          </a:ln>
        </p:spPr>
        <p:txBody>
          <a:bodyPr/>
          <a:lstStyle/>
          <a:p>
            <a:endParaRPr lang="es-ES_tradnl" noProof="0"/>
          </a:p>
        </p:txBody>
      </p:sp>
      <p:sp>
        <p:nvSpPr>
          <p:cNvPr id="12" name="Shape 10"/>
          <p:cNvSpPr/>
          <p:nvPr/>
        </p:nvSpPr>
        <p:spPr>
          <a:xfrm>
            <a:off x="1738313" y="4202111"/>
            <a:ext cx="4214813" cy="0"/>
          </a:xfrm>
          <a:prstGeom prst="line">
            <a:avLst/>
          </a:prstGeom>
          <a:noFill/>
          <a:ln w="6350">
            <a:solidFill>
              <a:srgbClr val="576A78"/>
            </a:solidFill>
            <a:prstDash val="solid"/>
          </a:ln>
        </p:spPr>
        <p:txBody>
          <a:bodyPr/>
          <a:lstStyle/>
          <a:p>
            <a:endParaRPr lang="es-ES_tradnl" noProof="0"/>
          </a:p>
        </p:txBody>
      </p:sp>
      <p:sp>
        <p:nvSpPr>
          <p:cNvPr id="13" name="Shape 11"/>
          <p:cNvSpPr/>
          <p:nvPr/>
        </p:nvSpPr>
        <p:spPr>
          <a:xfrm>
            <a:off x="1738313" y="3895195"/>
            <a:ext cx="4214813" cy="0"/>
          </a:xfrm>
          <a:prstGeom prst="line">
            <a:avLst/>
          </a:prstGeom>
          <a:noFill/>
          <a:ln w="6350">
            <a:solidFill>
              <a:srgbClr val="576A78"/>
            </a:solidFill>
            <a:prstDash val="solid"/>
          </a:ln>
        </p:spPr>
        <p:txBody>
          <a:bodyPr/>
          <a:lstStyle/>
          <a:p>
            <a:endParaRPr lang="es-ES_tradnl" noProof="0"/>
          </a:p>
        </p:txBody>
      </p:sp>
      <p:sp>
        <p:nvSpPr>
          <p:cNvPr id="15" name="Text 13"/>
          <p:cNvSpPr/>
          <p:nvPr/>
        </p:nvSpPr>
        <p:spPr>
          <a:xfrm>
            <a:off x="1738313" y="1166813"/>
            <a:ext cx="219075" cy="76200"/>
          </a:xfrm>
          <a:prstGeom prst="rect">
            <a:avLst/>
          </a:prstGeom>
          <a:noFill/>
          <a:ln/>
        </p:spPr>
        <p:txBody>
          <a:bodyPr wrap="square" lIns="0" tIns="0" rIns="0" bIns="0" rtlCol="0" anchor="t"/>
          <a:lstStyle/>
          <a:p>
            <a:pPr marL="0" indent="0" algn="l">
              <a:buNone/>
            </a:pPr>
            <a:r>
              <a:rPr lang="es-ES_tradnl" sz="800" spc="20" noProof="0">
                <a:solidFill>
                  <a:srgbClr val="576A78">
                    <a:alpha val="99000"/>
                  </a:srgbClr>
                </a:solidFill>
                <a:latin typeface="Bw Gradual" pitchFamily="34" charset="0"/>
                <a:ea typeface="Bw Gradual" pitchFamily="34" charset="-122"/>
                <a:cs typeface="Bw Gradual" pitchFamily="34" charset="-120"/>
              </a:rPr>
              <a:t>Arte</a:t>
            </a:r>
            <a:endParaRPr lang="es-ES_tradnl" sz="800" spc="20" noProof="0"/>
          </a:p>
        </p:txBody>
      </p:sp>
      <p:sp>
        <p:nvSpPr>
          <p:cNvPr id="16" name="Text 14"/>
          <p:cNvSpPr/>
          <p:nvPr/>
        </p:nvSpPr>
        <p:spPr>
          <a:xfrm>
            <a:off x="1738313" y="2052637"/>
            <a:ext cx="652463" cy="76200"/>
          </a:xfrm>
          <a:prstGeom prst="rect">
            <a:avLst/>
          </a:prstGeom>
          <a:noFill/>
          <a:ln/>
        </p:spPr>
        <p:txBody>
          <a:bodyPr wrap="square" lIns="0" tIns="0" rIns="0" bIns="0" rtlCol="0" anchor="t"/>
          <a:lstStyle/>
          <a:p>
            <a:pPr marL="0" indent="0" algn="l">
              <a:buNone/>
            </a:pPr>
            <a:r>
              <a:rPr lang="es-ES_tradnl" sz="800" spc="20" noProof="0">
                <a:solidFill>
                  <a:srgbClr val="576A78">
                    <a:alpha val="99000"/>
                  </a:srgbClr>
                </a:solidFill>
                <a:latin typeface="Bw Gradual" pitchFamily="34" charset="0"/>
                <a:ea typeface="Bw Gradual" pitchFamily="34" charset="-122"/>
                <a:cs typeface="Bw Gradual" pitchFamily="34" charset="-120"/>
              </a:rPr>
              <a:t>Gastronomía</a:t>
            </a:r>
            <a:endParaRPr lang="es-ES_tradnl" sz="800" spc="20" noProof="0"/>
          </a:p>
        </p:txBody>
      </p:sp>
      <p:sp>
        <p:nvSpPr>
          <p:cNvPr id="17" name="Text 15"/>
          <p:cNvSpPr/>
          <p:nvPr/>
        </p:nvSpPr>
        <p:spPr>
          <a:xfrm>
            <a:off x="1738313" y="2443163"/>
            <a:ext cx="652463" cy="76200"/>
          </a:xfrm>
          <a:prstGeom prst="rect">
            <a:avLst/>
          </a:prstGeom>
          <a:noFill/>
          <a:ln/>
        </p:spPr>
        <p:txBody>
          <a:bodyPr wrap="square" lIns="0" tIns="0" rIns="0" bIns="0" rtlCol="0" anchor="t"/>
          <a:lstStyle/>
          <a:p>
            <a:pPr marL="0" indent="0" algn="l">
              <a:buNone/>
            </a:pPr>
            <a:r>
              <a:rPr lang="es-ES_tradnl" sz="800" spc="20" noProof="0">
                <a:solidFill>
                  <a:srgbClr val="576A78">
                    <a:alpha val="99000"/>
                  </a:srgbClr>
                </a:solidFill>
                <a:latin typeface="Bw Gradual" pitchFamily="34" charset="0"/>
                <a:ea typeface="Bw Gradual" pitchFamily="34" charset="-122"/>
                <a:cs typeface="Bw Gradual" pitchFamily="34" charset="-120"/>
              </a:rPr>
              <a:t>Pensamiento</a:t>
            </a:r>
            <a:endParaRPr lang="es-ES_tradnl" sz="800" spc="20" noProof="0"/>
          </a:p>
        </p:txBody>
      </p:sp>
      <p:sp>
        <p:nvSpPr>
          <p:cNvPr id="18" name="Text 16"/>
          <p:cNvSpPr/>
          <p:nvPr/>
        </p:nvSpPr>
        <p:spPr>
          <a:xfrm>
            <a:off x="3190875" y="1166813"/>
            <a:ext cx="2762250" cy="695325"/>
          </a:xfrm>
          <a:prstGeom prst="rect">
            <a:avLst/>
          </a:prstGeom>
          <a:noFill/>
          <a:ln/>
        </p:spPr>
        <p:txBody>
          <a:bodyPr wrap="square" lIns="0" tIns="0" rIns="0" bIns="0" rtlCol="0" anchor="t"/>
          <a:lstStyle/>
          <a:p>
            <a:pPr marL="0" indent="0" algn="l">
              <a:buNone/>
            </a:pPr>
            <a:r>
              <a:rPr lang="es-ES_tradnl" sz="800" spc="20" noProof="0">
                <a:solidFill>
                  <a:srgbClr val="576A78">
                    <a:alpha val="99000"/>
                  </a:srgbClr>
                </a:solidFill>
                <a:latin typeface="Bw Gradual" pitchFamily="34" charset="0"/>
                <a:ea typeface="Bw Gradual" pitchFamily="34" charset="-122"/>
                <a:cs typeface="Bw Gradual" pitchFamily="34" charset="-120"/>
              </a:rPr>
              <a:t>Apoyo al coleccionismo, la divulgación artística </a:t>
            </a:r>
            <a:endParaRPr lang="es-ES_tradnl" sz="800" spc="20" noProof="0"/>
          </a:p>
          <a:p>
            <a:pPr marL="0" indent="0" algn="l">
              <a:buNone/>
            </a:pPr>
            <a:r>
              <a:rPr lang="es-ES_tradnl" sz="800" spc="20" noProof="0">
                <a:solidFill>
                  <a:srgbClr val="576A78">
                    <a:alpha val="99000"/>
                  </a:srgbClr>
                </a:solidFill>
                <a:latin typeface="Bw Gradual" pitchFamily="34" charset="0"/>
                <a:ea typeface="Bw Gradual" pitchFamily="34" charset="-122"/>
                <a:cs typeface="Bw Gradual" pitchFamily="34" charset="-120"/>
              </a:rPr>
              <a:t>y el mecenazgo de talento emergente y consolidado. Entendemos el arte en la arquitectura, la música, </a:t>
            </a:r>
            <a:endParaRPr lang="es-ES_tradnl" sz="800" spc="20" noProof="0"/>
          </a:p>
          <a:p>
            <a:pPr marL="0" indent="0" algn="l">
              <a:buNone/>
            </a:pPr>
            <a:r>
              <a:rPr lang="es-ES_tradnl" sz="800" spc="20" noProof="0">
                <a:solidFill>
                  <a:srgbClr val="576A78">
                    <a:alpha val="99000"/>
                  </a:srgbClr>
                </a:solidFill>
                <a:latin typeface="Bw Gradual" pitchFamily="34" charset="0"/>
                <a:ea typeface="Bw Gradual" pitchFamily="34" charset="-122"/>
                <a:cs typeface="Bw Gradual" pitchFamily="34" charset="-120"/>
              </a:rPr>
              <a:t>el teatro, la literatura o la pintura como un lenguaje universal que expresa identidad, genera emoción </a:t>
            </a:r>
            <a:endParaRPr lang="es-ES_tradnl" sz="800" spc="20" noProof="0"/>
          </a:p>
          <a:p>
            <a:pPr marL="0" indent="0" algn="l">
              <a:buNone/>
            </a:pPr>
            <a:r>
              <a:rPr lang="es-ES_tradnl" sz="800" spc="20" noProof="0">
                <a:solidFill>
                  <a:srgbClr val="576A78">
                    <a:alpha val="99000"/>
                  </a:srgbClr>
                </a:solidFill>
                <a:latin typeface="Bw Gradual" pitchFamily="34" charset="0"/>
                <a:ea typeface="Bw Gradual" pitchFamily="34" charset="-122"/>
                <a:cs typeface="Bw Gradual" pitchFamily="34" charset="-120"/>
              </a:rPr>
              <a:t>y conecta personas.</a:t>
            </a:r>
            <a:endParaRPr lang="es-ES_tradnl" sz="800" spc="20" noProof="0"/>
          </a:p>
        </p:txBody>
      </p:sp>
      <p:sp>
        <p:nvSpPr>
          <p:cNvPr id="19" name="Text 17"/>
          <p:cNvSpPr/>
          <p:nvPr/>
        </p:nvSpPr>
        <p:spPr>
          <a:xfrm>
            <a:off x="3190875" y="2052638"/>
            <a:ext cx="2762250" cy="200025"/>
          </a:xfrm>
          <a:prstGeom prst="rect">
            <a:avLst/>
          </a:prstGeom>
          <a:noFill/>
          <a:ln/>
        </p:spPr>
        <p:txBody>
          <a:bodyPr wrap="square" lIns="0" tIns="0" rIns="0" bIns="0" rtlCol="0" anchor="t"/>
          <a:lstStyle/>
          <a:p>
            <a:pPr marL="0" indent="0" algn="l">
              <a:buNone/>
            </a:pPr>
            <a:r>
              <a:rPr lang="es-ES_tradnl" sz="800" spc="20" noProof="0">
                <a:solidFill>
                  <a:srgbClr val="576A78">
                    <a:alpha val="99000"/>
                  </a:srgbClr>
                </a:solidFill>
                <a:latin typeface="Bw Gradual" pitchFamily="34" charset="0"/>
                <a:ea typeface="Bw Gradual" pitchFamily="34" charset="-122"/>
                <a:cs typeface="Bw Gradual" pitchFamily="34" charset="-120"/>
              </a:rPr>
              <a:t>Promoción de la gastronomía como expresión cultural y elemento de cohesión social. </a:t>
            </a:r>
            <a:endParaRPr lang="es-ES_tradnl" sz="800" spc="20" noProof="0"/>
          </a:p>
        </p:txBody>
      </p:sp>
      <p:sp>
        <p:nvSpPr>
          <p:cNvPr id="20" name="Text 18"/>
          <p:cNvSpPr/>
          <p:nvPr/>
        </p:nvSpPr>
        <p:spPr>
          <a:xfrm>
            <a:off x="3190875" y="2443163"/>
            <a:ext cx="2762250" cy="447675"/>
          </a:xfrm>
          <a:prstGeom prst="rect">
            <a:avLst/>
          </a:prstGeom>
          <a:noFill/>
          <a:ln/>
        </p:spPr>
        <p:txBody>
          <a:bodyPr wrap="square" lIns="0" tIns="0" rIns="0" bIns="0" rtlCol="0" anchor="t"/>
          <a:lstStyle/>
          <a:p>
            <a:pPr marL="0" indent="0" algn="l">
              <a:buNone/>
            </a:pPr>
            <a:r>
              <a:rPr lang="es-ES_tradnl" sz="800" spc="20" noProof="0">
                <a:solidFill>
                  <a:srgbClr val="576A78">
                    <a:alpha val="99000"/>
                  </a:srgbClr>
                </a:solidFill>
                <a:latin typeface="Bw Gradual" pitchFamily="34" charset="0"/>
                <a:ea typeface="Bw Gradual" pitchFamily="34" charset="-122"/>
                <a:cs typeface="Bw Gradual" pitchFamily="34" charset="-120"/>
              </a:rPr>
              <a:t>Nuestro espacio de reflexión en el que, a través de lecturas, ponencias y debates sobre humanidades, reforzamos nuestros valores y su aplicación en el día </a:t>
            </a:r>
            <a:endParaRPr lang="es-ES_tradnl" sz="800" spc="20" noProof="0"/>
          </a:p>
          <a:p>
            <a:pPr marL="0" indent="0" algn="l">
              <a:buNone/>
            </a:pPr>
            <a:r>
              <a:rPr lang="es-ES_tradnl" sz="800" spc="20" noProof="0">
                <a:solidFill>
                  <a:srgbClr val="576A78">
                    <a:alpha val="99000"/>
                  </a:srgbClr>
                </a:solidFill>
                <a:latin typeface="Bw Gradual" pitchFamily="34" charset="0"/>
                <a:ea typeface="Bw Gradual" pitchFamily="34" charset="-122"/>
                <a:cs typeface="Bw Gradual" pitchFamily="34" charset="-120"/>
              </a:rPr>
              <a:t>a día de la firma.</a:t>
            </a:r>
            <a:endParaRPr lang="es-ES_tradnl" sz="800" spc="20" noProof="0"/>
          </a:p>
        </p:txBody>
      </p:sp>
      <p:sp>
        <p:nvSpPr>
          <p:cNvPr id="21" name="Shape 19"/>
          <p:cNvSpPr/>
          <p:nvPr/>
        </p:nvSpPr>
        <p:spPr>
          <a:xfrm>
            <a:off x="285750" y="3281363"/>
            <a:ext cx="5667375" cy="0"/>
          </a:xfrm>
          <a:prstGeom prst="line">
            <a:avLst/>
          </a:prstGeom>
          <a:noFill/>
          <a:ln w="6350">
            <a:solidFill>
              <a:srgbClr val="576A78"/>
            </a:solidFill>
            <a:prstDash val="solid"/>
          </a:ln>
        </p:spPr>
        <p:txBody>
          <a:bodyPr/>
          <a:lstStyle/>
          <a:p>
            <a:endParaRPr lang="es-ES_tradnl" noProof="0"/>
          </a:p>
        </p:txBody>
      </p:sp>
      <p:sp>
        <p:nvSpPr>
          <p:cNvPr id="22" name="Text 20"/>
          <p:cNvSpPr/>
          <p:nvPr/>
        </p:nvSpPr>
        <p:spPr>
          <a:xfrm>
            <a:off x="285750" y="3405188"/>
            <a:ext cx="1309688" cy="276225"/>
          </a:xfrm>
          <a:prstGeom prst="rect">
            <a:avLst/>
          </a:prstGeom>
          <a:noFill/>
          <a:ln/>
        </p:spPr>
        <p:txBody>
          <a:bodyPr wrap="square" lIns="0" tIns="0" rIns="0" bIns="0" rtlCol="0" anchor="t"/>
          <a:lstStyle/>
          <a:p>
            <a:pPr marL="0" indent="0" algn="l">
              <a:lnSpc>
                <a:spcPts val="1254"/>
              </a:lnSpc>
              <a:buNone/>
            </a:pPr>
            <a:r>
              <a:rPr lang="es-ES_tradnl" sz="1200" kern="0" spc="11" noProof="0">
                <a:solidFill>
                  <a:srgbClr val="132034">
                    <a:alpha val="99000"/>
                  </a:srgbClr>
                </a:solidFill>
                <a:latin typeface="Canela Light" pitchFamily="2" charset="77"/>
                <a:ea typeface="Canela" pitchFamily="34" charset="-122"/>
                <a:cs typeface="Canela" pitchFamily="34" charset="-120"/>
              </a:rPr>
              <a:t>Iniciativas clave</a:t>
            </a:r>
            <a:endParaRPr lang="es-ES_tradnl" sz="1200" noProof="0"/>
          </a:p>
        </p:txBody>
      </p:sp>
      <p:sp>
        <p:nvSpPr>
          <p:cNvPr id="23" name="Text 21"/>
          <p:cNvSpPr/>
          <p:nvPr/>
        </p:nvSpPr>
        <p:spPr>
          <a:xfrm>
            <a:off x="1738313" y="3396721"/>
            <a:ext cx="2762250" cy="76200"/>
          </a:xfrm>
          <a:prstGeom prst="rect">
            <a:avLst/>
          </a:prstGeom>
          <a:noFill/>
          <a:ln/>
        </p:spPr>
        <p:txBody>
          <a:bodyPr wrap="square" lIns="0" tIns="0" rIns="0" bIns="0" rtlCol="0" anchor="t"/>
          <a:lstStyle/>
          <a:p>
            <a:pPr marL="0" indent="0" algn="l">
              <a:buNone/>
            </a:pPr>
            <a:r>
              <a:rPr lang="es-ES_tradnl" sz="800" spc="20" noProof="0">
                <a:solidFill>
                  <a:srgbClr val="576A78">
                    <a:alpha val="99000"/>
                  </a:srgbClr>
                </a:solidFill>
                <a:latin typeface="Bw Gradual" pitchFamily="34" charset="0"/>
                <a:ea typeface="Bw Gradual" pitchFamily="34" charset="-122"/>
                <a:cs typeface="Bw Gradual" pitchFamily="34" charset="-120"/>
              </a:rPr>
              <a:t>Palco </a:t>
            </a:r>
            <a:r>
              <a:rPr lang="es-ES_tradnl" sz="800" spc="20" noProof="0" err="1">
                <a:solidFill>
                  <a:srgbClr val="576A78">
                    <a:alpha val="99000"/>
                  </a:srgbClr>
                </a:solidFill>
                <a:latin typeface="Bw Gradual" pitchFamily="34" charset="0"/>
                <a:ea typeface="Bw Gradual" pitchFamily="34" charset="-122"/>
                <a:cs typeface="Bw Gradual" pitchFamily="34" charset="-120"/>
              </a:rPr>
              <a:t>Liceu</a:t>
            </a:r>
            <a:r>
              <a:rPr lang="es-ES_tradnl" sz="800" spc="20" noProof="0">
                <a:solidFill>
                  <a:srgbClr val="576A78">
                    <a:alpha val="99000"/>
                  </a:srgbClr>
                </a:solidFill>
                <a:latin typeface="Bw Gradual" pitchFamily="34" charset="0"/>
                <a:ea typeface="Bw Gradual" pitchFamily="34" charset="-122"/>
                <a:cs typeface="Bw Gradual" pitchFamily="34" charset="-120"/>
              </a:rPr>
              <a:t>: invitación a eventos operísticos</a:t>
            </a:r>
            <a:endParaRPr lang="es-ES_tradnl" sz="800" spc="20" noProof="0"/>
          </a:p>
        </p:txBody>
      </p:sp>
      <p:sp>
        <p:nvSpPr>
          <p:cNvPr id="25" name="Text 23"/>
          <p:cNvSpPr/>
          <p:nvPr/>
        </p:nvSpPr>
        <p:spPr>
          <a:xfrm>
            <a:off x="1738313" y="3703637"/>
            <a:ext cx="3086100" cy="76200"/>
          </a:xfrm>
          <a:prstGeom prst="rect">
            <a:avLst/>
          </a:prstGeom>
          <a:noFill/>
          <a:ln/>
        </p:spPr>
        <p:txBody>
          <a:bodyPr wrap="square" lIns="0" tIns="0" rIns="0" bIns="0" rtlCol="0" anchor="t"/>
          <a:lstStyle/>
          <a:p>
            <a:pPr marL="0" indent="0" algn="l">
              <a:buNone/>
            </a:pPr>
            <a:r>
              <a:rPr lang="es-ES_tradnl" sz="800" spc="20" noProof="0">
                <a:solidFill>
                  <a:srgbClr val="576A78">
                    <a:alpha val="99000"/>
                  </a:srgbClr>
                </a:solidFill>
                <a:latin typeface="Bw Gradual" pitchFamily="34" charset="0"/>
                <a:ea typeface="Bw Gradual" pitchFamily="34" charset="-122"/>
                <a:cs typeface="Bw Gradual" pitchFamily="34" charset="-120"/>
              </a:rPr>
              <a:t>Cena galería Senda con Fabio de Agreste</a:t>
            </a:r>
            <a:endParaRPr lang="es-ES_tradnl" sz="800" spc="20" noProof="0"/>
          </a:p>
        </p:txBody>
      </p:sp>
      <p:sp>
        <p:nvSpPr>
          <p:cNvPr id="26" name="Text 24"/>
          <p:cNvSpPr/>
          <p:nvPr/>
        </p:nvSpPr>
        <p:spPr>
          <a:xfrm>
            <a:off x="1738312" y="3990976"/>
            <a:ext cx="3490913" cy="76200"/>
          </a:xfrm>
          <a:prstGeom prst="rect">
            <a:avLst/>
          </a:prstGeom>
          <a:noFill/>
          <a:ln/>
        </p:spPr>
        <p:txBody>
          <a:bodyPr wrap="square" lIns="0" tIns="0" rIns="0" bIns="0" rtlCol="0" anchor="t"/>
          <a:lstStyle/>
          <a:p>
            <a:pPr marL="0" indent="0" algn="l">
              <a:buNone/>
            </a:pPr>
            <a:r>
              <a:rPr lang="es-ES_tradnl" sz="800" spc="20" noProof="0">
                <a:solidFill>
                  <a:srgbClr val="576A78">
                    <a:alpha val="99000"/>
                  </a:srgbClr>
                </a:solidFill>
                <a:latin typeface="Bw Gradual" pitchFamily="34" charset="0"/>
                <a:ea typeface="Bw Gradual" pitchFamily="34" charset="-122"/>
                <a:cs typeface="Bw Gradual" pitchFamily="34" charset="-120"/>
              </a:rPr>
              <a:t>Asientos en palco en el Godó para inversores</a:t>
            </a:r>
            <a:endParaRPr lang="es-ES_tradnl" sz="800" spc="20" noProof="0"/>
          </a:p>
        </p:txBody>
      </p:sp>
      <p:sp>
        <p:nvSpPr>
          <p:cNvPr id="27" name="Text 25"/>
          <p:cNvSpPr/>
          <p:nvPr/>
        </p:nvSpPr>
        <p:spPr>
          <a:xfrm>
            <a:off x="1738311" y="4297891"/>
            <a:ext cx="3490913" cy="76200"/>
          </a:xfrm>
          <a:prstGeom prst="rect">
            <a:avLst/>
          </a:prstGeom>
          <a:noFill/>
          <a:ln/>
        </p:spPr>
        <p:txBody>
          <a:bodyPr wrap="square" lIns="0" tIns="0" rIns="0" bIns="0" rtlCol="0" anchor="t"/>
          <a:lstStyle/>
          <a:p>
            <a:pPr marL="0" indent="0" algn="l">
              <a:buNone/>
            </a:pPr>
            <a:r>
              <a:rPr lang="es-ES_tradnl" sz="800" spc="20" noProof="0">
                <a:solidFill>
                  <a:srgbClr val="576A78">
                    <a:alpha val="99000"/>
                  </a:srgbClr>
                </a:solidFill>
                <a:latin typeface="Bw Gradual" pitchFamily="34" charset="0"/>
                <a:ea typeface="Bw Gradual" pitchFamily="34" charset="-122"/>
                <a:cs typeface="Bw Gradual" pitchFamily="34" charset="-120"/>
              </a:rPr>
              <a:t>La Ilíada, Alessandro </a:t>
            </a:r>
            <a:r>
              <a:rPr lang="es-ES_tradnl" sz="800" spc="20" noProof="0" err="1">
                <a:solidFill>
                  <a:srgbClr val="576A78">
                    <a:alpha val="99000"/>
                  </a:srgbClr>
                </a:solidFill>
                <a:latin typeface="Bw Gradual" pitchFamily="34" charset="0"/>
                <a:ea typeface="Bw Gradual" pitchFamily="34" charset="-122"/>
                <a:cs typeface="Bw Gradual" pitchFamily="34" charset="-120"/>
              </a:rPr>
              <a:t>Baricco</a:t>
            </a:r>
            <a:r>
              <a:rPr lang="es-ES_tradnl" sz="800" spc="20" noProof="0">
                <a:solidFill>
                  <a:srgbClr val="576A78">
                    <a:alpha val="99000"/>
                  </a:srgbClr>
                </a:solidFill>
                <a:latin typeface="Bw Gradual" pitchFamily="34" charset="0"/>
                <a:ea typeface="Bw Gradual" pitchFamily="34" charset="-122"/>
                <a:cs typeface="Bw Gradual" pitchFamily="34" charset="-120"/>
              </a:rPr>
              <a:t> debate sobre pensamiento. </a:t>
            </a:r>
            <a:endParaRPr lang="es-ES_tradnl" sz="800" spc="20" noProof="0"/>
          </a:p>
        </p:txBody>
      </p:sp>
      <p:pic>
        <p:nvPicPr>
          <p:cNvPr id="29" name="Imagen 28">
            <a:extLst>
              <a:ext uri="{FF2B5EF4-FFF2-40B4-BE49-F238E27FC236}">
                <a16:creationId xmlns:a16="http://schemas.microsoft.com/office/drawing/2014/main" id="{AF8D4157-4690-D416-3A1D-226A675FEAAE}"/>
              </a:ext>
            </a:extLst>
          </p:cNvPr>
          <p:cNvPicPr>
            <a:picLocks noChangeAspect="1"/>
          </p:cNvPicPr>
          <p:nvPr/>
        </p:nvPicPr>
        <p:blipFill>
          <a:blip r:embed="rId3"/>
          <a:srcRect l="32928" t="57" r="33310" b="-57"/>
          <a:stretch>
            <a:fillRect/>
          </a:stretch>
        </p:blipFill>
        <p:spPr>
          <a:xfrm>
            <a:off x="6057900" y="142875"/>
            <a:ext cx="2800350" cy="4857746"/>
          </a:xfrm>
          <a:prstGeom prst="roundRect">
            <a:avLst>
              <a:gd name="adj" fmla="val 1450"/>
            </a:avLst>
          </a:prstGeom>
        </p:spPr>
      </p:pic>
      <p:sp>
        <p:nvSpPr>
          <p:cNvPr id="28" name="Text 1">
            <a:extLst>
              <a:ext uri="{FF2B5EF4-FFF2-40B4-BE49-F238E27FC236}">
                <a16:creationId xmlns:a16="http://schemas.microsoft.com/office/drawing/2014/main" id="{C68E292C-9E5D-9804-CA3F-B88F317C7882}"/>
              </a:ext>
            </a:extLst>
          </p:cNvPr>
          <p:cNvSpPr/>
          <p:nvPr/>
        </p:nvSpPr>
        <p:spPr>
          <a:xfrm>
            <a:off x="285750" y="4943475"/>
            <a:ext cx="95250" cy="57150"/>
          </a:xfrm>
          <a:prstGeom prst="rect">
            <a:avLst/>
          </a:prstGeom>
          <a:noFill/>
          <a:ln/>
        </p:spPr>
        <p:txBody>
          <a:bodyPr wrap="square" lIns="0" tIns="0" rIns="0" bIns="0" rtlCol="0" anchor="ctr"/>
          <a:lstStyle/>
          <a:p>
            <a:pPr marL="0" indent="0" algn="ctr">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58</a:t>
            </a:r>
            <a:endParaRPr lang="es-ES_tradnl" sz="570" noProof="0"/>
          </a:p>
        </p:txBody>
      </p:sp>
      <p:sp>
        <p:nvSpPr>
          <p:cNvPr id="3" name="Text 2">
            <a:extLst>
              <a:ext uri="{FF2B5EF4-FFF2-40B4-BE49-F238E27FC236}">
                <a16:creationId xmlns:a16="http://schemas.microsoft.com/office/drawing/2014/main" id="{13CE11F4-3DA6-08DF-99F2-70C4DEB35D45}"/>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pic>
        <p:nvPicPr>
          <p:cNvPr id="6" name="Imagen 5">
            <a:extLst>
              <a:ext uri="{FF2B5EF4-FFF2-40B4-BE49-F238E27FC236}">
                <a16:creationId xmlns:a16="http://schemas.microsoft.com/office/drawing/2014/main" id="{CE927320-A6BF-9E0A-1009-79DA5FE5B1C2}"/>
              </a:ext>
            </a:extLst>
          </p:cNvPr>
          <p:cNvPicPr>
            <a:picLocks noChangeAspect="1"/>
          </p:cNvPicPr>
          <p:nvPr/>
        </p:nvPicPr>
        <p:blipFill rotWithShape="1">
          <a:blip r:embed="rId4"/>
          <a:srcRect b="35978"/>
          <a:stretch/>
        </p:blipFill>
        <p:spPr>
          <a:xfrm>
            <a:off x="1002324" y="4915627"/>
            <a:ext cx="424228" cy="84998"/>
          </a:xfrm>
          <a:prstGeom prst="rect">
            <a:avLst/>
          </a:prstGeom>
        </p:spPr>
      </p:pic>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name="Slide 56">
    <p:bg>
      <p:bgPr>
        <a:solidFill>
          <a:srgbClr val="D9CDCB"/>
        </a:solidFill>
        <a:effectLst/>
      </p:bgPr>
    </p:bg>
    <p:spTree>
      <p:nvGrpSpPr>
        <p:cNvPr id="1" name=""/>
        <p:cNvGrpSpPr/>
        <p:nvPr/>
      </p:nvGrpSpPr>
      <p:grpSpPr>
        <a:xfrm>
          <a:off x="0" y="0"/>
          <a:ext cx="0" cy="0"/>
          <a:chOff x="0" y="0"/>
          <a:chExt cx="0" cy="0"/>
        </a:xfrm>
      </p:grpSpPr>
      <p:sp>
        <p:nvSpPr>
          <p:cNvPr id="3" name="Text 1"/>
          <p:cNvSpPr/>
          <p:nvPr/>
        </p:nvSpPr>
        <p:spPr>
          <a:xfrm>
            <a:off x="285750" y="4943475"/>
            <a:ext cx="100013" cy="57150"/>
          </a:xfrm>
          <a:prstGeom prst="rect">
            <a:avLst/>
          </a:prstGeom>
          <a:noFill/>
          <a:ln/>
        </p:spPr>
        <p:txBody>
          <a:bodyPr wrap="square" lIns="0" tIns="0" rIns="0" bIns="0" rtlCol="0" anchor="ctr"/>
          <a:lstStyle/>
          <a:p>
            <a:pPr marL="0" indent="0" algn="ctr">
              <a:lnSpc>
                <a:spcPts val="684"/>
              </a:lnSpc>
              <a:buNone/>
            </a:pPr>
            <a:r>
              <a:rPr lang="es-ES_tradnl" sz="570" kern="0" spc="11">
                <a:solidFill>
                  <a:srgbClr val="132034">
                    <a:alpha val="99000"/>
                  </a:srgbClr>
                </a:solidFill>
                <a:latin typeface="Bw Gradual" pitchFamily="34" charset="0"/>
              </a:rPr>
              <a:t>59</a:t>
            </a:r>
            <a:endParaRPr lang="es-ES_tradnl" sz="570" noProof="0"/>
          </a:p>
        </p:txBody>
      </p:sp>
      <p:sp>
        <p:nvSpPr>
          <p:cNvPr id="4" name="Text 2"/>
          <p:cNvSpPr/>
          <p:nvPr/>
        </p:nvSpPr>
        <p:spPr>
          <a:xfrm>
            <a:off x="285750" y="481012"/>
            <a:ext cx="3128963" cy="409575"/>
          </a:xfrm>
          <a:prstGeom prst="rect">
            <a:avLst/>
          </a:prstGeom>
          <a:noFill/>
          <a:ln/>
        </p:spPr>
        <p:txBody>
          <a:bodyPr wrap="square" lIns="0" tIns="0" rIns="0" bIns="0" rtlCol="0" anchor="t"/>
          <a:lstStyle/>
          <a:p>
            <a:pPr marL="0" indent="0" algn="l">
              <a:lnSpc>
                <a:spcPts val="3078"/>
              </a:lnSpc>
              <a:buNone/>
            </a:pPr>
            <a:r>
              <a:rPr lang="es-ES_tradnl" sz="2800" noProof="0">
                <a:solidFill>
                  <a:srgbClr val="132034">
                    <a:alpha val="99000"/>
                  </a:srgbClr>
                </a:solidFill>
                <a:latin typeface="Canela Light" pitchFamily="2" charset="77"/>
                <a:ea typeface="Canela" pitchFamily="34" charset="-122"/>
                <a:cs typeface="Canela" pitchFamily="34" charset="-120"/>
              </a:rPr>
              <a:t>Pilar 4. Bienestar</a:t>
            </a:r>
            <a:endParaRPr lang="es-ES_tradnl" sz="2800" noProof="0"/>
          </a:p>
        </p:txBody>
      </p:sp>
      <p:sp>
        <p:nvSpPr>
          <p:cNvPr id="5" name="Text 3"/>
          <p:cNvSpPr/>
          <p:nvPr/>
        </p:nvSpPr>
        <p:spPr>
          <a:xfrm>
            <a:off x="1738313" y="142875"/>
            <a:ext cx="1333500"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8. MEANINGFUL IMPACT PROGRAM</a:t>
            </a:r>
            <a:endParaRPr lang="es-ES_tradnl" sz="570" noProof="0"/>
          </a:p>
        </p:txBody>
      </p:sp>
      <p:sp>
        <p:nvSpPr>
          <p:cNvPr id="7" name="Text 5"/>
          <p:cNvSpPr/>
          <p:nvPr/>
        </p:nvSpPr>
        <p:spPr>
          <a:xfrm>
            <a:off x="285751" y="1438275"/>
            <a:ext cx="3333750" cy="3190875"/>
          </a:xfrm>
          <a:prstGeom prst="rect">
            <a:avLst/>
          </a:prstGeom>
          <a:noFill/>
          <a:ln/>
        </p:spPr>
        <p:txBody>
          <a:bodyPr wrap="square" lIns="0" tIns="0" rIns="0" bIns="0" rtlCol="0" anchor="t"/>
          <a:lstStyle/>
          <a:p>
            <a:pPr marL="0" indent="0" algn="l">
              <a:lnSpc>
                <a:spcPts val="1112"/>
              </a:lnSpc>
              <a:buNone/>
            </a:pPr>
            <a:r>
              <a:rPr lang="es-ES_tradnl" sz="900" spc="20" noProof="0">
                <a:solidFill>
                  <a:srgbClr val="132034">
                    <a:alpha val="99000"/>
                  </a:srgbClr>
                </a:solidFill>
                <a:latin typeface="Bw Gradual" pitchFamily="2" charset="77"/>
                <a:ea typeface="Bw Gradual" pitchFamily="34" charset="-122"/>
                <a:cs typeface="Bw Gradual" pitchFamily="34" charset="-120"/>
              </a:rPr>
              <a:t>El bienestar de las personas y el respeto por el entorno constituyen condiciones esenciales para la sostenibilidad </a:t>
            </a:r>
            <a:endParaRPr lang="es-ES_tradnl" sz="900" spc="20" noProof="0">
              <a:latin typeface="Bw Gradual" pitchFamily="2" charset="77"/>
            </a:endParaRPr>
          </a:p>
          <a:p>
            <a:pPr marL="0" indent="0" algn="l">
              <a:lnSpc>
                <a:spcPts val="1112"/>
              </a:lnSpc>
              <a:buNone/>
            </a:pPr>
            <a:r>
              <a:rPr lang="es-ES_tradnl" sz="900" spc="20" noProof="0">
                <a:solidFill>
                  <a:srgbClr val="132034">
                    <a:alpha val="99000"/>
                  </a:srgbClr>
                </a:solidFill>
                <a:latin typeface="Bw Gradual" pitchFamily="2" charset="77"/>
                <a:ea typeface="Bw Gradual" pitchFamily="34" charset="-122"/>
                <a:cs typeface="Bw Gradual" pitchFamily="34" charset="-120"/>
              </a:rPr>
              <a:t>de la compañía. Crandon entiende que el crecimiento solo es posible cuando se promueve un equilibrio integral entre desempeño, salud y calidad del entorno laboral.</a:t>
            </a:r>
          </a:p>
          <a:p>
            <a:pPr marL="0" indent="0" algn="l">
              <a:lnSpc>
                <a:spcPts val="1112"/>
              </a:lnSpc>
              <a:buNone/>
            </a:pPr>
            <a:endParaRPr lang="es-ES_tradnl" sz="900" spc="20" noProof="0">
              <a:latin typeface="Bw Gradual" pitchFamily="2" charset="77"/>
            </a:endParaRPr>
          </a:p>
          <a:p>
            <a:pPr marL="0" indent="0" algn="l">
              <a:lnSpc>
                <a:spcPts val="1112"/>
              </a:lnSpc>
              <a:buNone/>
            </a:pPr>
            <a:r>
              <a:rPr lang="es-ES_tradnl" sz="900" spc="20" noProof="0">
                <a:solidFill>
                  <a:srgbClr val="132034">
                    <a:alpha val="99000"/>
                  </a:srgbClr>
                </a:solidFill>
                <a:latin typeface="Bw Gradual" pitchFamily="2" charset="77"/>
                <a:ea typeface="Bw Gradual" pitchFamily="34" charset="-122"/>
                <a:cs typeface="Bw Gradual" pitchFamily="34" charset="-120"/>
              </a:rPr>
              <a:t>Crandon integra iniciativas orientadas a fortalecer la salud física y emocional, el equilibrio personal y la construcción de espacios de trabajo seguros, inclusivos y estimulantes. </a:t>
            </a:r>
            <a:endParaRPr lang="es-ES_tradnl" sz="900" spc="20" noProof="0">
              <a:latin typeface="Bw Gradual" pitchFamily="2" charset="77"/>
            </a:endParaRPr>
          </a:p>
          <a:p>
            <a:pPr marL="0" indent="0" algn="l">
              <a:lnSpc>
                <a:spcPts val="1112"/>
              </a:lnSpc>
              <a:buNone/>
            </a:pPr>
            <a:r>
              <a:rPr lang="es-ES_tradnl" sz="900" spc="20" noProof="0">
                <a:solidFill>
                  <a:srgbClr val="132034">
                    <a:alpha val="99000"/>
                  </a:srgbClr>
                </a:solidFill>
                <a:latin typeface="Bw Gradual" pitchFamily="2" charset="77"/>
                <a:ea typeface="Bw Gradual" pitchFamily="34" charset="-122"/>
                <a:cs typeface="Bw Gradual" pitchFamily="34" charset="-120"/>
              </a:rPr>
              <a:t>Este enfoque reconoce que el capital humano es el principal motor de la organización y que su desarrollo requiere entornos que fomenten la confianza, la colaboración </a:t>
            </a:r>
            <a:endParaRPr lang="es-ES_tradnl" sz="900" spc="20" noProof="0">
              <a:latin typeface="Bw Gradual" pitchFamily="2" charset="77"/>
            </a:endParaRPr>
          </a:p>
          <a:p>
            <a:pPr marL="0" indent="0" algn="l">
              <a:lnSpc>
                <a:spcPts val="1112"/>
              </a:lnSpc>
              <a:buNone/>
            </a:pPr>
            <a:r>
              <a:rPr lang="es-ES_tradnl" sz="900" spc="20" noProof="0">
                <a:solidFill>
                  <a:srgbClr val="132034">
                    <a:alpha val="99000"/>
                  </a:srgbClr>
                </a:solidFill>
                <a:latin typeface="Bw Gradual" pitchFamily="2" charset="77"/>
                <a:ea typeface="Bw Gradual" pitchFamily="34" charset="-122"/>
                <a:cs typeface="Bw Gradual" pitchFamily="34" charset="-120"/>
              </a:rPr>
              <a:t>y el respeto mutuo.</a:t>
            </a:r>
          </a:p>
          <a:p>
            <a:pPr marL="0" indent="0" algn="l">
              <a:lnSpc>
                <a:spcPts val="1112"/>
              </a:lnSpc>
              <a:buNone/>
            </a:pPr>
            <a:endParaRPr lang="es-ES_tradnl" sz="900" spc="20" noProof="0">
              <a:latin typeface="Bw Gradual" pitchFamily="2" charset="77"/>
            </a:endParaRPr>
          </a:p>
          <a:p>
            <a:pPr marL="0" indent="0" algn="l">
              <a:lnSpc>
                <a:spcPts val="1112"/>
              </a:lnSpc>
              <a:buNone/>
            </a:pPr>
            <a:r>
              <a:rPr lang="es-ES_tradnl" sz="900" spc="20" noProof="0">
                <a:solidFill>
                  <a:srgbClr val="132034">
                    <a:alpha val="99000"/>
                  </a:srgbClr>
                </a:solidFill>
                <a:latin typeface="Bw Gradual" pitchFamily="2" charset="77"/>
                <a:ea typeface="Bw Gradual" pitchFamily="34" charset="-122"/>
                <a:cs typeface="Bw Gradual" pitchFamily="34" charset="-120"/>
              </a:rPr>
              <a:t>El compromiso con el bienestar se traduce en políticas </a:t>
            </a:r>
            <a:endParaRPr lang="es-ES_tradnl" sz="900" spc="20" noProof="0">
              <a:latin typeface="Bw Gradual" pitchFamily="2" charset="77"/>
            </a:endParaRPr>
          </a:p>
          <a:p>
            <a:pPr marL="0" indent="0" algn="l">
              <a:lnSpc>
                <a:spcPts val="1112"/>
              </a:lnSpc>
              <a:buNone/>
            </a:pPr>
            <a:r>
              <a:rPr lang="es-ES_tradnl" sz="900" spc="20" noProof="0">
                <a:solidFill>
                  <a:srgbClr val="132034">
                    <a:alpha val="99000"/>
                  </a:srgbClr>
                </a:solidFill>
                <a:latin typeface="Bw Gradual" pitchFamily="2" charset="77"/>
                <a:ea typeface="Bw Gradual" pitchFamily="34" charset="-122"/>
                <a:cs typeface="Bw Gradual" pitchFamily="34" charset="-120"/>
              </a:rPr>
              <a:t>y acciones que promueven hábitos saludables, conciliación entre vida personal y profesional, prevención de riesgos </a:t>
            </a:r>
            <a:endParaRPr lang="es-ES_tradnl" sz="900" spc="20" noProof="0">
              <a:latin typeface="Bw Gradual" pitchFamily="2" charset="77"/>
            </a:endParaRPr>
          </a:p>
          <a:p>
            <a:pPr marL="0" indent="0" algn="l">
              <a:lnSpc>
                <a:spcPts val="1112"/>
              </a:lnSpc>
              <a:buNone/>
            </a:pPr>
            <a:r>
              <a:rPr lang="es-ES_tradnl" sz="900" spc="20" noProof="0">
                <a:solidFill>
                  <a:srgbClr val="132034">
                    <a:alpha val="99000"/>
                  </a:srgbClr>
                </a:solidFill>
                <a:latin typeface="Bw Gradual" pitchFamily="2" charset="77"/>
                <a:ea typeface="Bw Gradual" pitchFamily="34" charset="-122"/>
                <a:cs typeface="Bw Gradual" pitchFamily="34" charset="-120"/>
              </a:rPr>
              <a:t>y cuidado del ambiente laboral. Asimismo, la compañía impulsa prácticas que priorizan el respeto por el entorno, entendiendo que la sostenibilidad ambiental es inseparable del bienestar colectivo.</a:t>
            </a:r>
            <a:endParaRPr lang="es-ES_tradnl" sz="900" spc="20" noProof="0">
              <a:latin typeface="Bw Gradual" pitchFamily="2" charset="77"/>
            </a:endParaRPr>
          </a:p>
        </p:txBody>
      </p:sp>
      <p:sp>
        <p:nvSpPr>
          <p:cNvPr id="8" name="Shape 6"/>
          <p:cNvSpPr/>
          <p:nvPr/>
        </p:nvSpPr>
        <p:spPr>
          <a:xfrm>
            <a:off x="4643438" y="142875"/>
            <a:ext cx="4214813" cy="4857750"/>
          </a:xfrm>
          <a:prstGeom prst="roundRect">
            <a:avLst/>
          </a:prstGeom>
          <a:solidFill>
            <a:srgbClr val="FFFFFF"/>
          </a:solidFill>
          <a:ln/>
        </p:spPr>
        <p:txBody>
          <a:bodyPr/>
          <a:lstStyle/>
          <a:p>
            <a:endParaRPr lang="es-ES_tradnl" noProof="0"/>
          </a:p>
        </p:txBody>
      </p:sp>
      <p:sp>
        <p:nvSpPr>
          <p:cNvPr id="9" name="Text 7"/>
          <p:cNvSpPr/>
          <p:nvPr/>
        </p:nvSpPr>
        <p:spPr>
          <a:xfrm>
            <a:off x="6448425" y="2533650"/>
            <a:ext cx="604838" cy="76200"/>
          </a:xfrm>
          <a:prstGeom prst="rect">
            <a:avLst/>
          </a:prstGeom>
          <a:noFill/>
          <a:ln/>
        </p:spPr>
        <p:txBody>
          <a:bodyPr wrap="square" lIns="0" tIns="0" rIns="0" bIns="0" rtlCol="0" anchor="t"/>
          <a:lstStyle/>
          <a:p>
            <a:pPr marL="0" indent="0" algn="ctr">
              <a:lnSpc>
                <a:spcPts val="941"/>
              </a:lnSpc>
              <a:buNone/>
            </a:pPr>
            <a:r>
              <a:rPr lang="es-ES_tradnl" sz="784" noProof="0">
                <a:solidFill>
                  <a:srgbClr val="132034">
                    <a:alpha val="99000"/>
                  </a:srgbClr>
                </a:solidFill>
                <a:latin typeface="Bw Gradual" pitchFamily="34" charset="0"/>
                <a:ea typeface="Bw Gradual" pitchFamily="34" charset="-122"/>
                <a:cs typeface="Bw Gradual" pitchFamily="34" charset="-120"/>
              </a:rPr>
              <a:t>TBC</a:t>
            </a:r>
            <a:endParaRPr lang="es-ES_tradnl" sz="784" noProof="0"/>
          </a:p>
        </p:txBody>
      </p:sp>
      <p:pic>
        <p:nvPicPr>
          <p:cNvPr id="10" name="Image 0" descr="preencoded.png"/>
          <p:cNvPicPr>
            <a:picLocks noChangeAspect="1"/>
          </p:cNvPicPr>
          <p:nvPr/>
        </p:nvPicPr>
        <p:blipFill>
          <a:blip r:embed="rId3"/>
          <a:srcRect/>
          <a:stretch/>
        </p:blipFill>
        <p:spPr>
          <a:xfrm>
            <a:off x="4643438" y="142875"/>
            <a:ext cx="4214813" cy="4857750"/>
          </a:xfrm>
          <a:prstGeom prst="rect">
            <a:avLst/>
          </a:prstGeom>
        </p:spPr>
      </p:pic>
      <p:sp>
        <p:nvSpPr>
          <p:cNvPr id="11" name="Text 2">
            <a:extLst>
              <a:ext uri="{FF2B5EF4-FFF2-40B4-BE49-F238E27FC236}">
                <a16:creationId xmlns:a16="http://schemas.microsoft.com/office/drawing/2014/main" id="{3A7E1321-3739-98FD-23C8-A51D93BD0380}"/>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pic>
        <p:nvPicPr>
          <p:cNvPr id="6" name="Imagen 5">
            <a:extLst>
              <a:ext uri="{FF2B5EF4-FFF2-40B4-BE49-F238E27FC236}">
                <a16:creationId xmlns:a16="http://schemas.microsoft.com/office/drawing/2014/main" id="{842F172E-5C53-E1EA-3B61-FC23489BF5CA}"/>
              </a:ext>
            </a:extLst>
          </p:cNvPr>
          <p:cNvPicPr>
            <a:picLocks noChangeAspect="1"/>
          </p:cNvPicPr>
          <p:nvPr/>
        </p:nvPicPr>
        <p:blipFill rotWithShape="1">
          <a:blip r:embed="rId4"/>
          <a:srcRect b="35978"/>
          <a:stretch/>
        </p:blipFill>
        <p:spPr>
          <a:xfrm>
            <a:off x="1002324" y="4915627"/>
            <a:ext cx="424228" cy="84998"/>
          </a:xfrm>
          <a:prstGeom prst="rect">
            <a:avLst/>
          </a:prstGeom>
        </p:spPr>
      </p:pic>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name="Slide 57">
    <p:bg>
      <p:bgPr>
        <a:solidFill>
          <a:srgbClr val="D9CDCB"/>
        </a:solidFill>
        <a:effectLst/>
      </p:bgPr>
    </p:bg>
    <p:spTree>
      <p:nvGrpSpPr>
        <p:cNvPr id="1" name=""/>
        <p:cNvGrpSpPr/>
        <p:nvPr/>
      </p:nvGrpSpPr>
      <p:grpSpPr>
        <a:xfrm>
          <a:off x="0" y="0"/>
          <a:ext cx="0" cy="0"/>
          <a:chOff x="0" y="0"/>
          <a:chExt cx="0" cy="0"/>
        </a:xfrm>
      </p:grpSpPr>
      <p:sp>
        <p:nvSpPr>
          <p:cNvPr id="3" name="Text 1"/>
          <p:cNvSpPr/>
          <p:nvPr/>
        </p:nvSpPr>
        <p:spPr>
          <a:xfrm>
            <a:off x="290512" y="4943475"/>
            <a:ext cx="153987" cy="57150"/>
          </a:xfrm>
          <a:prstGeom prst="rect">
            <a:avLst/>
          </a:prstGeom>
          <a:noFill/>
          <a:ln/>
        </p:spPr>
        <p:txBody>
          <a:bodyPr wrap="square" lIns="0" tIns="0" rIns="0" bIns="0" rtlCol="0" anchor="ctr"/>
          <a:lstStyle/>
          <a:p>
            <a:pPr marL="0" indent="0">
              <a:lnSpc>
                <a:spcPts val="684"/>
              </a:lnSpc>
              <a:buNone/>
            </a:pPr>
            <a:r>
              <a:rPr lang="es-ES_tradnl" sz="570" kern="0" spc="11">
                <a:solidFill>
                  <a:srgbClr val="132034">
                    <a:alpha val="99000"/>
                  </a:srgbClr>
                </a:solidFill>
                <a:latin typeface="Bw Gradual" pitchFamily="34" charset="0"/>
              </a:rPr>
              <a:t>60</a:t>
            </a:r>
            <a:endParaRPr lang="es-ES_tradnl" sz="570" noProof="0"/>
          </a:p>
        </p:txBody>
      </p:sp>
      <p:sp>
        <p:nvSpPr>
          <p:cNvPr id="4" name="Text 2"/>
          <p:cNvSpPr/>
          <p:nvPr/>
        </p:nvSpPr>
        <p:spPr>
          <a:xfrm>
            <a:off x="285750" y="481012"/>
            <a:ext cx="3128963" cy="409575"/>
          </a:xfrm>
          <a:prstGeom prst="rect">
            <a:avLst/>
          </a:prstGeom>
          <a:noFill/>
          <a:ln/>
        </p:spPr>
        <p:txBody>
          <a:bodyPr wrap="square" lIns="0" tIns="0" rIns="0" bIns="0" rtlCol="0" anchor="t"/>
          <a:lstStyle/>
          <a:p>
            <a:pPr marL="0" indent="0" algn="l">
              <a:lnSpc>
                <a:spcPts val="3078"/>
              </a:lnSpc>
              <a:buNone/>
            </a:pPr>
            <a:r>
              <a:rPr lang="es-ES_tradnl" sz="2800" noProof="0">
                <a:solidFill>
                  <a:srgbClr val="132034">
                    <a:alpha val="99000"/>
                  </a:srgbClr>
                </a:solidFill>
                <a:latin typeface="Canela Light" pitchFamily="2" charset="77"/>
                <a:ea typeface="Canela" pitchFamily="34" charset="-122"/>
                <a:cs typeface="Canela" pitchFamily="34" charset="-120"/>
              </a:rPr>
              <a:t>Pilar 4. Bienestar</a:t>
            </a:r>
            <a:endParaRPr lang="es-ES_tradnl" sz="2800" noProof="0"/>
          </a:p>
        </p:txBody>
      </p:sp>
      <p:sp>
        <p:nvSpPr>
          <p:cNvPr id="5" name="Text 3"/>
          <p:cNvSpPr/>
          <p:nvPr/>
        </p:nvSpPr>
        <p:spPr>
          <a:xfrm>
            <a:off x="1738313" y="142875"/>
            <a:ext cx="1333500"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8. MEANINGFUL IMPACT PROGRAM</a:t>
            </a:r>
            <a:endParaRPr lang="es-ES_tradnl" sz="570" noProof="0"/>
          </a:p>
        </p:txBody>
      </p:sp>
      <p:sp>
        <p:nvSpPr>
          <p:cNvPr id="7" name="Text 5"/>
          <p:cNvSpPr/>
          <p:nvPr/>
        </p:nvSpPr>
        <p:spPr>
          <a:xfrm>
            <a:off x="285750" y="1166813"/>
            <a:ext cx="1309688" cy="471488"/>
          </a:xfrm>
          <a:prstGeom prst="rect">
            <a:avLst/>
          </a:prstGeom>
          <a:noFill/>
          <a:ln/>
        </p:spPr>
        <p:txBody>
          <a:bodyPr wrap="square" lIns="0" tIns="0" rIns="0" bIns="0" rtlCol="0" anchor="t"/>
          <a:lstStyle/>
          <a:p>
            <a:pPr marL="0" indent="0" algn="l">
              <a:lnSpc>
                <a:spcPts val="1368"/>
              </a:lnSpc>
              <a:buNone/>
            </a:pPr>
            <a:r>
              <a:rPr lang="es-ES_tradnl" sz="1200" kern="0" spc="11" noProof="0">
                <a:solidFill>
                  <a:srgbClr val="132034">
                    <a:alpha val="99000"/>
                  </a:srgbClr>
                </a:solidFill>
                <a:latin typeface="Canela Light" pitchFamily="2" charset="77"/>
                <a:ea typeface="Canela" pitchFamily="34" charset="-122"/>
                <a:cs typeface="Canela" pitchFamily="34" charset="-120"/>
              </a:rPr>
              <a:t>Categorías clave</a:t>
            </a:r>
            <a:endParaRPr lang="es-ES_tradnl" sz="1200" noProof="0"/>
          </a:p>
        </p:txBody>
      </p:sp>
      <p:sp>
        <p:nvSpPr>
          <p:cNvPr id="8" name="Text 6"/>
          <p:cNvSpPr/>
          <p:nvPr/>
        </p:nvSpPr>
        <p:spPr>
          <a:xfrm>
            <a:off x="285750" y="3929062"/>
            <a:ext cx="2652713" cy="109538"/>
          </a:xfrm>
          <a:prstGeom prst="rect">
            <a:avLst/>
          </a:prstGeom>
          <a:noFill/>
          <a:ln/>
        </p:spPr>
        <p:txBody>
          <a:bodyPr wrap="square" lIns="0" tIns="0" rIns="0" bIns="0" rtlCol="0" anchor="t"/>
          <a:lstStyle/>
          <a:p>
            <a:pPr marL="0" indent="0" algn="l">
              <a:lnSpc>
                <a:spcPts val="1368"/>
              </a:lnSpc>
              <a:buNone/>
            </a:pPr>
            <a:r>
              <a:rPr lang="es-ES_tradnl" sz="1200" kern="0" spc="11" noProof="0">
                <a:solidFill>
                  <a:srgbClr val="132034">
                    <a:alpha val="99000"/>
                  </a:srgbClr>
                </a:solidFill>
                <a:latin typeface="Canela Light" pitchFamily="2" charset="77"/>
                <a:ea typeface="Canela" pitchFamily="34" charset="-122"/>
                <a:cs typeface="Canela" pitchFamily="34" charset="-120"/>
              </a:rPr>
              <a:t>Iniciativas individuales del equipo</a:t>
            </a:r>
            <a:endParaRPr lang="es-ES_tradnl" sz="1200" noProof="0"/>
          </a:p>
        </p:txBody>
      </p:sp>
      <p:sp>
        <p:nvSpPr>
          <p:cNvPr id="9" name="Text 7"/>
          <p:cNvSpPr/>
          <p:nvPr/>
        </p:nvSpPr>
        <p:spPr>
          <a:xfrm>
            <a:off x="285750" y="2062163"/>
            <a:ext cx="1309688" cy="290513"/>
          </a:xfrm>
          <a:prstGeom prst="rect">
            <a:avLst/>
          </a:prstGeom>
          <a:noFill/>
          <a:ln/>
        </p:spPr>
        <p:txBody>
          <a:bodyPr wrap="square" lIns="0" tIns="0" rIns="0" bIns="0" rtlCol="0" anchor="t"/>
          <a:lstStyle/>
          <a:p>
            <a:pPr marL="0" indent="0" algn="l">
              <a:lnSpc>
                <a:spcPts val="1368"/>
              </a:lnSpc>
              <a:buNone/>
            </a:pPr>
            <a:r>
              <a:rPr lang="es-ES_tradnl" sz="1200" kern="0" spc="11" noProof="0">
                <a:solidFill>
                  <a:srgbClr val="132034">
                    <a:alpha val="99000"/>
                  </a:srgbClr>
                </a:solidFill>
                <a:latin typeface="Canela Light" pitchFamily="2" charset="77"/>
                <a:ea typeface="Canela" pitchFamily="34" charset="-122"/>
                <a:cs typeface="Canela" pitchFamily="34" charset="-120"/>
              </a:rPr>
              <a:t>Iniciativas clave</a:t>
            </a:r>
            <a:endParaRPr lang="es-ES_tradnl" sz="1200" noProof="0"/>
          </a:p>
        </p:txBody>
      </p:sp>
      <p:sp>
        <p:nvSpPr>
          <p:cNvPr id="10" name="Shape 8"/>
          <p:cNvSpPr/>
          <p:nvPr/>
        </p:nvSpPr>
        <p:spPr>
          <a:xfrm>
            <a:off x="285750" y="1071563"/>
            <a:ext cx="5667375" cy="0"/>
          </a:xfrm>
          <a:prstGeom prst="line">
            <a:avLst/>
          </a:prstGeom>
          <a:noFill/>
          <a:ln w="4524">
            <a:solidFill>
              <a:srgbClr val="576A78"/>
            </a:solidFill>
            <a:prstDash val="solid"/>
          </a:ln>
        </p:spPr>
        <p:txBody>
          <a:bodyPr/>
          <a:lstStyle/>
          <a:p>
            <a:endParaRPr lang="es-ES_tradnl" noProof="0"/>
          </a:p>
        </p:txBody>
      </p:sp>
      <p:sp>
        <p:nvSpPr>
          <p:cNvPr id="11" name="Shape 9"/>
          <p:cNvSpPr/>
          <p:nvPr/>
        </p:nvSpPr>
        <p:spPr>
          <a:xfrm flipV="1">
            <a:off x="285749" y="3833811"/>
            <a:ext cx="5662613" cy="1"/>
          </a:xfrm>
          <a:prstGeom prst="line">
            <a:avLst/>
          </a:prstGeom>
          <a:noFill/>
          <a:ln w="4524">
            <a:solidFill>
              <a:srgbClr val="576A78"/>
            </a:solidFill>
            <a:prstDash val="solid"/>
          </a:ln>
        </p:spPr>
        <p:txBody>
          <a:bodyPr/>
          <a:lstStyle/>
          <a:p>
            <a:endParaRPr lang="es-ES_tradnl" noProof="0"/>
          </a:p>
        </p:txBody>
      </p:sp>
      <p:sp>
        <p:nvSpPr>
          <p:cNvPr id="12" name="Shape 10"/>
          <p:cNvSpPr/>
          <p:nvPr/>
        </p:nvSpPr>
        <p:spPr>
          <a:xfrm>
            <a:off x="285750" y="1966912"/>
            <a:ext cx="5667375" cy="0"/>
          </a:xfrm>
          <a:prstGeom prst="line">
            <a:avLst/>
          </a:prstGeom>
          <a:noFill/>
          <a:ln w="4524">
            <a:solidFill>
              <a:srgbClr val="576A78"/>
            </a:solidFill>
            <a:prstDash val="solid"/>
          </a:ln>
        </p:spPr>
        <p:txBody>
          <a:bodyPr/>
          <a:lstStyle/>
          <a:p>
            <a:endParaRPr lang="es-ES_tradnl" noProof="0"/>
          </a:p>
        </p:txBody>
      </p:sp>
      <p:sp>
        <p:nvSpPr>
          <p:cNvPr id="13" name="Shape 11"/>
          <p:cNvSpPr/>
          <p:nvPr/>
        </p:nvSpPr>
        <p:spPr>
          <a:xfrm flipV="1">
            <a:off x="1738313" y="1471612"/>
            <a:ext cx="4214812" cy="19047"/>
          </a:xfrm>
          <a:prstGeom prst="line">
            <a:avLst/>
          </a:prstGeom>
          <a:noFill/>
          <a:ln w="4524">
            <a:solidFill>
              <a:srgbClr val="576A78"/>
            </a:solidFill>
            <a:prstDash val="solid"/>
          </a:ln>
        </p:spPr>
        <p:txBody>
          <a:bodyPr/>
          <a:lstStyle/>
          <a:p>
            <a:endParaRPr lang="es-ES_tradnl" noProof="0"/>
          </a:p>
        </p:txBody>
      </p:sp>
      <p:sp>
        <p:nvSpPr>
          <p:cNvPr id="15" name="Text 13"/>
          <p:cNvSpPr/>
          <p:nvPr/>
        </p:nvSpPr>
        <p:spPr>
          <a:xfrm>
            <a:off x="1738313" y="1166813"/>
            <a:ext cx="1123950" cy="76200"/>
          </a:xfrm>
          <a:prstGeom prst="rect">
            <a:avLst/>
          </a:prstGeom>
          <a:noFill/>
          <a:ln/>
        </p:spPr>
        <p:txBody>
          <a:bodyPr wrap="square" lIns="0" tIns="0" rIns="0" bIns="0" rtlCol="0" anchor="t"/>
          <a:lstStyle/>
          <a:p>
            <a:pPr marL="0" indent="0" algn="l">
              <a:lnSpc>
                <a:spcPts val="941"/>
              </a:lnSpc>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Sports &amp; Performance</a:t>
            </a:r>
            <a:endParaRPr lang="es-ES_tradnl" sz="800" noProof="0"/>
          </a:p>
        </p:txBody>
      </p:sp>
      <p:sp>
        <p:nvSpPr>
          <p:cNvPr id="16" name="Text 14"/>
          <p:cNvSpPr/>
          <p:nvPr/>
        </p:nvSpPr>
        <p:spPr>
          <a:xfrm>
            <a:off x="1738313" y="2062163"/>
            <a:ext cx="1309688" cy="200025"/>
          </a:xfrm>
          <a:prstGeom prst="rect">
            <a:avLst/>
          </a:prstGeom>
          <a:noFill/>
          <a:ln/>
        </p:spPr>
        <p:txBody>
          <a:bodyPr wrap="square" lIns="0" tIns="0" rIns="0" bIns="0" rtlCol="0" anchor="t"/>
          <a:lstStyle/>
          <a:p>
            <a:pPr marL="0" indent="0" algn="l">
              <a:lnSpc>
                <a:spcPts val="941"/>
              </a:lnSpc>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Dr. Ramon Andreu Anglada</a:t>
            </a:r>
            <a:endParaRPr lang="es-ES_tradnl" sz="800" noProof="0"/>
          </a:p>
        </p:txBody>
      </p:sp>
      <p:sp>
        <p:nvSpPr>
          <p:cNvPr id="18" name="Text 16"/>
          <p:cNvSpPr/>
          <p:nvPr/>
        </p:nvSpPr>
        <p:spPr>
          <a:xfrm>
            <a:off x="1738313" y="1590675"/>
            <a:ext cx="681038" cy="76200"/>
          </a:xfrm>
          <a:prstGeom prst="rect">
            <a:avLst/>
          </a:prstGeom>
          <a:noFill/>
          <a:ln/>
        </p:spPr>
        <p:txBody>
          <a:bodyPr wrap="square" lIns="0" tIns="0" rIns="0" bIns="0" rtlCol="0" anchor="t"/>
          <a:lstStyle/>
          <a:p>
            <a:pPr marL="0" indent="0" algn="l">
              <a:lnSpc>
                <a:spcPts val="941"/>
              </a:lnSpc>
              <a:buNone/>
            </a:pPr>
            <a:r>
              <a:rPr lang="es-ES_tradnl" sz="800" kern="0" spc="8" noProof="0" err="1">
                <a:solidFill>
                  <a:srgbClr val="576A78">
                    <a:alpha val="99000"/>
                  </a:srgbClr>
                </a:solidFill>
                <a:latin typeface="Bw Gradual" pitchFamily="34" charset="0"/>
                <a:ea typeface="Bw Gradual" pitchFamily="34" charset="-122"/>
                <a:cs typeface="Bw Gradual" pitchFamily="34" charset="-120"/>
              </a:rPr>
              <a:t>Healthy</a:t>
            </a:r>
            <a:r>
              <a:rPr lang="es-ES_tradnl" sz="800" kern="0" spc="8" noProof="0">
                <a:solidFill>
                  <a:srgbClr val="576A78">
                    <a:alpha val="99000"/>
                  </a:srgbClr>
                </a:solidFill>
                <a:latin typeface="Bw Gradual" pitchFamily="34" charset="0"/>
                <a:ea typeface="Bw Gradual" pitchFamily="34" charset="-122"/>
                <a:cs typeface="Bw Gradual" pitchFamily="34" charset="-120"/>
              </a:rPr>
              <a:t> Work</a:t>
            </a:r>
            <a:endParaRPr lang="es-ES_tradnl" sz="800" noProof="0"/>
          </a:p>
        </p:txBody>
      </p:sp>
      <p:sp>
        <p:nvSpPr>
          <p:cNvPr id="19" name="Text 17"/>
          <p:cNvSpPr/>
          <p:nvPr/>
        </p:nvSpPr>
        <p:spPr>
          <a:xfrm>
            <a:off x="3190875" y="1166813"/>
            <a:ext cx="2757488" cy="200025"/>
          </a:xfrm>
          <a:prstGeom prst="rect">
            <a:avLst/>
          </a:prstGeom>
          <a:noFill/>
          <a:ln/>
        </p:spPr>
        <p:txBody>
          <a:bodyPr wrap="square" lIns="0" tIns="0" rIns="0" bIns="0" rtlCol="0" anchor="t"/>
          <a:lstStyle/>
          <a:p>
            <a:pPr marL="0" indent="0" algn="l">
              <a:lnSpc>
                <a:spcPts val="941"/>
              </a:lnSpc>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Fomento de la actividad física y la práctica deportiva entre profesionales y colaboradores.</a:t>
            </a:r>
            <a:endParaRPr lang="es-ES_tradnl" sz="800" noProof="0"/>
          </a:p>
        </p:txBody>
      </p:sp>
      <p:sp>
        <p:nvSpPr>
          <p:cNvPr id="20" name="Text 18"/>
          <p:cNvSpPr/>
          <p:nvPr/>
        </p:nvSpPr>
        <p:spPr>
          <a:xfrm>
            <a:off x="3190875" y="2062163"/>
            <a:ext cx="2762250" cy="1438275"/>
          </a:xfrm>
          <a:prstGeom prst="rect">
            <a:avLst/>
          </a:prstGeom>
          <a:noFill/>
          <a:ln/>
        </p:spPr>
        <p:txBody>
          <a:bodyPr wrap="square" lIns="0" tIns="0" rIns="0" bIns="0" rtlCol="0" anchor="t"/>
          <a:lstStyle/>
          <a:p>
            <a:pPr marL="0" indent="0" algn="l">
              <a:lnSpc>
                <a:spcPts val="941"/>
              </a:lnSpc>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Crandon promovió un espacio de reflexión junto al Dr. Andreu titulada “El GPS de nuestra mente, nuestros cuatro puntos cardinales”, centrado en la comprensión del funcionamiento de la mente y su impacto en el bienestar personal y profesional. </a:t>
            </a:r>
            <a:endParaRPr lang="es-ES_tradnl" sz="800" noProof="0"/>
          </a:p>
          <a:p>
            <a:pPr marL="0" indent="0" algn="l">
              <a:lnSpc>
                <a:spcPts val="941"/>
              </a:lnSpc>
              <a:buNone/>
            </a:pPr>
            <a:endParaRPr lang="es-ES_tradnl" sz="800" kern="0" spc="8" noProof="0">
              <a:solidFill>
                <a:srgbClr val="576A78">
                  <a:alpha val="99000"/>
                </a:srgbClr>
              </a:solidFill>
              <a:latin typeface="Bw Gradual" pitchFamily="34" charset="0"/>
              <a:ea typeface="Bw Gradual" pitchFamily="34" charset="-122"/>
              <a:cs typeface="Bw Gradual" pitchFamily="34" charset="-120"/>
            </a:endParaRPr>
          </a:p>
          <a:p>
            <a:pPr marL="0" indent="0" algn="l">
              <a:lnSpc>
                <a:spcPts val="941"/>
              </a:lnSpc>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A través de una aproximación accesible al psicoanálisis contemporáneo, la sesión invitó a los asistentes  a explorar aspectos clave como la relación con uno mismo, con los demás, con el dinero y con el tiempo, fomentando una mirada más consciente, responsable </a:t>
            </a:r>
            <a:endParaRPr lang="es-ES_tradnl" sz="800" noProof="0"/>
          </a:p>
          <a:p>
            <a:pPr marL="0" indent="0" algn="l">
              <a:lnSpc>
                <a:spcPts val="941"/>
              </a:lnSpc>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y equilibrada sobre la propia experiencia vital.</a:t>
            </a:r>
            <a:endParaRPr lang="es-ES_tradnl" sz="800" noProof="0"/>
          </a:p>
        </p:txBody>
      </p:sp>
      <p:sp>
        <p:nvSpPr>
          <p:cNvPr id="22" name="Text 20"/>
          <p:cNvSpPr/>
          <p:nvPr/>
        </p:nvSpPr>
        <p:spPr>
          <a:xfrm>
            <a:off x="3190875" y="1566863"/>
            <a:ext cx="3490913" cy="200025"/>
          </a:xfrm>
          <a:prstGeom prst="rect">
            <a:avLst/>
          </a:prstGeom>
          <a:noFill/>
          <a:ln/>
        </p:spPr>
        <p:txBody>
          <a:bodyPr wrap="square" lIns="0" tIns="0" rIns="0" bIns="0" rtlCol="0" anchor="t"/>
          <a:lstStyle/>
          <a:p>
            <a:pPr marL="0" indent="0" algn="l">
              <a:lnSpc>
                <a:spcPts val="941"/>
              </a:lnSpc>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Programas orientados a la conciliación, la flexibilidad</a:t>
            </a:r>
            <a:endParaRPr lang="es-ES_tradnl" sz="800" noProof="0"/>
          </a:p>
          <a:p>
            <a:pPr marL="0" indent="0" algn="l">
              <a:lnSpc>
                <a:spcPts val="941"/>
              </a:lnSpc>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y el equilibrio entre vida profesional y personal.</a:t>
            </a:r>
            <a:endParaRPr lang="es-ES_tradnl" sz="800" noProof="0"/>
          </a:p>
        </p:txBody>
      </p:sp>
      <p:sp>
        <p:nvSpPr>
          <p:cNvPr id="23" name="Text 21"/>
          <p:cNvSpPr/>
          <p:nvPr/>
        </p:nvSpPr>
        <p:spPr>
          <a:xfrm>
            <a:off x="3190875" y="3929062"/>
            <a:ext cx="2757488" cy="447675"/>
          </a:xfrm>
          <a:prstGeom prst="rect">
            <a:avLst/>
          </a:prstGeom>
          <a:noFill/>
          <a:ln/>
        </p:spPr>
        <p:txBody>
          <a:bodyPr wrap="square" lIns="0" tIns="0" rIns="0" bIns="0" rtlCol="0" anchor="t"/>
          <a:lstStyle/>
          <a:p>
            <a:pPr marL="0" indent="0" algn="l">
              <a:lnSpc>
                <a:spcPts val="941"/>
              </a:lnSpc>
              <a:buNone/>
            </a:pPr>
            <a:r>
              <a:rPr lang="es-ES_tradnl" sz="784" u="sng" kern="0" spc="8" noProof="0">
                <a:solidFill>
                  <a:srgbClr val="576A78">
                    <a:alpha val="99000"/>
                  </a:srgbClr>
                </a:solidFill>
                <a:latin typeface="Bw Gradual" pitchFamily="34" charset="0"/>
                <a:ea typeface="Bw Gradual" pitchFamily="34" charset="-122"/>
                <a:cs typeface="Bw Gradual" pitchFamily="34" charset="-120"/>
                <a:hlinkClick r:id="rId3">
                  <a:extLst>
                    <a:ext uri="{A12FA001-AC4F-418D-AE19-62706E023703}">
                      <ahyp:hlinkClr xmlns:ahyp="http://schemas.microsoft.com/office/drawing/2018/hyperlinkcolor" val="tx"/>
                    </a:ext>
                  </a:extLst>
                </a:hlinkClick>
              </a:rPr>
              <a:t>Ignacio de Ochoa</a:t>
            </a:r>
            <a:r>
              <a:rPr lang="es-ES_tradnl" sz="784" kern="0" spc="8" noProof="0">
                <a:solidFill>
                  <a:srgbClr val="576A78">
                    <a:alpha val="99000"/>
                  </a:srgbClr>
                </a:solidFill>
                <a:latin typeface="Bw Gradual" pitchFamily="34" charset="0"/>
                <a:ea typeface="Bw Gradual" pitchFamily="34" charset="-122"/>
                <a:cs typeface="Bw Gradual" pitchFamily="34" charset="-120"/>
              </a:rPr>
              <a:t>, del equipo de Private Credit, ha participado en el IRONMAN 2025 de Vitoria-Gasteiz —una de las pruebas más exigentes del triatlón de larga distancia—. </a:t>
            </a:r>
            <a:endParaRPr lang="es-ES_tradnl" sz="784" noProof="0"/>
          </a:p>
        </p:txBody>
      </p:sp>
      <p:pic>
        <p:nvPicPr>
          <p:cNvPr id="21" name="Imagen 20">
            <a:extLst>
              <a:ext uri="{FF2B5EF4-FFF2-40B4-BE49-F238E27FC236}">
                <a16:creationId xmlns:a16="http://schemas.microsoft.com/office/drawing/2014/main" id="{C461B441-93E8-1EB2-23DD-A3BA8D83CC37}"/>
              </a:ext>
            </a:extLst>
          </p:cNvPr>
          <p:cNvPicPr>
            <a:picLocks noChangeAspect="1"/>
          </p:cNvPicPr>
          <p:nvPr/>
        </p:nvPicPr>
        <p:blipFill>
          <a:blip r:embed="rId4"/>
          <a:srcRect l="16117" t="232" r="15050" b="-232"/>
          <a:stretch>
            <a:fillRect/>
          </a:stretch>
        </p:blipFill>
        <p:spPr>
          <a:xfrm>
            <a:off x="6091237" y="1055291"/>
            <a:ext cx="2767013" cy="2260060"/>
          </a:xfrm>
          <a:prstGeom prst="rect">
            <a:avLst/>
          </a:prstGeom>
        </p:spPr>
      </p:pic>
      <p:sp>
        <p:nvSpPr>
          <p:cNvPr id="14" name="Text 2">
            <a:extLst>
              <a:ext uri="{FF2B5EF4-FFF2-40B4-BE49-F238E27FC236}">
                <a16:creationId xmlns:a16="http://schemas.microsoft.com/office/drawing/2014/main" id="{156BD0D1-7D24-0EAA-76BA-D9439221F2CD}"/>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pic>
        <p:nvPicPr>
          <p:cNvPr id="6" name="Imagen 5">
            <a:extLst>
              <a:ext uri="{FF2B5EF4-FFF2-40B4-BE49-F238E27FC236}">
                <a16:creationId xmlns:a16="http://schemas.microsoft.com/office/drawing/2014/main" id="{7AFE25F3-FF20-DD50-B133-063AB1031CA6}"/>
              </a:ext>
            </a:extLst>
          </p:cNvPr>
          <p:cNvPicPr>
            <a:picLocks noChangeAspect="1"/>
          </p:cNvPicPr>
          <p:nvPr/>
        </p:nvPicPr>
        <p:blipFill rotWithShape="1">
          <a:blip r:embed="rId5"/>
          <a:srcRect b="35978"/>
          <a:stretch/>
        </p:blipFill>
        <p:spPr>
          <a:xfrm>
            <a:off x="1002324" y="4915627"/>
            <a:ext cx="424228" cy="84998"/>
          </a:xfrm>
          <a:prstGeom prst="rect">
            <a:avLst/>
          </a:prstGeom>
        </p:spPr>
      </p:pic>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name="Slide 58">
    <p:bg>
      <p:bgPr>
        <a:solidFill>
          <a:srgbClr val="132034"/>
        </a:solidFill>
        <a:effectLst/>
      </p:bgPr>
    </p:bg>
    <p:spTree>
      <p:nvGrpSpPr>
        <p:cNvPr id="1" name=""/>
        <p:cNvGrpSpPr/>
        <p:nvPr/>
      </p:nvGrpSpPr>
      <p:grpSpPr>
        <a:xfrm>
          <a:off x="0" y="0"/>
          <a:ext cx="0" cy="0"/>
          <a:chOff x="0" y="0"/>
          <a:chExt cx="0" cy="0"/>
        </a:xfrm>
      </p:grpSpPr>
      <p:sp>
        <p:nvSpPr>
          <p:cNvPr id="3" name="Text 1"/>
          <p:cNvSpPr/>
          <p:nvPr/>
        </p:nvSpPr>
        <p:spPr>
          <a:xfrm>
            <a:off x="4643438" y="2571750"/>
            <a:ext cx="4214813" cy="333375"/>
          </a:xfrm>
          <a:prstGeom prst="rect">
            <a:avLst/>
          </a:prstGeom>
          <a:noFill/>
          <a:ln/>
        </p:spPr>
        <p:txBody>
          <a:bodyPr wrap="square" lIns="0" tIns="0" rIns="0" bIns="0" rtlCol="0" anchor="t"/>
          <a:lstStyle/>
          <a:p>
            <a:pPr marL="0" indent="0" algn="l">
              <a:lnSpc>
                <a:spcPts val="3533"/>
              </a:lnSpc>
              <a:buNone/>
            </a:pPr>
            <a:r>
              <a:rPr lang="es-ES_tradnl" sz="3420" kern="0" spc="68" noProof="0">
                <a:solidFill>
                  <a:srgbClr val="BCC7CE">
                    <a:alpha val="99000"/>
                  </a:srgbClr>
                </a:solidFill>
                <a:latin typeface="Canela Light" pitchFamily="2" charset="77"/>
                <a:ea typeface="Canela" pitchFamily="34" charset="-122"/>
                <a:cs typeface="Canela" pitchFamily="34" charset="-120"/>
              </a:rPr>
              <a:t>Certificaciones</a:t>
            </a:r>
            <a:endParaRPr lang="es-ES_tradnl" sz="3420" noProof="0"/>
          </a:p>
        </p:txBody>
      </p:sp>
      <p:sp>
        <p:nvSpPr>
          <p:cNvPr id="4" name="Text 2"/>
          <p:cNvSpPr/>
          <p:nvPr/>
        </p:nvSpPr>
        <p:spPr>
          <a:xfrm>
            <a:off x="290513" y="2571750"/>
            <a:ext cx="4357688" cy="333375"/>
          </a:xfrm>
          <a:prstGeom prst="rect">
            <a:avLst/>
          </a:prstGeom>
          <a:noFill/>
          <a:ln/>
        </p:spPr>
        <p:txBody>
          <a:bodyPr wrap="square" lIns="0" tIns="0" rIns="0" bIns="0" rtlCol="0" anchor="t"/>
          <a:lstStyle/>
          <a:p>
            <a:pPr marL="0" indent="0" algn="l">
              <a:lnSpc>
                <a:spcPts val="3533"/>
              </a:lnSpc>
              <a:buNone/>
            </a:pPr>
            <a:r>
              <a:rPr lang="es-ES_tradnl" sz="3420" kern="0" spc="68" noProof="0">
                <a:solidFill>
                  <a:srgbClr val="BCC7CE">
                    <a:alpha val="99000"/>
                  </a:srgbClr>
                </a:solidFill>
                <a:latin typeface="Canela Light" pitchFamily="2" charset="77"/>
                <a:ea typeface="Canela" pitchFamily="34" charset="-122"/>
                <a:cs typeface="Canela" pitchFamily="34" charset="-120"/>
              </a:rPr>
              <a:t>09</a:t>
            </a:r>
            <a:endParaRPr lang="es-ES_tradnl" sz="3420" noProof="0"/>
          </a:p>
        </p:txBody>
      </p:sp>
      <p:sp>
        <p:nvSpPr>
          <p:cNvPr id="5" name="Text 3"/>
          <p:cNvSpPr/>
          <p:nvPr/>
        </p:nvSpPr>
        <p:spPr>
          <a:xfrm>
            <a:off x="1014413" y="4943475"/>
            <a:ext cx="400050" cy="57150"/>
          </a:xfrm>
          <a:prstGeom prst="rect">
            <a:avLst/>
          </a:prstGeom>
          <a:noFill/>
          <a:ln/>
        </p:spPr>
        <p:txBody>
          <a:bodyPr wrap="square" lIns="0" tIns="0" rIns="0" bIns="0" rtlCol="0" anchor="ctr"/>
          <a:lstStyle/>
          <a:p>
            <a:pPr marL="0" indent="0" algn="ctr">
              <a:lnSpc>
                <a:spcPts val="570"/>
              </a:lnSpc>
              <a:buNone/>
            </a:pPr>
            <a:r>
              <a:rPr lang="es-ES_tradnl" sz="570" kern="0" spc="11" noProof="0">
                <a:solidFill>
                  <a:srgbClr val="BCC7CE">
                    <a:alpha val="99000"/>
                  </a:srgbClr>
                </a:solidFill>
                <a:latin typeface="Canela Light" pitchFamily="2" charset="77"/>
                <a:ea typeface="Canela" pitchFamily="34" charset="-122"/>
                <a:cs typeface="Canela" pitchFamily="34" charset="-120"/>
              </a:rPr>
              <a:t>CRANDON</a:t>
            </a:r>
            <a:endParaRPr lang="es-ES_tradnl" sz="570" noProof="0"/>
          </a:p>
        </p:txBody>
      </p:sp>
      <p:sp>
        <p:nvSpPr>
          <p:cNvPr id="6" name="Text 4"/>
          <p:cNvSpPr/>
          <p:nvPr/>
        </p:nvSpPr>
        <p:spPr>
          <a:xfrm>
            <a:off x="280988" y="4943475"/>
            <a:ext cx="95250" cy="57150"/>
          </a:xfrm>
          <a:prstGeom prst="rect">
            <a:avLst/>
          </a:prstGeom>
          <a:noFill/>
          <a:ln/>
        </p:spPr>
        <p:txBody>
          <a:bodyPr wrap="square" lIns="0" tIns="0" rIns="0" bIns="0" rtlCol="0" anchor="ctr"/>
          <a:lstStyle/>
          <a:p>
            <a:pPr marL="0" indent="0" algn="ctr">
              <a:lnSpc>
                <a:spcPts val="684"/>
              </a:lnSpc>
              <a:buNone/>
            </a:pPr>
            <a:r>
              <a:rPr lang="es-ES_tradnl" sz="570" kern="0" spc="11">
                <a:solidFill>
                  <a:srgbClr val="BCC7CE">
                    <a:alpha val="99000"/>
                  </a:srgbClr>
                </a:solidFill>
                <a:latin typeface="Bw Gradual" pitchFamily="34" charset="0"/>
              </a:rPr>
              <a:t>61</a:t>
            </a:r>
            <a:endParaRPr lang="es-ES_tradnl" sz="570" noProof="0"/>
          </a:p>
        </p:txBody>
      </p:sp>
      <p:sp>
        <p:nvSpPr>
          <p:cNvPr id="7" name="Text 2">
            <a:extLst>
              <a:ext uri="{FF2B5EF4-FFF2-40B4-BE49-F238E27FC236}">
                <a16:creationId xmlns:a16="http://schemas.microsoft.com/office/drawing/2014/main" id="{B06662DE-9E6E-7A47-9125-8869A2E8D136}"/>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BCC7CE">
                    <a:alpha val="99000"/>
                  </a:srgbClr>
                </a:solidFill>
                <a:latin typeface="Bw Gradual" pitchFamily="34" charset="0"/>
                <a:ea typeface="Bw Gradual" pitchFamily="34" charset="-122"/>
                <a:cs typeface="Bw Gradual" pitchFamily="34" charset="-120"/>
              </a:rPr>
              <a:t>INFORME SOSTENIBILIDAD 2025</a:t>
            </a:r>
            <a:endParaRPr lang="es-ES_tradnl" sz="570" noProof="0"/>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name="Slide 59">
    <p:bg>
      <p:bgPr>
        <a:solidFill>
          <a:srgbClr val="E3E5E8"/>
        </a:solidFill>
        <a:effectLst/>
      </p:bgPr>
    </p:bg>
    <p:spTree>
      <p:nvGrpSpPr>
        <p:cNvPr id="1" name=""/>
        <p:cNvGrpSpPr/>
        <p:nvPr/>
      </p:nvGrpSpPr>
      <p:grpSpPr>
        <a:xfrm>
          <a:off x="0" y="0"/>
          <a:ext cx="0" cy="0"/>
          <a:chOff x="0" y="0"/>
          <a:chExt cx="0" cy="0"/>
        </a:xfrm>
      </p:grpSpPr>
      <p:sp>
        <p:nvSpPr>
          <p:cNvPr id="2" name="Text 0"/>
          <p:cNvSpPr/>
          <p:nvPr/>
        </p:nvSpPr>
        <p:spPr>
          <a:xfrm>
            <a:off x="285750" y="481012"/>
            <a:ext cx="3490913" cy="409575"/>
          </a:xfrm>
          <a:prstGeom prst="rect">
            <a:avLst/>
          </a:prstGeom>
          <a:noFill/>
          <a:ln/>
        </p:spPr>
        <p:txBody>
          <a:bodyPr wrap="square" lIns="0" tIns="0" rIns="0" bIns="0" rtlCol="0" anchor="t"/>
          <a:lstStyle/>
          <a:p>
            <a:pPr marL="0" indent="0" algn="l">
              <a:lnSpc>
                <a:spcPts val="3078"/>
              </a:lnSpc>
              <a:buNone/>
            </a:pPr>
            <a:r>
              <a:rPr lang="es-ES_tradnl" sz="2800" noProof="0">
                <a:solidFill>
                  <a:srgbClr val="132034">
                    <a:alpha val="99000"/>
                  </a:srgbClr>
                </a:solidFill>
                <a:latin typeface="Canela Light" pitchFamily="2" charset="77"/>
                <a:ea typeface="Canela" pitchFamily="34" charset="-122"/>
                <a:cs typeface="Canela" pitchFamily="34" charset="-120"/>
              </a:rPr>
              <a:t>Certificaciones</a:t>
            </a:r>
            <a:endParaRPr lang="es-ES_tradnl" sz="2800" noProof="0"/>
          </a:p>
        </p:txBody>
      </p:sp>
      <p:sp>
        <p:nvSpPr>
          <p:cNvPr id="3" name="Text 1"/>
          <p:cNvSpPr/>
          <p:nvPr/>
        </p:nvSpPr>
        <p:spPr>
          <a:xfrm>
            <a:off x="1014413" y="4943475"/>
            <a:ext cx="400050" cy="57150"/>
          </a:xfrm>
          <a:prstGeom prst="rect">
            <a:avLst/>
          </a:prstGeom>
          <a:noFill/>
          <a:ln/>
        </p:spPr>
        <p:txBody>
          <a:bodyPr wrap="square" lIns="0" tIns="0" rIns="0" bIns="0" rtlCol="0" anchor="ctr"/>
          <a:lstStyle/>
          <a:p>
            <a:pPr marL="0" indent="0" algn="ctr">
              <a:lnSpc>
                <a:spcPts val="570"/>
              </a:lnSpc>
              <a:buNone/>
            </a:pPr>
            <a:r>
              <a:rPr lang="es-ES_tradnl" sz="570" kern="0" spc="11" noProof="0">
                <a:solidFill>
                  <a:srgbClr val="132034">
                    <a:alpha val="99000"/>
                  </a:srgbClr>
                </a:solidFill>
                <a:latin typeface="Canela Light" pitchFamily="2" charset="77"/>
                <a:ea typeface="Canela" pitchFamily="34" charset="-122"/>
                <a:cs typeface="Canela" pitchFamily="34" charset="-120"/>
              </a:rPr>
              <a:t>CRANDON</a:t>
            </a:r>
            <a:endParaRPr lang="es-ES_tradnl" sz="570" noProof="0"/>
          </a:p>
        </p:txBody>
      </p:sp>
      <p:sp>
        <p:nvSpPr>
          <p:cNvPr id="4" name="Text 2"/>
          <p:cNvSpPr/>
          <p:nvPr/>
        </p:nvSpPr>
        <p:spPr>
          <a:xfrm>
            <a:off x="276225" y="4943475"/>
            <a:ext cx="100013" cy="57150"/>
          </a:xfrm>
          <a:prstGeom prst="rect">
            <a:avLst/>
          </a:prstGeom>
          <a:noFill/>
          <a:ln/>
        </p:spPr>
        <p:txBody>
          <a:bodyPr wrap="square" lIns="0" tIns="0" rIns="0" bIns="0" rtlCol="0" anchor="ctr"/>
          <a:lstStyle/>
          <a:p>
            <a:pPr marL="0" indent="0" algn="ctr">
              <a:lnSpc>
                <a:spcPts val="684"/>
              </a:lnSpc>
              <a:buNone/>
            </a:pPr>
            <a:r>
              <a:rPr lang="es-ES_tradnl" sz="570" kern="0" spc="11">
                <a:solidFill>
                  <a:srgbClr val="132034">
                    <a:alpha val="99000"/>
                  </a:srgbClr>
                </a:solidFill>
                <a:latin typeface="Bw Gradual" pitchFamily="34" charset="0"/>
              </a:rPr>
              <a:t>62</a:t>
            </a:r>
            <a:endParaRPr lang="es-ES_tradnl" sz="570" noProof="0"/>
          </a:p>
        </p:txBody>
      </p:sp>
      <p:sp>
        <p:nvSpPr>
          <p:cNvPr id="5" name="Text 3"/>
          <p:cNvSpPr/>
          <p:nvPr/>
        </p:nvSpPr>
        <p:spPr>
          <a:xfrm>
            <a:off x="285750" y="1647825"/>
            <a:ext cx="1309688" cy="109538"/>
          </a:xfrm>
          <a:prstGeom prst="rect">
            <a:avLst/>
          </a:prstGeom>
          <a:noFill/>
          <a:ln/>
        </p:spPr>
        <p:txBody>
          <a:bodyPr wrap="square" lIns="0" tIns="0" rIns="0" bIns="0" rtlCol="0" anchor="t"/>
          <a:lstStyle/>
          <a:p>
            <a:pPr marL="0" indent="0" algn="l">
              <a:lnSpc>
                <a:spcPts val="1368"/>
              </a:lnSpc>
              <a:buNone/>
            </a:pPr>
            <a:r>
              <a:rPr lang="es-ES_tradnl" sz="1200" kern="0" spc="11" noProof="0">
                <a:solidFill>
                  <a:srgbClr val="132034">
                    <a:alpha val="99000"/>
                  </a:srgbClr>
                </a:solidFill>
                <a:latin typeface="Canela Light" pitchFamily="2" charset="77"/>
                <a:ea typeface="Canela" pitchFamily="34" charset="-122"/>
                <a:cs typeface="Canela" pitchFamily="34" charset="-120"/>
              </a:rPr>
              <a:t>ISO 9001:2015</a:t>
            </a:r>
            <a:endParaRPr lang="es-ES_tradnl" sz="1200" noProof="0"/>
          </a:p>
        </p:txBody>
      </p:sp>
      <p:pic>
        <p:nvPicPr>
          <p:cNvPr id="6" name="Image 0" descr="preencoded.png"/>
          <p:cNvPicPr>
            <a:picLocks noChangeAspect="1"/>
          </p:cNvPicPr>
          <p:nvPr/>
        </p:nvPicPr>
        <p:blipFill>
          <a:blip r:embed="rId3">
            <a:extLst>
              <a:ext uri="{BEBA8EAE-BF5A-486C-A8C5-ECC9F3942E4B}">
                <a14:imgProps xmlns:a14="http://schemas.microsoft.com/office/drawing/2010/main">
                  <a14:imgLayer r:embed="rId4">
                    <a14:imgEffect>
                      <a14:artisticCutout/>
                    </a14:imgEffect>
                  </a14:imgLayer>
                </a14:imgProps>
              </a:ext>
            </a:extLst>
          </a:blip>
          <a:srcRect/>
          <a:stretch/>
        </p:blipFill>
        <p:spPr>
          <a:xfrm>
            <a:off x="255848" y="2076449"/>
            <a:ext cx="1309688" cy="857250"/>
          </a:xfrm>
          <a:prstGeom prst="rect">
            <a:avLst/>
          </a:prstGeom>
        </p:spPr>
      </p:pic>
      <p:pic>
        <p:nvPicPr>
          <p:cNvPr id="8" name="Image 1" descr="preencoded.png"/>
          <p:cNvPicPr>
            <a:picLocks noChangeAspect="1"/>
          </p:cNvPicPr>
          <p:nvPr/>
        </p:nvPicPr>
        <p:blipFill>
          <a:blip r:embed="rId5">
            <a:extLst>
              <a:ext uri="{BEBA8EAE-BF5A-486C-A8C5-ECC9F3942E4B}">
                <a14:imgProps xmlns:a14="http://schemas.microsoft.com/office/drawing/2010/main">
                  <a14:imgLayer r:embed="rId6">
                    <a14:imgEffect>
                      <a14:artisticCutout/>
                    </a14:imgEffect>
                  </a14:imgLayer>
                </a14:imgProps>
              </a:ext>
            </a:extLst>
          </a:blip>
          <a:srcRect t="74228" b="10019"/>
          <a:stretch>
            <a:fillRect/>
          </a:stretch>
        </p:blipFill>
        <p:spPr>
          <a:xfrm>
            <a:off x="4643438" y="2713075"/>
            <a:ext cx="1166813" cy="151549"/>
          </a:xfrm>
          <a:prstGeom prst="rect">
            <a:avLst/>
          </a:prstGeom>
        </p:spPr>
      </p:pic>
      <p:sp>
        <p:nvSpPr>
          <p:cNvPr id="9" name="Shape 5"/>
          <p:cNvSpPr/>
          <p:nvPr/>
        </p:nvSpPr>
        <p:spPr>
          <a:xfrm>
            <a:off x="285750" y="1519238"/>
            <a:ext cx="4214813" cy="0"/>
          </a:xfrm>
          <a:prstGeom prst="line">
            <a:avLst/>
          </a:prstGeom>
          <a:noFill/>
          <a:ln w="6350">
            <a:solidFill>
              <a:srgbClr val="576A78"/>
            </a:solidFill>
            <a:prstDash val="solid"/>
          </a:ln>
        </p:spPr>
        <p:txBody>
          <a:bodyPr/>
          <a:lstStyle/>
          <a:p>
            <a:endParaRPr lang="es-ES_tradnl" noProof="0"/>
          </a:p>
        </p:txBody>
      </p:sp>
      <p:sp>
        <p:nvSpPr>
          <p:cNvPr id="10" name="Shape 6"/>
          <p:cNvSpPr/>
          <p:nvPr/>
        </p:nvSpPr>
        <p:spPr>
          <a:xfrm>
            <a:off x="4643438" y="1519238"/>
            <a:ext cx="4214813" cy="0"/>
          </a:xfrm>
          <a:prstGeom prst="line">
            <a:avLst/>
          </a:prstGeom>
          <a:noFill/>
          <a:ln w="6350">
            <a:solidFill>
              <a:srgbClr val="576A78"/>
            </a:solidFill>
            <a:prstDash val="solid"/>
          </a:ln>
        </p:spPr>
        <p:txBody>
          <a:bodyPr/>
          <a:lstStyle/>
          <a:p>
            <a:endParaRPr lang="es-ES_tradnl" noProof="0"/>
          </a:p>
        </p:txBody>
      </p:sp>
      <p:sp>
        <p:nvSpPr>
          <p:cNvPr id="11" name="Text 7"/>
          <p:cNvSpPr/>
          <p:nvPr/>
        </p:nvSpPr>
        <p:spPr>
          <a:xfrm>
            <a:off x="3919537" y="519113"/>
            <a:ext cx="3319463" cy="385763"/>
          </a:xfrm>
          <a:prstGeom prst="rect">
            <a:avLst/>
          </a:prstGeom>
          <a:noFill/>
          <a:ln/>
        </p:spPr>
        <p:txBody>
          <a:bodyPr wrap="square" lIns="0" tIns="0" rIns="0" bIns="0" rtlCol="0" anchor="t"/>
          <a:lstStyle/>
          <a:p>
            <a:pPr marL="0" indent="0" algn="l">
              <a:buNone/>
            </a:pPr>
            <a:r>
              <a:rPr lang="es-ES_tradnl" sz="900" spc="20" noProof="0">
                <a:solidFill>
                  <a:srgbClr val="132034">
                    <a:alpha val="99000"/>
                  </a:srgbClr>
                </a:solidFill>
                <a:latin typeface="Bw Gradual" pitchFamily="34" charset="0"/>
                <a:ea typeface="Bw Gradual" pitchFamily="34" charset="-122"/>
                <a:cs typeface="Bw Gradual" pitchFamily="34" charset="-120"/>
              </a:rPr>
              <a:t>En 2025, Crandon ha reforzado su marco institucional mediante hitos relevantes en materia de calidad, seguridad de la información e inversión responsable.</a:t>
            </a:r>
            <a:endParaRPr lang="es-ES_tradnl" sz="900" spc="20" noProof="0"/>
          </a:p>
        </p:txBody>
      </p:sp>
      <p:sp>
        <p:nvSpPr>
          <p:cNvPr id="12" name="Text 8"/>
          <p:cNvSpPr/>
          <p:nvPr/>
        </p:nvSpPr>
        <p:spPr>
          <a:xfrm>
            <a:off x="1738313" y="142875"/>
            <a:ext cx="809625" cy="57150"/>
          </a:xfrm>
          <a:prstGeom prst="rect">
            <a:avLst/>
          </a:prstGeom>
          <a:noFill/>
          <a:ln/>
        </p:spPr>
        <p:txBody>
          <a:bodyPr wrap="square" lIns="0" tIns="0" rIns="0" bIns="0" rtlCol="0" anchor="ctr"/>
          <a:lstStyle/>
          <a:p>
            <a:pPr algn="l">
              <a:lnSpc>
                <a:spcPts val="684"/>
              </a:lnSpc>
              <a:buSzPct val="100000"/>
            </a:pPr>
            <a:r>
              <a:rPr lang="es-ES_tradnl" sz="570" kern="0" spc="11" noProof="0">
                <a:solidFill>
                  <a:srgbClr val="132034">
                    <a:alpha val="99000"/>
                  </a:srgbClr>
                </a:solidFill>
                <a:latin typeface="Bw Gradual" pitchFamily="34" charset="0"/>
                <a:ea typeface="Bw Gradual" pitchFamily="34" charset="-122"/>
                <a:cs typeface="Bw Gradual" pitchFamily="34" charset="-120"/>
              </a:rPr>
              <a:t>9. CERTIFICACIONES</a:t>
            </a:r>
            <a:endParaRPr lang="es-ES_tradnl" sz="570" noProof="0"/>
          </a:p>
        </p:txBody>
      </p:sp>
      <p:sp>
        <p:nvSpPr>
          <p:cNvPr id="14" name="Text 10"/>
          <p:cNvSpPr/>
          <p:nvPr/>
        </p:nvSpPr>
        <p:spPr>
          <a:xfrm>
            <a:off x="1738313" y="1647825"/>
            <a:ext cx="2762250" cy="2676525"/>
          </a:xfrm>
          <a:prstGeom prst="rect">
            <a:avLst/>
          </a:prstGeom>
          <a:noFill/>
          <a:ln/>
        </p:spPr>
        <p:txBody>
          <a:bodyPr wrap="square" lIns="0" tIns="0" rIns="0" bIns="0" rtlCol="0" anchor="t"/>
          <a:lstStyle/>
          <a:p>
            <a:pPr marL="0" indent="0" algn="l">
              <a:buNone/>
            </a:pPr>
            <a:r>
              <a:rPr lang="es-ES_tradnl" sz="800" spc="20" noProof="0">
                <a:solidFill>
                  <a:srgbClr val="576A78">
                    <a:alpha val="99000"/>
                  </a:srgbClr>
                </a:solidFill>
                <a:latin typeface="Bw Gradual" pitchFamily="2" charset="77"/>
                <a:ea typeface="Bw Gradual" pitchFamily="34" charset="-122"/>
                <a:cs typeface="Bw Gradual" pitchFamily="34" charset="-120"/>
              </a:rPr>
              <a:t>En 2025, Crandon ha obtenido la certificación ISO 9001:2015, un estándar internacional reconocido </a:t>
            </a:r>
            <a:endParaRPr lang="es-ES_tradnl" sz="800" spc="20" noProof="0">
              <a:latin typeface="Bw Gradual" pitchFamily="2" charset="77"/>
            </a:endParaRPr>
          </a:p>
          <a:p>
            <a:pPr marL="0" indent="0" algn="l">
              <a:buNone/>
            </a:pPr>
            <a:r>
              <a:rPr lang="es-ES_tradnl" sz="800" spc="20" noProof="0">
                <a:solidFill>
                  <a:srgbClr val="576A78">
                    <a:alpha val="99000"/>
                  </a:srgbClr>
                </a:solidFill>
                <a:latin typeface="Bw Gradual" pitchFamily="2" charset="77"/>
                <a:ea typeface="Bw Gradual" pitchFamily="34" charset="-122"/>
                <a:cs typeface="Bw Gradual" pitchFamily="34" charset="-120"/>
              </a:rPr>
              <a:t>que avala la solidez de nuestro sistema de gestión </a:t>
            </a:r>
            <a:endParaRPr lang="es-ES_tradnl" sz="800" spc="20" noProof="0">
              <a:latin typeface="Bw Gradual" pitchFamily="2" charset="77"/>
            </a:endParaRPr>
          </a:p>
          <a:p>
            <a:pPr marL="0" indent="0" algn="l">
              <a:buNone/>
            </a:pPr>
            <a:r>
              <a:rPr lang="es-ES_tradnl" sz="800" spc="20" noProof="0">
                <a:solidFill>
                  <a:srgbClr val="576A78">
                    <a:alpha val="99000"/>
                  </a:srgbClr>
                </a:solidFill>
                <a:latin typeface="Bw Gradual" pitchFamily="2" charset="77"/>
                <a:ea typeface="Bw Gradual" pitchFamily="34" charset="-122"/>
                <a:cs typeface="Bw Gradual" pitchFamily="34" charset="-120"/>
              </a:rPr>
              <a:t>de la calidad y nuestra orientación al cliente.</a:t>
            </a:r>
            <a:r>
              <a:rPr lang="es-ES_tradnl" sz="800" spc="20" noProof="0">
                <a:latin typeface="Bw Gradual" pitchFamily="2" charset="77"/>
              </a:rPr>
              <a:t> </a:t>
            </a:r>
            <a:r>
              <a:rPr lang="es-ES_tradnl" sz="800" spc="20" noProof="0">
                <a:solidFill>
                  <a:srgbClr val="576A78">
                    <a:alpha val="99000"/>
                  </a:srgbClr>
                </a:solidFill>
                <a:latin typeface="Bw Gradual" pitchFamily="2" charset="77"/>
                <a:ea typeface="Bw Gradual" pitchFamily="34" charset="-122"/>
                <a:cs typeface="Bw Gradual" pitchFamily="34" charset="-120"/>
              </a:rPr>
              <a:t>Este hito refuerza nuestro compromiso con la excelencia operativa y la mejora continua, garantizando que </a:t>
            </a:r>
          </a:p>
          <a:p>
            <a:pPr marL="0" indent="0" algn="l">
              <a:buNone/>
            </a:pPr>
            <a:r>
              <a:rPr lang="es-ES_tradnl" sz="800" spc="20" noProof="0">
                <a:solidFill>
                  <a:srgbClr val="576A78">
                    <a:alpha val="99000"/>
                  </a:srgbClr>
                </a:solidFill>
                <a:latin typeface="Bw Gradual" pitchFamily="2" charset="77"/>
                <a:ea typeface="Bw Gradual" pitchFamily="34" charset="-122"/>
                <a:cs typeface="Bw Gradual" pitchFamily="34" charset="-120"/>
              </a:rPr>
              <a:t>todos nuestros procesos  están diseñados para ofrecer servicios consistentes, eficientes y alineados con las expectativas de nuestros clientes. </a:t>
            </a:r>
          </a:p>
          <a:p>
            <a:pPr marL="0" indent="0" algn="l">
              <a:buNone/>
            </a:pPr>
            <a:endParaRPr lang="es-ES_tradnl" sz="800" spc="20" noProof="0">
              <a:latin typeface="Bw Gradual" pitchFamily="2" charset="77"/>
            </a:endParaRPr>
          </a:p>
          <a:p>
            <a:pPr marL="0" indent="0" algn="l">
              <a:buNone/>
            </a:pPr>
            <a:r>
              <a:rPr lang="es-ES_tradnl" sz="800" spc="20" noProof="0">
                <a:solidFill>
                  <a:srgbClr val="576A78">
                    <a:alpha val="99000"/>
                  </a:srgbClr>
                </a:solidFill>
                <a:latin typeface="Bw Gradual" pitchFamily="2" charset="77"/>
                <a:ea typeface="Bw Gradual" pitchFamily="34" charset="-122"/>
                <a:cs typeface="Bw Gradual" pitchFamily="34" charset="-120"/>
              </a:rPr>
              <a:t>Asimismo, nos permite asegurar un enfoque estructurado en la identificación de necesidades,</a:t>
            </a:r>
            <a:r>
              <a:rPr lang="es-ES_tradnl" sz="800" spc="20" noProof="0">
                <a:latin typeface="Bw Gradual" pitchFamily="2" charset="77"/>
              </a:rPr>
              <a:t> </a:t>
            </a:r>
          </a:p>
          <a:p>
            <a:pPr marL="0" indent="0" algn="l">
              <a:buNone/>
            </a:pPr>
            <a:r>
              <a:rPr lang="es-ES_tradnl" sz="800" spc="20" noProof="0">
                <a:solidFill>
                  <a:srgbClr val="576A78">
                    <a:alpha val="99000"/>
                  </a:srgbClr>
                </a:solidFill>
                <a:latin typeface="Bw Gradual" pitchFamily="2" charset="77"/>
                <a:ea typeface="Bw Gradual" pitchFamily="34" charset="-122"/>
                <a:cs typeface="Bw Gradual" pitchFamily="34" charset="-120"/>
              </a:rPr>
              <a:t>la gestión de incidencias y la optimización constante </a:t>
            </a:r>
            <a:endParaRPr lang="es-ES_tradnl" sz="800" spc="20" noProof="0">
              <a:latin typeface="Bw Gradual" pitchFamily="2" charset="77"/>
            </a:endParaRPr>
          </a:p>
          <a:p>
            <a:pPr marL="0" indent="0" algn="l">
              <a:buNone/>
            </a:pPr>
            <a:r>
              <a:rPr lang="es-ES_tradnl" sz="800" spc="20" noProof="0">
                <a:solidFill>
                  <a:srgbClr val="576A78">
                    <a:alpha val="99000"/>
                  </a:srgbClr>
                </a:solidFill>
                <a:latin typeface="Bw Gradual" pitchFamily="2" charset="77"/>
                <a:ea typeface="Bw Gradual" pitchFamily="34" charset="-122"/>
                <a:cs typeface="Bw Gradual" pitchFamily="34" charset="-120"/>
              </a:rPr>
              <a:t>de la experiencia del cliente.</a:t>
            </a:r>
          </a:p>
          <a:p>
            <a:pPr marL="0" indent="0" algn="l">
              <a:buNone/>
            </a:pPr>
            <a:endParaRPr lang="es-ES_tradnl" sz="800" spc="20" noProof="0">
              <a:latin typeface="Bw Gradual" pitchFamily="2" charset="77"/>
            </a:endParaRPr>
          </a:p>
          <a:p>
            <a:pPr marL="0" indent="0" algn="l">
              <a:buNone/>
            </a:pPr>
            <a:r>
              <a:rPr lang="es-ES_tradnl" sz="800" spc="20" noProof="0">
                <a:solidFill>
                  <a:srgbClr val="576A78">
                    <a:alpha val="99000"/>
                  </a:srgbClr>
                </a:solidFill>
                <a:latin typeface="Bw Gradual" pitchFamily="2" charset="77"/>
                <a:ea typeface="Bw Gradual" pitchFamily="34" charset="-122"/>
                <a:cs typeface="Bw Gradual" pitchFamily="34" charset="-120"/>
              </a:rPr>
              <a:t>La certificación ISO 9001:2015 consolida nuestra apuesta por construir relaciones de confianza a </a:t>
            </a:r>
          </a:p>
          <a:p>
            <a:pPr marL="0" indent="0" algn="l">
              <a:buNone/>
            </a:pPr>
            <a:r>
              <a:rPr lang="es-ES_tradnl" sz="800" spc="20" noProof="0">
                <a:solidFill>
                  <a:srgbClr val="576A78">
                    <a:alpha val="99000"/>
                  </a:srgbClr>
                </a:solidFill>
                <a:latin typeface="Bw Gradual" pitchFamily="2" charset="77"/>
                <a:ea typeface="Bw Gradual" pitchFamily="34" charset="-122"/>
                <a:cs typeface="Bw Gradual" pitchFamily="34" charset="-120"/>
              </a:rPr>
              <a:t>largo plazo, basadas en la transparencia, la calidad </a:t>
            </a:r>
          </a:p>
          <a:p>
            <a:pPr marL="0" indent="0" algn="l">
              <a:buNone/>
            </a:pPr>
            <a:r>
              <a:rPr lang="es-ES_tradnl" sz="800" spc="20" noProof="0">
                <a:solidFill>
                  <a:srgbClr val="576A78">
                    <a:alpha val="99000"/>
                  </a:srgbClr>
                </a:solidFill>
                <a:latin typeface="Bw Gradual" pitchFamily="2" charset="77"/>
                <a:ea typeface="Bw Gradual" pitchFamily="34" charset="-122"/>
                <a:cs typeface="Bw Gradual" pitchFamily="34" charset="-120"/>
              </a:rPr>
              <a:t>del servicio y la satisfacción de quienes confían en nosotros.</a:t>
            </a:r>
            <a:endParaRPr lang="es-ES_tradnl" sz="800" spc="20" noProof="0">
              <a:latin typeface="Bw Gradual" pitchFamily="2" charset="77"/>
            </a:endParaRPr>
          </a:p>
        </p:txBody>
      </p:sp>
      <p:sp>
        <p:nvSpPr>
          <p:cNvPr id="15" name="Text 11"/>
          <p:cNvSpPr/>
          <p:nvPr/>
        </p:nvSpPr>
        <p:spPr>
          <a:xfrm>
            <a:off x="6096000" y="1643063"/>
            <a:ext cx="2762250" cy="2552700"/>
          </a:xfrm>
          <a:prstGeom prst="rect">
            <a:avLst/>
          </a:prstGeom>
          <a:noFill/>
          <a:ln/>
        </p:spPr>
        <p:txBody>
          <a:bodyPr wrap="square" lIns="0" tIns="0" rIns="0" bIns="0" rtlCol="0" anchor="t"/>
          <a:lstStyle/>
          <a:p>
            <a:pPr marL="0" indent="0" algn="l">
              <a:buNone/>
            </a:pPr>
            <a:r>
              <a:rPr lang="es-ES_tradnl" sz="800" spc="20" noProof="0">
                <a:solidFill>
                  <a:srgbClr val="576A78">
                    <a:alpha val="99000"/>
                  </a:srgbClr>
                </a:solidFill>
                <a:latin typeface="Bw Gradual" pitchFamily="2" charset="77"/>
                <a:ea typeface="Bw Gradual" pitchFamily="34" charset="-122"/>
                <a:cs typeface="Bw Gradual" pitchFamily="34" charset="-120"/>
              </a:rPr>
              <a:t>En 2025, Crandon ha obtenido la certificación ISO/IEC 27001, el estándar internacional de referencia en gestión de la seguridad de la información. Este</a:t>
            </a:r>
            <a:endParaRPr lang="es-ES_tradnl" sz="800" spc="20" noProof="0">
              <a:latin typeface="Bw Gradual" pitchFamily="2" charset="77"/>
            </a:endParaRPr>
          </a:p>
          <a:p>
            <a:pPr marL="0" indent="0" algn="l">
              <a:buNone/>
            </a:pPr>
            <a:r>
              <a:rPr lang="es-ES_tradnl" sz="800" spc="20" noProof="0">
                <a:solidFill>
                  <a:srgbClr val="576A78">
                    <a:alpha val="99000"/>
                  </a:srgbClr>
                </a:solidFill>
                <a:latin typeface="Bw Gradual" pitchFamily="2" charset="77"/>
                <a:ea typeface="Bw Gradual" pitchFamily="34" charset="-122"/>
                <a:cs typeface="Bw Gradual" pitchFamily="34" charset="-120"/>
              </a:rPr>
              <a:t>reconocimiento avala la implantación de un sistema robusto orientado a proteger la confidencialidad, integridad y disponibilidad de los datos.</a:t>
            </a:r>
          </a:p>
          <a:p>
            <a:pPr marL="0" indent="0" algn="l">
              <a:buNone/>
            </a:pPr>
            <a:endParaRPr lang="es-ES_tradnl" sz="800" spc="20" noProof="0">
              <a:latin typeface="Bw Gradual" pitchFamily="2" charset="77"/>
            </a:endParaRPr>
          </a:p>
          <a:p>
            <a:pPr marL="0" indent="0" algn="l">
              <a:buNone/>
            </a:pPr>
            <a:r>
              <a:rPr lang="es-ES_tradnl" sz="800" spc="20" noProof="0">
                <a:solidFill>
                  <a:srgbClr val="576A78">
                    <a:alpha val="99000"/>
                  </a:srgbClr>
                </a:solidFill>
                <a:latin typeface="Bw Gradual" pitchFamily="2" charset="77"/>
                <a:ea typeface="Bw Gradual" pitchFamily="34" charset="-122"/>
                <a:cs typeface="Bw Gradual" pitchFamily="34" charset="-120"/>
              </a:rPr>
              <a:t>La certificación refuerza nuestro compromiso con </a:t>
            </a:r>
            <a:endParaRPr lang="es-ES_tradnl" sz="800" spc="20" noProof="0">
              <a:latin typeface="Bw Gradual" pitchFamily="2" charset="77"/>
            </a:endParaRPr>
          </a:p>
          <a:p>
            <a:pPr marL="0" indent="0" algn="l">
              <a:buNone/>
            </a:pPr>
            <a:r>
              <a:rPr lang="es-ES_tradnl" sz="800" spc="20" noProof="0">
                <a:solidFill>
                  <a:srgbClr val="576A78">
                    <a:alpha val="99000"/>
                  </a:srgbClr>
                </a:solidFill>
                <a:latin typeface="Bw Gradual" pitchFamily="2" charset="77"/>
                <a:ea typeface="Bw Gradual" pitchFamily="34" charset="-122"/>
                <a:cs typeface="Bw Gradual" pitchFamily="34" charset="-120"/>
              </a:rPr>
              <a:t>la protección de la información de nuestros clientes </a:t>
            </a:r>
            <a:endParaRPr lang="es-ES_tradnl" sz="800" spc="20" noProof="0">
              <a:latin typeface="Bw Gradual" pitchFamily="2" charset="77"/>
            </a:endParaRPr>
          </a:p>
          <a:p>
            <a:pPr marL="0" indent="0" algn="l">
              <a:buNone/>
            </a:pPr>
            <a:r>
              <a:rPr lang="es-ES_tradnl" sz="800" spc="20" noProof="0">
                <a:solidFill>
                  <a:srgbClr val="576A78">
                    <a:alpha val="99000"/>
                  </a:srgbClr>
                </a:solidFill>
                <a:latin typeface="Bw Gradual" pitchFamily="2" charset="77"/>
                <a:ea typeface="Bw Gradual" pitchFamily="34" charset="-122"/>
                <a:cs typeface="Bw Gradual" pitchFamily="34" charset="-120"/>
              </a:rPr>
              <a:t>y demás grupos de interés, asegurando la aplicación de controles rigurosos, la gestión proactiva de riesgos y la adopción de buenas prácticas en materia de ciberseguridad. Asimismo, garantiza un enfoque estructurado para la prevención, detección y respuesta ante posibles incidentes. </a:t>
            </a:r>
          </a:p>
          <a:p>
            <a:pPr marL="0" indent="0" algn="l">
              <a:buNone/>
            </a:pPr>
            <a:endParaRPr lang="es-ES_tradnl" sz="800" spc="20" noProof="0">
              <a:latin typeface="Bw Gradual" pitchFamily="2" charset="77"/>
            </a:endParaRPr>
          </a:p>
          <a:p>
            <a:pPr marL="0" indent="0" algn="l">
              <a:buNone/>
            </a:pPr>
            <a:r>
              <a:rPr lang="es-ES_tradnl" sz="800" spc="20" noProof="0">
                <a:solidFill>
                  <a:srgbClr val="576A78">
                    <a:alpha val="99000"/>
                  </a:srgbClr>
                </a:solidFill>
                <a:latin typeface="Bw Gradual" pitchFamily="2" charset="77"/>
                <a:ea typeface="Bw Gradual" pitchFamily="34" charset="-122"/>
                <a:cs typeface="Bw Gradual" pitchFamily="34" charset="-120"/>
              </a:rPr>
              <a:t>Con la ISO/IEC 27001, consolidamos la confianza digital en nuestras operaciones y reforzamos nuestra apuesta por la mejora continua, ofreciendo entornos seguros y fiables que respaldan una relación transparente y de largo plazo con nuestros clientes.</a:t>
            </a:r>
            <a:endParaRPr lang="es-ES_tradnl" sz="800" spc="20" noProof="0">
              <a:latin typeface="Bw Gradual" pitchFamily="2" charset="77"/>
            </a:endParaRPr>
          </a:p>
        </p:txBody>
      </p:sp>
      <p:sp>
        <p:nvSpPr>
          <p:cNvPr id="16" name="Text 2">
            <a:extLst>
              <a:ext uri="{FF2B5EF4-FFF2-40B4-BE49-F238E27FC236}">
                <a16:creationId xmlns:a16="http://schemas.microsoft.com/office/drawing/2014/main" id="{55893919-EC86-C58B-0261-8BAE5FDBE772}"/>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pic>
        <p:nvPicPr>
          <p:cNvPr id="13" name="Image 1" descr="preencoded.png">
            <a:extLst>
              <a:ext uri="{FF2B5EF4-FFF2-40B4-BE49-F238E27FC236}">
                <a16:creationId xmlns:a16="http://schemas.microsoft.com/office/drawing/2014/main" id="{F5722262-E257-A424-3F70-DBD905480F45}"/>
              </a:ext>
            </a:extLst>
          </p:cNvPr>
          <p:cNvPicPr>
            <a:picLocks noChangeAspect="1"/>
          </p:cNvPicPr>
          <p:nvPr/>
        </p:nvPicPr>
        <p:blipFill>
          <a:blip r:embed="rId5">
            <a:extLst>
              <a:ext uri="{BEBA8EAE-BF5A-486C-A8C5-ECC9F3942E4B}">
                <a14:imgProps xmlns:a14="http://schemas.microsoft.com/office/drawing/2010/main">
                  <a14:imgLayer r:embed="rId7">
                    <a14:imgEffect>
                      <a14:artisticCutout/>
                    </a14:imgEffect>
                  </a14:imgLayer>
                </a14:imgProps>
              </a:ext>
            </a:extLst>
          </a:blip>
          <a:srcRect l="22208" t="19408" r="23269" b="25414"/>
          <a:stretch>
            <a:fillRect/>
          </a:stretch>
        </p:blipFill>
        <p:spPr>
          <a:xfrm>
            <a:off x="4850137" y="2091019"/>
            <a:ext cx="753414" cy="628652"/>
          </a:xfrm>
          <a:prstGeom prst="ellipse">
            <a:avLst/>
          </a:prstGeom>
        </p:spPr>
      </p:pic>
      <p:sp>
        <p:nvSpPr>
          <p:cNvPr id="7" name="Text 3">
            <a:extLst>
              <a:ext uri="{FF2B5EF4-FFF2-40B4-BE49-F238E27FC236}">
                <a16:creationId xmlns:a16="http://schemas.microsoft.com/office/drawing/2014/main" id="{0D93D168-5F37-23BE-F685-7DFF81A40B86}"/>
              </a:ext>
            </a:extLst>
          </p:cNvPr>
          <p:cNvSpPr/>
          <p:nvPr/>
        </p:nvSpPr>
        <p:spPr>
          <a:xfrm>
            <a:off x="4643438" y="1647825"/>
            <a:ext cx="1309688" cy="109538"/>
          </a:xfrm>
          <a:prstGeom prst="rect">
            <a:avLst/>
          </a:prstGeom>
          <a:noFill/>
          <a:ln/>
        </p:spPr>
        <p:txBody>
          <a:bodyPr wrap="square" lIns="0" tIns="0" rIns="0" bIns="0" rtlCol="0" anchor="t"/>
          <a:lstStyle/>
          <a:p>
            <a:pPr marL="0" indent="0" algn="l">
              <a:lnSpc>
                <a:spcPts val="1368"/>
              </a:lnSpc>
              <a:buNone/>
            </a:pPr>
            <a:r>
              <a:rPr lang="es-ES_tradnl" sz="1200" kern="0" spc="11" noProof="0">
                <a:solidFill>
                  <a:srgbClr val="132034">
                    <a:alpha val="99000"/>
                  </a:srgbClr>
                </a:solidFill>
                <a:latin typeface="Canela Light" pitchFamily="2" charset="77"/>
                <a:ea typeface="Canela" pitchFamily="34" charset="-122"/>
                <a:cs typeface="Canela" pitchFamily="34" charset="-120"/>
              </a:rPr>
              <a:t>ISO 27001:2022</a:t>
            </a:r>
            <a:endParaRPr lang="es-ES_tradnl" sz="1200" noProof="0"/>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name="Slide 60">
    <p:bg>
      <p:bgPr>
        <a:solidFill>
          <a:srgbClr val="E3E5E8"/>
        </a:solidFill>
        <a:effectLst/>
      </p:bgPr>
    </p:bg>
    <p:spTree>
      <p:nvGrpSpPr>
        <p:cNvPr id="1" name=""/>
        <p:cNvGrpSpPr/>
        <p:nvPr/>
      </p:nvGrpSpPr>
      <p:grpSpPr>
        <a:xfrm>
          <a:off x="0" y="0"/>
          <a:ext cx="0" cy="0"/>
          <a:chOff x="0" y="0"/>
          <a:chExt cx="0" cy="0"/>
        </a:xfrm>
      </p:grpSpPr>
      <p:sp>
        <p:nvSpPr>
          <p:cNvPr id="2" name="Text 0"/>
          <p:cNvSpPr/>
          <p:nvPr/>
        </p:nvSpPr>
        <p:spPr>
          <a:xfrm>
            <a:off x="1014413" y="4943475"/>
            <a:ext cx="400050" cy="57150"/>
          </a:xfrm>
          <a:prstGeom prst="rect">
            <a:avLst/>
          </a:prstGeom>
          <a:noFill/>
          <a:ln/>
        </p:spPr>
        <p:txBody>
          <a:bodyPr wrap="square" lIns="0" tIns="0" rIns="0" bIns="0" rtlCol="0" anchor="ctr"/>
          <a:lstStyle/>
          <a:p>
            <a:pPr marL="0" indent="0" algn="ctr">
              <a:lnSpc>
                <a:spcPts val="570"/>
              </a:lnSpc>
              <a:buNone/>
            </a:pPr>
            <a:r>
              <a:rPr lang="es-ES_tradnl" sz="570" kern="0" spc="11" noProof="0">
                <a:solidFill>
                  <a:srgbClr val="132034">
                    <a:alpha val="99000"/>
                  </a:srgbClr>
                </a:solidFill>
                <a:latin typeface="Canela Light" pitchFamily="2" charset="77"/>
                <a:ea typeface="Canela" pitchFamily="34" charset="-122"/>
                <a:cs typeface="Canela" pitchFamily="34" charset="-120"/>
              </a:rPr>
              <a:t>CRANDON</a:t>
            </a:r>
            <a:endParaRPr lang="es-ES_tradnl" sz="570" noProof="0"/>
          </a:p>
        </p:txBody>
      </p:sp>
      <p:sp>
        <p:nvSpPr>
          <p:cNvPr id="4" name="Text 2"/>
          <p:cNvSpPr/>
          <p:nvPr/>
        </p:nvSpPr>
        <p:spPr>
          <a:xfrm>
            <a:off x="285750" y="481012"/>
            <a:ext cx="3162300" cy="409575"/>
          </a:xfrm>
          <a:prstGeom prst="rect">
            <a:avLst/>
          </a:prstGeom>
          <a:noFill/>
          <a:ln/>
        </p:spPr>
        <p:txBody>
          <a:bodyPr wrap="square" lIns="0" tIns="0" rIns="0" bIns="0" rtlCol="0" anchor="t"/>
          <a:lstStyle/>
          <a:p>
            <a:pPr marL="0" indent="0" algn="l">
              <a:lnSpc>
                <a:spcPts val="3078"/>
              </a:lnSpc>
              <a:buNone/>
            </a:pPr>
            <a:r>
              <a:rPr lang="es-ES_tradnl" sz="2800" noProof="0">
                <a:solidFill>
                  <a:srgbClr val="132034">
                    <a:alpha val="99000"/>
                  </a:srgbClr>
                </a:solidFill>
                <a:latin typeface="Canela Light" pitchFamily="2" charset="77"/>
                <a:ea typeface="Canela" pitchFamily="34" charset="-122"/>
                <a:cs typeface="Canela" pitchFamily="34" charset="-120"/>
              </a:rPr>
              <a:t>Certificaciones</a:t>
            </a:r>
            <a:endParaRPr lang="es-ES_tradnl" sz="2565" noProof="0"/>
          </a:p>
        </p:txBody>
      </p:sp>
      <p:sp>
        <p:nvSpPr>
          <p:cNvPr id="5" name="Text 3"/>
          <p:cNvSpPr/>
          <p:nvPr/>
        </p:nvSpPr>
        <p:spPr>
          <a:xfrm>
            <a:off x="1738313" y="142875"/>
            <a:ext cx="809625" cy="57150"/>
          </a:xfrm>
          <a:prstGeom prst="rect">
            <a:avLst/>
          </a:prstGeom>
          <a:noFill/>
          <a:ln/>
        </p:spPr>
        <p:txBody>
          <a:bodyPr wrap="square" lIns="0" tIns="0" rIns="0" bIns="0" rtlCol="0" anchor="ctr"/>
          <a:lstStyle/>
          <a:p>
            <a:pPr algn="l">
              <a:lnSpc>
                <a:spcPts val="684"/>
              </a:lnSpc>
              <a:buSzPct val="100000"/>
            </a:pPr>
            <a:r>
              <a:rPr lang="es-ES_tradnl" sz="570" kern="0" spc="11" noProof="0">
                <a:solidFill>
                  <a:srgbClr val="132034">
                    <a:alpha val="99000"/>
                  </a:srgbClr>
                </a:solidFill>
                <a:latin typeface="Bw Gradual" pitchFamily="34" charset="0"/>
                <a:ea typeface="Bw Gradual" pitchFamily="34" charset="-122"/>
                <a:cs typeface="Bw Gradual" pitchFamily="34" charset="-120"/>
              </a:rPr>
              <a:t>9. CERTIFICACIONES</a:t>
            </a:r>
            <a:endParaRPr lang="es-ES_tradnl" sz="570" noProof="0"/>
          </a:p>
        </p:txBody>
      </p:sp>
      <p:sp>
        <p:nvSpPr>
          <p:cNvPr id="7" name="Shape 5"/>
          <p:cNvSpPr/>
          <p:nvPr/>
        </p:nvSpPr>
        <p:spPr>
          <a:xfrm>
            <a:off x="4648200" y="1514475"/>
            <a:ext cx="4205288" cy="0"/>
          </a:xfrm>
          <a:prstGeom prst="line">
            <a:avLst/>
          </a:prstGeom>
          <a:noFill/>
          <a:ln w="6350">
            <a:solidFill>
              <a:srgbClr val="576A78"/>
            </a:solidFill>
            <a:prstDash val="solid"/>
          </a:ln>
        </p:spPr>
        <p:txBody>
          <a:bodyPr/>
          <a:lstStyle/>
          <a:p>
            <a:endParaRPr lang="es-ES_tradnl" noProof="0"/>
          </a:p>
        </p:txBody>
      </p:sp>
      <p:sp>
        <p:nvSpPr>
          <p:cNvPr id="8" name="Shape 6"/>
          <p:cNvSpPr/>
          <p:nvPr/>
        </p:nvSpPr>
        <p:spPr>
          <a:xfrm>
            <a:off x="285750" y="1514475"/>
            <a:ext cx="4214813" cy="0"/>
          </a:xfrm>
          <a:prstGeom prst="line">
            <a:avLst/>
          </a:prstGeom>
          <a:noFill/>
          <a:ln w="6350">
            <a:solidFill>
              <a:srgbClr val="576A78"/>
            </a:solidFill>
            <a:prstDash val="solid"/>
          </a:ln>
        </p:spPr>
        <p:txBody>
          <a:bodyPr/>
          <a:lstStyle/>
          <a:p>
            <a:endParaRPr lang="es-ES_tradnl" noProof="0"/>
          </a:p>
        </p:txBody>
      </p:sp>
      <p:sp>
        <p:nvSpPr>
          <p:cNvPr id="9" name="Text 7"/>
          <p:cNvSpPr/>
          <p:nvPr/>
        </p:nvSpPr>
        <p:spPr>
          <a:xfrm>
            <a:off x="1738313" y="1619250"/>
            <a:ext cx="2757488" cy="2800350"/>
          </a:xfrm>
          <a:prstGeom prst="rect">
            <a:avLst/>
          </a:prstGeom>
          <a:noFill/>
          <a:ln/>
        </p:spPr>
        <p:txBody>
          <a:bodyPr wrap="square" lIns="0" tIns="0" rIns="0" bIns="0" rtlCol="0" anchor="t"/>
          <a:lstStyle/>
          <a:p>
            <a:pPr marL="0" indent="0" algn="l">
              <a:buNone/>
            </a:pPr>
            <a:r>
              <a:rPr lang="es-ES_tradnl" sz="800" spc="20" noProof="0">
                <a:solidFill>
                  <a:srgbClr val="576A78">
                    <a:alpha val="99000"/>
                  </a:srgbClr>
                </a:solidFill>
                <a:latin typeface="Bw Gradual" pitchFamily="34" charset="0"/>
                <a:ea typeface="Bw Gradual" pitchFamily="34" charset="-122"/>
                <a:cs typeface="Bw Gradual" pitchFamily="34" charset="-120"/>
              </a:rPr>
              <a:t>En 2025, la compañía se ha adherido como firmante </a:t>
            </a:r>
            <a:endParaRPr lang="es-ES_tradnl" sz="800" spc="20" noProof="0"/>
          </a:p>
          <a:p>
            <a:pPr marL="0" indent="0" algn="l">
              <a:buNone/>
            </a:pPr>
            <a:r>
              <a:rPr lang="es-ES_tradnl" sz="800" spc="20" noProof="0">
                <a:solidFill>
                  <a:srgbClr val="576A78">
                    <a:alpha val="99000"/>
                  </a:srgbClr>
                </a:solidFill>
                <a:latin typeface="Bw Gradual" pitchFamily="34" charset="0"/>
                <a:ea typeface="Bw Gradual" pitchFamily="34" charset="-122"/>
                <a:cs typeface="Bw Gradual" pitchFamily="34" charset="-120"/>
              </a:rPr>
              <a:t>a los Principios de Inversión Responsable (PRI), iniciativa respaldada por Naciones Unidas que promueve la integración de criterios ambientales, sociales y de gobernanza en los procesos de toma </a:t>
            </a:r>
            <a:endParaRPr lang="es-ES_tradnl" sz="800" spc="20" noProof="0"/>
          </a:p>
          <a:p>
            <a:pPr marL="0" indent="0" algn="l">
              <a:buNone/>
            </a:pPr>
            <a:r>
              <a:rPr lang="es-ES_tradnl" sz="800" spc="20" noProof="0">
                <a:solidFill>
                  <a:srgbClr val="576A78">
                    <a:alpha val="99000"/>
                  </a:srgbClr>
                </a:solidFill>
                <a:latin typeface="Bw Gradual" pitchFamily="34" charset="0"/>
                <a:ea typeface="Bw Gradual" pitchFamily="34" charset="-122"/>
                <a:cs typeface="Bw Gradual" pitchFamily="34" charset="-120"/>
              </a:rPr>
              <a:t>de decisiones de inversión y en las prácticas </a:t>
            </a:r>
            <a:endParaRPr lang="es-ES_tradnl" sz="800" spc="20" noProof="0"/>
          </a:p>
          <a:p>
            <a:pPr marL="0" indent="0" algn="l">
              <a:buNone/>
            </a:pPr>
            <a:r>
              <a:rPr lang="es-ES_tradnl" sz="800" spc="20" noProof="0">
                <a:solidFill>
                  <a:srgbClr val="576A78">
                    <a:alpha val="99000"/>
                  </a:srgbClr>
                </a:solidFill>
                <a:latin typeface="Bw Gradual" pitchFamily="34" charset="0"/>
                <a:ea typeface="Bw Gradual" pitchFamily="34" charset="-122"/>
                <a:cs typeface="Bw Gradual" pitchFamily="34" charset="-120"/>
              </a:rPr>
              <a:t>de propiedad activa.</a:t>
            </a:r>
          </a:p>
          <a:p>
            <a:pPr marL="0" indent="0" algn="l">
              <a:buNone/>
            </a:pPr>
            <a:endParaRPr lang="es-ES_tradnl" sz="800" spc="20" noProof="0"/>
          </a:p>
          <a:p>
            <a:pPr marL="0" indent="0" algn="l">
              <a:buNone/>
            </a:pPr>
            <a:r>
              <a:rPr lang="es-ES_tradnl" sz="800" spc="20" noProof="0">
                <a:solidFill>
                  <a:srgbClr val="576A78">
                    <a:alpha val="99000"/>
                  </a:srgbClr>
                </a:solidFill>
                <a:latin typeface="Bw Gradual" pitchFamily="34" charset="0"/>
                <a:ea typeface="Bw Gradual" pitchFamily="34" charset="-122"/>
                <a:cs typeface="Bw Gradual" pitchFamily="34" charset="-120"/>
              </a:rPr>
              <a:t>La firma de los PRI refuerza nuestro compromiso con una gestión responsable del capital, alineada con la creación de valor sostenible a largo plazo para nuestros grupos de interés. Como signatarios, </a:t>
            </a:r>
            <a:endParaRPr lang="es-ES_tradnl" sz="800" spc="20" noProof="0"/>
          </a:p>
          <a:p>
            <a:pPr marL="0" indent="0" algn="l">
              <a:buNone/>
            </a:pPr>
            <a:r>
              <a:rPr lang="es-ES_tradnl" sz="800" spc="20" noProof="0">
                <a:solidFill>
                  <a:srgbClr val="576A78">
                    <a:alpha val="99000"/>
                  </a:srgbClr>
                </a:solidFill>
                <a:latin typeface="Bw Gradual" pitchFamily="34" charset="0"/>
                <a:ea typeface="Bw Gradual" pitchFamily="34" charset="-122"/>
                <a:cs typeface="Bw Gradual" pitchFamily="34" charset="-120"/>
              </a:rPr>
              <a:t>nos comprometemos a incorporar los factores de sostenibilidad</a:t>
            </a:r>
            <a:r>
              <a:rPr lang="es-ES_tradnl" sz="800" spc="20"/>
              <a:t> </a:t>
            </a:r>
            <a:r>
              <a:rPr lang="es-ES_tradnl" sz="800" spc="20" noProof="0">
                <a:solidFill>
                  <a:srgbClr val="576A78">
                    <a:alpha val="99000"/>
                  </a:srgbClr>
                </a:solidFill>
                <a:latin typeface="Bw Gradual" pitchFamily="34" charset="0"/>
                <a:ea typeface="Bw Gradual" pitchFamily="34" charset="-122"/>
                <a:cs typeface="Bw Gradual" pitchFamily="34" charset="-120"/>
              </a:rPr>
              <a:t>en el análisis y la toma de decisiones de inversión, a promover la transparencia y la rendición de cuentas, y a fomentar la adopción de estos principios en el sector financiero.</a:t>
            </a:r>
          </a:p>
          <a:p>
            <a:pPr marL="0" indent="0" algn="l">
              <a:buNone/>
            </a:pPr>
            <a:endParaRPr lang="es-ES_tradnl" sz="800" spc="20" noProof="0"/>
          </a:p>
          <a:p>
            <a:pPr marL="0" indent="0" algn="l">
              <a:buNone/>
            </a:pPr>
            <a:r>
              <a:rPr lang="es-ES_tradnl" sz="800" spc="20" noProof="0">
                <a:solidFill>
                  <a:srgbClr val="576A78">
                    <a:alpha val="99000"/>
                  </a:srgbClr>
                </a:solidFill>
                <a:latin typeface="Bw Gradual" pitchFamily="34" charset="0"/>
                <a:ea typeface="Bw Gradual" pitchFamily="34" charset="-122"/>
                <a:cs typeface="Bw Gradual" pitchFamily="34" charset="-120"/>
              </a:rPr>
              <a:t>Esta adhesión supone un paso relevante en la consolidación de nuestra estrategia de sostenibilidad, fortaleciendo nuestro marco de gobernanza </a:t>
            </a:r>
            <a:endParaRPr lang="es-ES_tradnl" sz="800" spc="20" noProof="0"/>
          </a:p>
          <a:p>
            <a:pPr marL="0" indent="0" algn="l">
              <a:buNone/>
            </a:pPr>
            <a:r>
              <a:rPr lang="es-ES_tradnl" sz="800" spc="20" noProof="0">
                <a:solidFill>
                  <a:srgbClr val="576A78">
                    <a:alpha val="99000"/>
                  </a:srgbClr>
                </a:solidFill>
                <a:latin typeface="Bw Gradual" pitchFamily="34" charset="0"/>
                <a:ea typeface="Bw Gradual" pitchFamily="34" charset="-122"/>
                <a:cs typeface="Bw Gradual" pitchFamily="34" charset="-120"/>
              </a:rPr>
              <a:t>y contribuyendo activamente a un sistema financiero más sostenible e inclusivo.</a:t>
            </a:r>
            <a:endParaRPr lang="es-ES_tradnl" sz="800" spc="20" noProof="0"/>
          </a:p>
        </p:txBody>
      </p:sp>
      <p:sp>
        <p:nvSpPr>
          <p:cNvPr id="10" name="Text 8"/>
          <p:cNvSpPr/>
          <p:nvPr/>
        </p:nvSpPr>
        <p:spPr>
          <a:xfrm>
            <a:off x="6096000" y="1619250"/>
            <a:ext cx="2762251" cy="3048000"/>
          </a:xfrm>
          <a:prstGeom prst="rect">
            <a:avLst/>
          </a:prstGeom>
          <a:noFill/>
          <a:ln/>
        </p:spPr>
        <p:txBody>
          <a:bodyPr wrap="square" lIns="0" tIns="0" rIns="0" bIns="0" rtlCol="0" anchor="t"/>
          <a:lstStyle/>
          <a:p>
            <a:pPr marL="0" indent="0" algn="l">
              <a:buNone/>
            </a:pPr>
            <a:r>
              <a:rPr lang="es-ES_tradnl" sz="800" spc="20" noProof="0">
                <a:solidFill>
                  <a:srgbClr val="576A78">
                    <a:alpha val="99000"/>
                  </a:srgbClr>
                </a:solidFill>
                <a:latin typeface="Bw Gradual" pitchFamily="34" charset="0"/>
                <a:ea typeface="Bw Gradual" pitchFamily="34" charset="-122"/>
                <a:cs typeface="Bw Gradual" pitchFamily="34" charset="-120"/>
              </a:rPr>
              <a:t>En 2025, la compañía ha iniciado el proceso para</a:t>
            </a:r>
            <a:endParaRPr lang="es-ES_tradnl" sz="800" spc="20" noProof="0"/>
          </a:p>
          <a:p>
            <a:pPr marL="0" indent="0" algn="l">
              <a:buNone/>
            </a:pPr>
            <a:r>
              <a:rPr lang="es-ES_tradnl" sz="800" spc="20" noProof="0">
                <a:solidFill>
                  <a:srgbClr val="576A78">
                    <a:alpha val="99000"/>
                  </a:srgbClr>
                </a:solidFill>
                <a:latin typeface="Bw Gradual" pitchFamily="34" charset="0"/>
                <a:ea typeface="Bw Gradual" pitchFamily="34" charset="-122"/>
                <a:cs typeface="Bw Gradual" pitchFamily="34" charset="-120"/>
              </a:rPr>
              <a:t>la obtención de la certificación B Corp mediante la Evaluación de Impacto B, una herramienta que permite medir de manera integral el desempeño de la organización en materia social, ambiental y de gobernanza.</a:t>
            </a:r>
          </a:p>
          <a:p>
            <a:pPr marL="0" indent="0" algn="l">
              <a:buNone/>
            </a:pPr>
            <a:endParaRPr lang="es-ES_tradnl" sz="800" spc="20" noProof="0"/>
          </a:p>
          <a:p>
            <a:pPr marL="0" indent="0" algn="l">
              <a:buNone/>
            </a:pPr>
            <a:r>
              <a:rPr lang="es-ES_tradnl" sz="800" spc="20" noProof="0">
                <a:solidFill>
                  <a:srgbClr val="576A78">
                    <a:alpha val="99000"/>
                  </a:srgbClr>
                </a:solidFill>
                <a:latin typeface="Bw Gradual" pitchFamily="34" charset="0"/>
                <a:ea typeface="Bw Gradual" pitchFamily="34" charset="-122"/>
                <a:cs typeface="Bw Gradual" pitchFamily="34" charset="-120"/>
              </a:rPr>
              <a:t>Este primer paso refleja nuestro compromiso con un modelo de negocio más responsable, transparente </a:t>
            </a:r>
            <a:endParaRPr lang="es-ES_tradnl" sz="800" spc="20" noProof="0"/>
          </a:p>
          <a:p>
            <a:pPr marL="0" indent="0" algn="l">
              <a:buNone/>
            </a:pPr>
            <a:r>
              <a:rPr lang="es-ES_tradnl" sz="800" spc="20" noProof="0">
                <a:solidFill>
                  <a:srgbClr val="576A78">
                    <a:alpha val="99000"/>
                  </a:srgbClr>
                </a:solidFill>
                <a:latin typeface="Bw Gradual" pitchFamily="34" charset="0"/>
                <a:ea typeface="Bw Gradual" pitchFamily="34" charset="-122"/>
                <a:cs typeface="Bw Gradual" pitchFamily="34" charset="-120"/>
              </a:rPr>
              <a:t>y orientado a la generación de valor sostenible a largo plazo. La Evaluación de Impacto B nos permite identificar oportunidades de mejora, fortalecer nuestras prácticas internas y avanzar hacia estándares más exigentes en términos de impacto positivo.</a:t>
            </a:r>
          </a:p>
          <a:p>
            <a:pPr marL="0" indent="0" algn="l">
              <a:buNone/>
            </a:pPr>
            <a:endParaRPr lang="es-ES_tradnl" sz="800" spc="20" noProof="0"/>
          </a:p>
          <a:p>
            <a:pPr marL="0" indent="0" algn="l">
              <a:buNone/>
            </a:pPr>
            <a:r>
              <a:rPr lang="es-ES_tradnl" sz="800" spc="20" noProof="0">
                <a:solidFill>
                  <a:srgbClr val="576A78">
                    <a:alpha val="99000"/>
                  </a:srgbClr>
                </a:solidFill>
                <a:latin typeface="Bw Gradual" pitchFamily="34" charset="0"/>
                <a:ea typeface="Bw Gradual" pitchFamily="34" charset="-122"/>
                <a:cs typeface="Bw Gradual" pitchFamily="34" charset="-120"/>
              </a:rPr>
              <a:t>La compañía continuará avanzando </a:t>
            </a:r>
          </a:p>
          <a:p>
            <a:pPr marL="0" indent="0" algn="l">
              <a:buNone/>
            </a:pPr>
            <a:r>
              <a:rPr lang="es-ES_tradnl" sz="800" spc="20" noProof="0">
                <a:solidFill>
                  <a:srgbClr val="576A78">
                    <a:alpha val="99000"/>
                  </a:srgbClr>
                </a:solidFill>
                <a:latin typeface="Bw Gradual" pitchFamily="34" charset="0"/>
                <a:ea typeface="Bw Gradual" pitchFamily="34" charset="-122"/>
                <a:cs typeface="Bw Gradual" pitchFamily="34" charset="-120"/>
              </a:rPr>
              <a:t>en el proceso de certificación, profundizando en la implementación de mejoras, la adaptación de políticas </a:t>
            </a:r>
          </a:p>
          <a:p>
            <a:pPr marL="0" indent="0" algn="l">
              <a:buNone/>
            </a:pPr>
            <a:r>
              <a:rPr lang="es-ES_tradnl" sz="800" spc="20" noProof="0">
                <a:solidFill>
                  <a:srgbClr val="576A78">
                    <a:alpha val="99000"/>
                  </a:srgbClr>
                </a:solidFill>
                <a:latin typeface="Bw Gradual" pitchFamily="34" charset="0"/>
                <a:ea typeface="Bw Gradual" pitchFamily="34" charset="-122"/>
                <a:cs typeface="Bw Gradual" pitchFamily="34" charset="-120"/>
              </a:rPr>
              <a:t>y la consolidación de un marco de gestión alineado </a:t>
            </a:r>
            <a:endParaRPr lang="es-ES_tradnl" sz="800" spc="20" noProof="0"/>
          </a:p>
          <a:p>
            <a:pPr marL="0" indent="0" algn="l">
              <a:buNone/>
            </a:pPr>
            <a:r>
              <a:rPr lang="es-ES_tradnl" sz="800" spc="20" noProof="0">
                <a:solidFill>
                  <a:srgbClr val="576A78">
                    <a:alpha val="99000"/>
                  </a:srgbClr>
                </a:solidFill>
                <a:latin typeface="Bw Gradual" pitchFamily="34" charset="0"/>
                <a:ea typeface="Bw Gradual" pitchFamily="34" charset="-122"/>
                <a:cs typeface="Bw Gradual" pitchFamily="34" charset="-120"/>
              </a:rPr>
              <a:t>con los principios B Corp. Este camino supone un paso relevante en la evolución de nuestra estrategia de sostenibilidad, reforzando nuestro compromiso con </a:t>
            </a:r>
          </a:p>
          <a:p>
            <a:pPr marL="0" indent="0" algn="l">
              <a:buNone/>
            </a:pPr>
            <a:r>
              <a:rPr lang="es-ES_tradnl" sz="800" spc="20" noProof="0">
                <a:solidFill>
                  <a:srgbClr val="576A78">
                    <a:alpha val="99000"/>
                  </a:srgbClr>
                </a:solidFill>
                <a:latin typeface="Bw Gradual" pitchFamily="34" charset="0"/>
                <a:ea typeface="Bw Gradual" pitchFamily="34" charset="-122"/>
                <a:cs typeface="Bw Gradual" pitchFamily="34" charset="-120"/>
              </a:rPr>
              <a:t>todos nuestros grupos de interés y contribuyendo a </a:t>
            </a:r>
          </a:p>
          <a:p>
            <a:pPr marL="0" indent="0" algn="l">
              <a:buNone/>
            </a:pPr>
            <a:r>
              <a:rPr lang="es-ES_tradnl" sz="800" spc="20" noProof="0">
                <a:solidFill>
                  <a:srgbClr val="576A78">
                    <a:alpha val="99000"/>
                  </a:srgbClr>
                </a:solidFill>
                <a:latin typeface="Bw Gradual" pitchFamily="34" charset="0"/>
                <a:ea typeface="Bw Gradual" pitchFamily="34" charset="-122"/>
                <a:cs typeface="Bw Gradual" pitchFamily="34" charset="-120"/>
              </a:rPr>
              <a:t>una economía más inclusiva, equitativa y regenerativa.</a:t>
            </a:r>
            <a:endParaRPr lang="es-ES_tradnl" sz="800" spc="20" noProof="0"/>
          </a:p>
        </p:txBody>
      </p:sp>
      <p:pic>
        <p:nvPicPr>
          <p:cNvPr id="13" name="Image 0" descr="preencoded.png"/>
          <p:cNvPicPr>
            <a:picLocks noChangeAspect="1"/>
          </p:cNvPicPr>
          <p:nvPr/>
        </p:nvPicPr>
        <p:blipFill>
          <a:blip r:embed="rId3">
            <a:extLst>
              <a:ext uri="{BEBA8EAE-BF5A-486C-A8C5-ECC9F3942E4B}">
                <a14:imgProps xmlns:a14="http://schemas.microsoft.com/office/drawing/2010/main">
                  <a14:imgLayer r:embed="rId4">
                    <a14:imgEffect>
                      <a14:artisticCutout/>
                    </a14:imgEffect>
                  </a14:imgLayer>
                </a14:imgProps>
              </a:ext>
            </a:extLst>
          </a:blip>
          <a:srcRect/>
          <a:stretch/>
        </p:blipFill>
        <p:spPr>
          <a:xfrm>
            <a:off x="285750" y="2000250"/>
            <a:ext cx="1195388" cy="442913"/>
          </a:xfrm>
          <a:prstGeom prst="rect">
            <a:avLst/>
          </a:prstGeom>
        </p:spPr>
      </p:pic>
      <p:pic>
        <p:nvPicPr>
          <p:cNvPr id="14" name="Image 1" descr="preencoded.png"/>
          <p:cNvPicPr>
            <a:picLocks noChangeAspect="1"/>
          </p:cNvPicPr>
          <p:nvPr/>
        </p:nvPicPr>
        <p:blipFill>
          <a:blip r:embed="rId5">
            <a:extLst>
              <a:ext uri="{BEBA8EAE-BF5A-486C-A8C5-ECC9F3942E4B}">
                <a14:imgProps xmlns:a14="http://schemas.microsoft.com/office/drawing/2010/main">
                  <a14:imgLayer r:embed="rId6">
                    <a14:imgEffect>
                      <a14:artisticCutout/>
                    </a14:imgEffect>
                  </a14:imgLayer>
                </a14:imgProps>
              </a:ext>
            </a:extLst>
          </a:blip>
          <a:srcRect/>
          <a:stretch/>
        </p:blipFill>
        <p:spPr>
          <a:xfrm>
            <a:off x="4643437" y="2000250"/>
            <a:ext cx="557213" cy="557213"/>
          </a:xfrm>
          <a:prstGeom prst="rect">
            <a:avLst/>
          </a:prstGeom>
        </p:spPr>
      </p:pic>
      <p:sp>
        <p:nvSpPr>
          <p:cNvPr id="15" name="Text 2">
            <a:extLst>
              <a:ext uri="{FF2B5EF4-FFF2-40B4-BE49-F238E27FC236}">
                <a16:creationId xmlns:a16="http://schemas.microsoft.com/office/drawing/2014/main" id="{5F4E09BA-AC96-8BE8-AA4B-8EC9293FB7A0}"/>
              </a:ext>
            </a:extLst>
          </p:cNvPr>
          <p:cNvSpPr/>
          <p:nvPr/>
        </p:nvSpPr>
        <p:spPr>
          <a:xfrm>
            <a:off x="276225" y="4943475"/>
            <a:ext cx="100013" cy="57150"/>
          </a:xfrm>
          <a:prstGeom prst="rect">
            <a:avLst/>
          </a:prstGeom>
          <a:noFill/>
          <a:ln/>
        </p:spPr>
        <p:txBody>
          <a:bodyPr wrap="square" lIns="0" tIns="0" rIns="0" bIns="0" rtlCol="0" anchor="ctr"/>
          <a:lstStyle/>
          <a:p>
            <a:pPr marL="0" indent="0" algn="ctr">
              <a:lnSpc>
                <a:spcPts val="684"/>
              </a:lnSpc>
              <a:buNone/>
            </a:pPr>
            <a:r>
              <a:rPr lang="es-ES_tradnl" sz="570" kern="0" spc="11">
                <a:solidFill>
                  <a:srgbClr val="132034">
                    <a:alpha val="99000"/>
                  </a:srgbClr>
                </a:solidFill>
                <a:latin typeface="Bw Gradual" pitchFamily="34" charset="0"/>
              </a:rPr>
              <a:t>63</a:t>
            </a:r>
            <a:endParaRPr lang="es-ES_tradnl" sz="570" noProof="0"/>
          </a:p>
        </p:txBody>
      </p:sp>
      <p:sp>
        <p:nvSpPr>
          <p:cNvPr id="3" name="Text 3">
            <a:extLst>
              <a:ext uri="{FF2B5EF4-FFF2-40B4-BE49-F238E27FC236}">
                <a16:creationId xmlns:a16="http://schemas.microsoft.com/office/drawing/2014/main" id="{7C249355-F5E1-376E-BEC1-7A9FED5F1490}"/>
              </a:ext>
            </a:extLst>
          </p:cNvPr>
          <p:cNvSpPr/>
          <p:nvPr/>
        </p:nvSpPr>
        <p:spPr>
          <a:xfrm>
            <a:off x="285750" y="1647825"/>
            <a:ext cx="1309688" cy="109538"/>
          </a:xfrm>
          <a:prstGeom prst="rect">
            <a:avLst/>
          </a:prstGeom>
          <a:noFill/>
          <a:ln/>
        </p:spPr>
        <p:txBody>
          <a:bodyPr wrap="square" lIns="0" tIns="0" rIns="0" bIns="0" rtlCol="0" anchor="t"/>
          <a:lstStyle/>
          <a:p>
            <a:pPr marL="0" indent="0" algn="l">
              <a:lnSpc>
                <a:spcPts val="1368"/>
              </a:lnSpc>
              <a:buNone/>
            </a:pPr>
            <a:r>
              <a:rPr lang="es-ES_tradnl" sz="1200" kern="0" spc="11" noProof="0">
                <a:solidFill>
                  <a:srgbClr val="132034">
                    <a:alpha val="99000"/>
                  </a:srgbClr>
                </a:solidFill>
                <a:latin typeface="Canela Light" pitchFamily="2" charset="77"/>
                <a:ea typeface="Canela" pitchFamily="34" charset="-122"/>
                <a:cs typeface="Canela" pitchFamily="34" charset="-120"/>
              </a:rPr>
              <a:t>PRI</a:t>
            </a:r>
            <a:endParaRPr lang="es-ES_tradnl" sz="1200" noProof="0"/>
          </a:p>
        </p:txBody>
      </p:sp>
      <p:sp>
        <p:nvSpPr>
          <p:cNvPr id="16" name="Text 4">
            <a:extLst>
              <a:ext uri="{FF2B5EF4-FFF2-40B4-BE49-F238E27FC236}">
                <a16:creationId xmlns:a16="http://schemas.microsoft.com/office/drawing/2014/main" id="{4509BD27-DCC1-222C-475E-609AAEBB8B29}"/>
              </a:ext>
            </a:extLst>
          </p:cNvPr>
          <p:cNvSpPr/>
          <p:nvPr/>
        </p:nvSpPr>
        <p:spPr>
          <a:xfrm>
            <a:off x="4643438" y="1647825"/>
            <a:ext cx="1309688" cy="109538"/>
          </a:xfrm>
          <a:prstGeom prst="rect">
            <a:avLst/>
          </a:prstGeom>
          <a:noFill/>
          <a:ln/>
        </p:spPr>
        <p:txBody>
          <a:bodyPr wrap="square" lIns="0" tIns="0" rIns="0" bIns="0" rtlCol="0" anchor="t"/>
          <a:lstStyle/>
          <a:p>
            <a:pPr marL="0" indent="0" algn="l">
              <a:lnSpc>
                <a:spcPts val="1368"/>
              </a:lnSpc>
              <a:buNone/>
            </a:pPr>
            <a:r>
              <a:rPr lang="es-ES_tradnl" sz="1200" kern="0" spc="11" noProof="0">
                <a:solidFill>
                  <a:srgbClr val="132034">
                    <a:alpha val="99000"/>
                  </a:srgbClr>
                </a:solidFill>
                <a:latin typeface="Canela Light" pitchFamily="2" charset="77"/>
                <a:ea typeface="Canela" pitchFamily="34" charset="-122"/>
                <a:cs typeface="Canela" pitchFamily="34" charset="-120"/>
              </a:rPr>
              <a:t>B Corp</a:t>
            </a:r>
            <a:endParaRPr lang="es-ES_tradnl" sz="1200" noProof="0"/>
          </a:p>
        </p:txBody>
      </p:sp>
      <p:sp>
        <p:nvSpPr>
          <p:cNvPr id="11" name="Text 2">
            <a:extLst>
              <a:ext uri="{FF2B5EF4-FFF2-40B4-BE49-F238E27FC236}">
                <a16:creationId xmlns:a16="http://schemas.microsoft.com/office/drawing/2014/main" id="{EC915561-718D-5708-C40E-E17563AF2177}"/>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name="Slide 61">
    <p:bg>
      <p:bgPr>
        <a:solidFill>
          <a:srgbClr val="132034"/>
        </a:solidFill>
        <a:effectLst/>
      </p:bgPr>
    </p:bg>
    <p:spTree>
      <p:nvGrpSpPr>
        <p:cNvPr id="1" name=""/>
        <p:cNvGrpSpPr/>
        <p:nvPr/>
      </p:nvGrpSpPr>
      <p:grpSpPr>
        <a:xfrm>
          <a:off x="0" y="0"/>
          <a:ext cx="0" cy="0"/>
          <a:chOff x="0" y="0"/>
          <a:chExt cx="0" cy="0"/>
        </a:xfrm>
      </p:grpSpPr>
      <p:sp>
        <p:nvSpPr>
          <p:cNvPr id="3" name="Text 1"/>
          <p:cNvSpPr/>
          <p:nvPr/>
        </p:nvSpPr>
        <p:spPr>
          <a:xfrm>
            <a:off x="4643438" y="2571750"/>
            <a:ext cx="4214813" cy="804863"/>
          </a:xfrm>
          <a:prstGeom prst="rect">
            <a:avLst/>
          </a:prstGeom>
          <a:noFill/>
          <a:ln/>
        </p:spPr>
        <p:txBody>
          <a:bodyPr wrap="square" lIns="0" tIns="0" rIns="0" bIns="0" rtlCol="0" anchor="t"/>
          <a:lstStyle/>
          <a:p>
            <a:pPr marL="0" indent="0" algn="l">
              <a:lnSpc>
                <a:spcPts val="3533"/>
              </a:lnSpc>
              <a:buNone/>
            </a:pPr>
            <a:r>
              <a:rPr lang="es-ES_tradnl" sz="3420" kern="0" spc="68" noProof="0">
                <a:solidFill>
                  <a:srgbClr val="BCC7CE">
                    <a:alpha val="99000"/>
                  </a:srgbClr>
                </a:solidFill>
                <a:latin typeface="Canela Light" pitchFamily="2" charset="77"/>
                <a:ea typeface="Canela" pitchFamily="34" charset="-122"/>
                <a:cs typeface="Canela" pitchFamily="34" charset="-120"/>
              </a:rPr>
              <a:t>Objetivos de Desarrollo Sostenible</a:t>
            </a:r>
            <a:endParaRPr lang="es-ES_tradnl" sz="3420" noProof="0"/>
          </a:p>
        </p:txBody>
      </p:sp>
      <p:sp>
        <p:nvSpPr>
          <p:cNvPr id="4" name="Text 2"/>
          <p:cNvSpPr/>
          <p:nvPr/>
        </p:nvSpPr>
        <p:spPr>
          <a:xfrm>
            <a:off x="290513" y="2571750"/>
            <a:ext cx="4357688" cy="333375"/>
          </a:xfrm>
          <a:prstGeom prst="rect">
            <a:avLst/>
          </a:prstGeom>
          <a:noFill/>
          <a:ln/>
        </p:spPr>
        <p:txBody>
          <a:bodyPr wrap="square" lIns="0" tIns="0" rIns="0" bIns="0" rtlCol="0" anchor="t"/>
          <a:lstStyle/>
          <a:p>
            <a:pPr marL="0" indent="0" algn="l">
              <a:lnSpc>
                <a:spcPts val="3533"/>
              </a:lnSpc>
              <a:buNone/>
            </a:pPr>
            <a:r>
              <a:rPr lang="es-ES_tradnl" sz="3420" kern="0" spc="68" noProof="0">
                <a:solidFill>
                  <a:srgbClr val="BCC7CE">
                    <a:alpha val="99000"/>
                  </a:srgbClr>
                </a:solidFill>
                <a:latin typeface="Canela Light" pitchFamily="2" charset="77"/>
                <a:ea typeface="Canela" pitchFamily="34" charset="-122"/>
                <a:cs typeface="Canela" pitchFamily="34" charset="-120"/>
              </a:rPr>
              <a:t>10</a:t>
            </a:r>
            <a:endParaRPr lang="es-ES_tradnl" sz="3420" noProof="0"/>
          </a:p>
        </p:txBody>
      </p:sp>
      <p:sp>
        <p:nvSpPr>
          <p:cNvPr id="5" name="Text 3"/>
          <p:cNvSpPr/>
          <p:nvPr/>
        </p:nvSpPr>
        <p:spPr>
          <a:xfrm>
            <a:off x="1014413" y="4943475"/>
            <a:ext cx="400050" cy="57150"/>
          </a:xfrm>
          <a:prstGeom prst="rect">
            <a:avLst/>
          </a:prstGeom>
          <a:noFill/>
          <a:ln/>
        </p:spPr>
        <p:txBody>
          <a:bodyPr wrap="square" lIns="0" tIns="0" rIns="0" bIns="0" rtlCol="0" anchor="ctr"/>
          <a:lstStyle/>
          <a:p>
            <a:pPr marL="0" indent="0" algn="ctr">
              <a:lnSpc>
                <a:spcPts val="570"/>
              </a:lnSpc>
              <a:buNone/>
            </a:pPr>
            <a:r>
              <a:rPr lang="es-ES_tradnl" sz="570" kern="0" spc="11" noProof="0">
                <a:solidFill>
                  <a:srgbClr val="BCC7CE">
                    <a:alpha val="99000"/>
                  </a:srgbClr>
                </a:solidFill>
                <a:latin typeface="Canela Light" pitchFamily="2" charset="77"/>
                <a:ea typeface="Canela" pitchFamily="34" charset="-122"/>
                <a:cs typeface="Canela" pitchFamily="34" charset="-120"/>
              </a:rPr>
              <a:t>CRANDON</a:t>
            </a:r>
            <a:endParaRPr lang="es-ES_tradnl" sz="570" noProof="0"/>
          </a:p>
        </p:txBody>
      </p:sp>
      <p:sp>
        <p:nvSpPr>
          <p:cNvPr id="6" name="Text 4"/>
          <p:cNvSpPr/>
          <p:nvPr/>
        </p:nvSpPr>
        <p:spPr>
          <a:xfrm>
            <a:off x="290512" y="4943475"/>
            <a:ext cx="160337" cy="57150"/>
          </a:xfrm>
          <a:prstGeom prst="rect">
            <a:avLst/>
          </a:prstGeom>
          <a:noFill/>
          <a:ln/>
        </p:spPr>
        <p:txBody>
          <a:bodyPr wrap="square" lIns="0" tIns="0" rIns="0" bIns="0" rtlCol="0" anchor="ctr"/>
          <a:lstStyle/>
          <a:p>
            <a:pPr marL="0" indent="0">
              <a:lnSpc>
                <a:spcPts val="684"/>
              </a:lnSpc>
              <a:buNone/>
            </a:pPr>
            <a:r>
              <a:rPr lang="es-ES_tradnl" sz="570" kern="0" spc="11" noProof="0">
                <a:solidFill>
                  <a:srgbClr val="BCC7CE">
                    <a:alpha val="99000"/>
                  </a:srgbClr>
                </a:solidFill>
                <a:latin typeface="Bw Gradual" pitchFamily="34" charset="0"/>
                <a:ea typeface="Bw Gradual" pitchFamily="34" charset="-122"/>
                <a:cs typeface="Bw Gradual" pitchFamily="34" charset="-120"/>
              </a:rPr>
              <a:t>64</a:t>
            </a:r>
            <a:endParaRPr lang="es-ES_tradnl" sz="570" noProof="0"/>
          </a:p>
        </p:txBody>
      </p:sp>
      <p:sp>
        <p:nvSpPr>
          <p:cNvPr id="7" name="Text 2">
            <a:extLst>
              <a:ext uri="{FF2B5EF4-FFF2-40B4-BE49-F238E27FC236}">
                <a16:creationId xmlns:a16="http://schemas.microsoft.com/office/drawing/2014/main" id="{11DD9F51-CE2A-4CF2-58BF-C0B4987E268D}"/>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BCC7CE">
                    <a:alpha val="99000"/>
                  </a:srgbClr>
                </a:solidFill>
                <a:latin typeface="Bw Gradual" pitchFamily="34" charset="0"/>
                <a:ea typeface="Bw Gradual" pitchFamily="34" charset="-122"/>
                <a:cs typeface="Bw Gradual" pitchFamily="34" charset="-120"/>
              </a:rPr>
              <a:t>INFORME SOSTENIBILIDAD 2025</a:t>
            </a:r>
            <a:endParaRPr lang="es-ES_tradnl" sz="570" noProof="0"/>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name="Slide 62">
    <p:bg>
      <p:bgPr>
        <a:solidFill>
          <a:srgbClr val="E3E5E8"/>
        </a:solidFill>
        <a:effectLst/>
      </p:bgPr>
    </p:bg>
    <p:spTree>
      <p:nvGrpSpPr>
        <p:cNvPr id="1" name=""/>
        <p:cNvGrpSpPr/>
        <p:nvPr/>
      </p:nvGrpSpPr>
      <p:grpSpPr>
        <a:xfrm>
          <a:off x="0" y="0"/>
          <a:ext cx="0" cy="0"/>
          <a:chOff x="0" y="0"/>
          <a:chExt cx="0" cy="0"/>
        </a:xfrm>
      </p:grpSpPr>
      <p:sp>
        <p:nvSpPr>
          <p:cNvPr id="2" name="Text 0"/>
          <p:cNvSpPr/>
          <p:nvPr/>
        </p:nvSpPr>
        <p:spPr>
          <a:xfrm>
            <a:off x="285751" y="481012"/>
            <a:ext cx="3477728" cy="819150"/>
          </a:xfrm>
          <a:prstGeom prst="rect">
            <a:avLst/>
          </a:prstGeom>
          <a:noFill/>
          <a:ln/>
        </p:spPr>
        <p:txBody>
          <a:bodyPr wrap="square" lIns="0" tIns="0" rIns="0" bIns="0" rtlCol="0" anchor="t"/>
          <a:lstStyle/>
          <a:p>
            <a:pPr marL="0" indent="0" algn="l">
              <a:lnSpc>
                <a:spcPts val="2778"/>
              </a:lnSpc>
              <a:buNone/>
            </a:pPr>
            <a:r>
              <a:rPr lang="es-ES_tradnl" sz="2800" noProof="0">
                <a:solidFill>
                  <a:srgbClr val="132034">
                    <a:alpha val="99000"/>
                  </a:srgbClr>
                </a:solidFill>
                <a:latin typeface="Canela Light" pitchFamily="2" charset="77"/>
                <a:ea typeface="Canela" pitchFamily="34" charset="-122"/>
                <a:cs typeface="Canela" pitchFamily="34" charset="-120"/>
              </a:rPr>
              <a:t>Objetivos de Desarrollo Sostenible</a:t>
            </a:r>
            <a:endParaRPr lang="es-ES_tradnl" sz="2800" noProof="0"/>
          </a:p>
        </p:txBody>
      </p:sp>
      <p:sp>
        <p:nvSpPr>
          <p:cNvPr id="3" name="Text 1"/>
          <p:cNvSpPr/>
          <p:nvPr/>
        </p:nvSpPr>
        <p:spPr>
          <a:xfrm>
            <a:off x="1014413" y="4943475"/>
            <a:ext cx="400050" cy="57150"/>
          </a:xfrm>
          <a:prstGeom prst="rect">
            <a:avLst/>
          </a:prstGeom>
          <a:noFill/>
          <a:ln/>
        </p:spPr>
        <p:txBody>
          <a:bodyPr wrap="square" lIns="0" tIns="0" rIns="0" bIns="0" rtlCol="0" anchor="ctr"/>
          <a:lstStyle/>
          <a:p>
            <a:pPr marL="0" indent="0" algn="ctr">
              <a:lnSpc>
                <a:spcPts val="570"/>
              </a:lnSpc>
              <a:buNone/>
            </a:pPr>
            <a:r>
              <a:rPr lang="es-ES_tradnl" sz="570" kern="0" spc="11" noProof="0">
                <a:solidFill>
                  <a:srgbClr val="132034">
                    <a:alpha val="99000"/>
                  </a:srgbClr>
                </a:solidFill>
                <a:latin typeface="Canela Light" pitchFamily="2" charset="77"/>
                <a:ea typeface="Canela" pitchFamily="34" charset="-122"/>
                <a:cs typeface="Canela" pitchFamily="34" charset="-120"/>
              </a:rPr>
              <a:t>CRANDON</a:t>
            </a:r>
            <a:endParaRPr lang="es-ES_tradnl" sz="570" noProof="0"/>
          </a:p>
        </p:txBody>
      </p:sp>
      <p:sp>
        <p:nvSpPr>
          <p:cNvPr id="4" name="Text 2"/>
          <p:cNvSpPr/>
          <p:nvPr/>
        </p:nvSpPr>
        <p:spPr>
          <a:xfrm>
            <a:off x="285750" y="4943475"/>
            <a:ext cx="100013" cy="57150"/>
          </a:xfrm>
          <a:prstGeom prst="rect">
            <a:avLst/>
          </a:prstGeom>
          <a:noFill/>
          <a:ln/>
        </p:spPr>
        <p:txBody>
          <a:bodyPr wrap="square" lIns="0" tIns="0" rIns="0" bIns="0" rtlCol="0" anchor="ctr"/>
          <a:lstStyle/>
          <a:p>
            <a:pPr marL="0" indent="0" algn="ctr">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65</a:t>
            </a:r>
            <a:endParaRPr lang="es-ES_tradnl" sz="570" noProof="0"/>
          </a:p>
        </p:txBody>
      </p:sp>
      <p:sp>
        <p:nvSpPr>
          <p:cNvPr id="5" name="Text 3"/>
          <p:cNvSpPr/>
          <p:nvPr/>
        </p:nvSpPr>
        <p:spPr>
          <a:xfrm>
            <a:off x="3190875" y="1747838"/>
            <a:ext cx="2038350" cy="290513"/>
          </a:xfrm>
          <a:prstGeom prst="rect">
            <a:avLst/>
          </a:prstGeom>
          <a:noFill/>
          <a:ln/>
        </p:spPr>
        <p:txBody>
          <a:bodyPr wrap="square" lIns="0" tIns="0" rIns="0" bIns="0" rtlCol="0" anchor="t"/>
          <a:lstStyle/>
          <a:p>
            <a:pPr marL="0" indent="0" algn="l">
              <a:lnSpc>
                <a:spcPts val="1368"/>
              </a:lnSpc>
              <a:buNone/>
            </a:pPr>
            <a:r>
              <a:rPr lang="es-ES_tradnl" sz="1200" kern="0" spc="11" noProof="0">
                <a:solidFill>
                  <a:srgbClr val="132034">
                    <a:alpha val="99000"/>
                  </a:srgbClr>
                </a:solidFill>
                <a:latin typeface="Canela Light" pitchFamily="2" charset="77"/>
                <a:ea typeface="Canela" pitchFamily="34" charset="-122"/>
                <a:cs typeface="Canela" pitchFamily="34" charset="-120"/>
              </a:rPr>
              <a:t>Gobierno responsable </a:t>
            </a:r>
            <a:endParaRPr lang="es-ES_tradnl" sz="1200" noProof="0"/>
          </a:p>
          <a:p>
            <a:pPr marL="0" indent="0" algn="l">
              <a:lnSpc>
                <a:spcPts val="1368"/>
              </a:lnSpc>
              <a:buNone/>
            </a:pPr>
            <a:r>
              <a:rPr lang="es-ES_tradnl" sz="1200" kern="0" spc="11" noProof="0">
                <a:solidFill>
                  <a:srgbClr val="132034">
                    <a:alpha val="99000"/>
                  </a:srgbClr>
                </a:solidFill>
                <a:latin typeface="Canela Light" pitchFamily="2" charset="77"/>
                <a:ea typeface="Canela" pitchFamily="34" charset="-122"/>
                <a:cs typeface="Canela" pitchFamily="34" charset="-120"/>
              </a:rPr>
              <a:t>y toma de decisiones</a:t>
            </a:r>
            <a:endParaRPr lang="es-ES_tradnl" sz="1200" noProof="0"/>
          </a:p>
        </p:txBody>
      </p:sp>
      <p:sp>
        <p:nvSpPr>
          <p:cNvPr id="6" name="Shape 4"/>
          <p:cNvSpPr/>
          <p:nvPr/>
        </p:nvSpPr>
        <p:spPr>
          <a:xfrm>
            <a:off x="2151117" y="1612108"/>
            <a:ext cx="6707134" cy="11904"/>
          </a:xfrm>
          <a:prstGeom prst="line">
            <a:avLst/>
          </a:prstGeom>
          <a:noFill/>
          <a:ln w="4524">
            <a:solidFill>
              <a:srgbClr val="576A78"/>
            </a:solidFill>
            <a:prstDash val="solid"/>
          </a:ln>
        </p:spPr>
        <p:txBody>
          <a:bodyPr/>
          <a:lstStyle/>
          <a:p>
            <a:endParaRPr lang="es-ES_tradnl" noProof="0"/>
          </a:p>
        </p:txBody>
      </p:sp>
      <p:sp>
        <p:nvSpPr>
          <p:cNvPr id="10" name="Text 8"/>
          <p:cNvSpPr/>
          <p:nvPr/>
        </p:nvSpPr>
        <p:spPr>
          <a:xfrm>
            <a:off x="1738313" y="142875"/>
            <a:ext cx="1709738"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10. OBJETIVOS DE DESARROLLO SOSTENIBLE</a:t>
            </a:r>
            <a:endParaRPr lang="es-ES_tradnl" sz="570" noProof="0"/>
          </a:p>
        </p:txBody>
      </p:sp>
      <p:sp>
        <p:nvSpPr>
          <p:cNvPr id="12" name="Text 10"/>
          <p:cNvSpPr/>
          <p:nvPr/>
        </p:nvSpPr>
        <p:spPr>
          <a:xfrm>
            <a:off x="5372100" y="1747838"/>
            <a:ext cx="3486150" cy="447675"/>
          </a:xfrm>
          <a:prstGeom prst="rect">
            <a:avLst/>
          </a:prstGeom>
          <a:noFill/>
          <a:ln/>
        </p:spPr>
        <p:txBody>
          <a:bodyPr wrap="square" lIns="0" tIns="0" rIns="0" bIns="0" rtlCol="0" anchor="t"/>
          <a:lstStyle/>
          <a:p>
            <a:pPr marL="0" indent="0" algn="l">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La sostenibilidad se integra de forma transversal en los procesos </a:t>
            </a:r>
            <a:endParaRPr lang="es-ES_tradnl" sz="800" noProof="0"/>
          </a:p>
          <a:p>
            <a:pPr marL="0" indent="0" algn="l">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de gobierno y gestión, reforzando la disciplina operativa, la gestión del riesgo y la coherencia en la toma de decisiones a lo largo del ciclo de inversión.</a:t>
            </a:r>
            <a:endParaRPr lang="es-ES_tradnl" sz="800" noProof="0"/>
          </a:p>
        </p:txBody>
      </p:sp>
      <p:sp>
        <p:nvSpPr>
          <p:cNvPr id="13" name="Text 11"/>
          <p:cNvSpPr/>
          <p:nvPr/>
        </p:nvSpPr>
        <p:spPr>
          <a:xfrm>
            <a:off x="3190875" y="2443163"/>
            <a:ext cx="2038350" cy="276225"/>
          </a:xfrm>
          <a:prstGeom prst="rect">
            <a:avLst/>
          </a:prstGeom>
          <a:noFill/>
          <a:ln/>
        </p:spPr>
        <p:txBody>
          <a:bodyPr wrap="square" lIns="0" tIns="0" rIns="0" bIns="0" rtlCol="0" anchor="t"/>
          <a:lstStyle/>
          <a:p>
            <a:pPr marL="0" indent="0" algn="l">
              <a:lnSpc>
                <a:spcPts val="1254"/>
              </a:lnSpc>
              <a:buNone/>
            </a:pPr>
            <a:r>
              <a:rPr lang="es-ES_tradnl" sz="1200" kern="0" spc="11" noProof="0">
                <a:solidFill>
                  <a:srgbClr val="132034">
                    <a:alpha val="99000"/>
                  </a:srgbClr>
                </a:solidFill>
                <a:latin typeface="Canela Light" pitchFamily="2" charset="77"/>
                <a:ea typeface="Canela" pitchFamily="34" charset="-122"/>
                <a:cs typeface="Canela" pitchFamily="34" charset="-120"/>
              </a:rPr>
              <a:t>Cultura de colaboración </a:t>
            </a:r>
            <a:endParaRPr lang="es-ES_tradnl" sz="1200" noProof="0"/>
          </a:p>
          <a:p>
            <a:pPr marL="0" indent="0" algn="l">
              <a:lnSpc>
                <a:spcPts val="1254"/>
              </a:lnSpc>
              <a:buNone/>
            </a:pPr>
            <a:r>
              <a:rPr lang="es-ES_tradnl" sz="1200" kern="0" spc="11" noProof="0">
                <a:solidFill>
                  <a:srgbClr val="132034">
                    <a:alpha val="99000"/>
                  </a:srgbClr>
                </a:solidFill>
                <a:latin typeface="Canela Light" pitchFamily="2" charset="77"/>
                <a:ea typeface="Canela" pitchFamily="34" charset="-122"/>
                <a:cs typeface="Canela" pitchFamily="34" charset="-120"/>
              </a:rPr>
              <a:t>y bienestar</a:t>
            </a:r>
            <a:endParaRPr lang="es-ES_tradnl" sz="1200" noProof="0"/>
          </a:p>
        </p:txBody>
      </p:sp>
      <p:sp>
        <p:nvSpPr>
          <p:cNvPr id="14" name="Text 12"/>
          <p:cNvSpPr/>
          <p:nvPr/>
        </p:nvSpPr>
        <p:spPr>
          <a:xfrm>
            <a:off x="3190875" y="3138488"/>
            <a:ext cx="1947182" cy="276225"/>
          </a:xfrm>
          <a:prstGeom prst="rect">
            <a:avLst/>
          </a:prstGeom>
          <a:noFill/>
          <a:ln/>
        </p:spPr>
        <p:txBody>
          <a:bodyPr wrap="square" lIns="0" tIns="0" rIns="0" bIns="0" rtlCol="0" anchor="t"/>
          <a:lstStyle/>
          <a:p>
            <a:pPr marL="0" indent="0" algn="l">
              <a:lnSpc>
                <a:spcPts val="1254"/>
              </a:lnSpc>
              <a:buNone/>
            </a:pPr>
            <a:r>
              <a:rPr lang="es-ES_tradnl" sz="1200" kern="0" spc="11" noProof="0">
                <a:solidFill>
                  <a:srgbClr val="132034">
                    <a:alpha val="99000"/>
                  </a:srgbClr>
                </a:solidFill>
                <a:latin typeface="Canela Light" pitchFamily="2" charset="77"/>
                <a:ea typeface="Canela" pitchFamily="34" charset="-122"/>
                <a:cs typeface="Canela" pitchFamily="34" charset="-120"/>
              </a:rPr>
              <a:t>Relación responsable con clientes y contrapartes</a:t>
            </a:r>
            <a:endParaRPr lang="es-ES_tradnl" sz="1200" noProof="0"/>
          </a:p>
        </p:txBody>
      </p:sp>
      <p:sp>
        <p:nvSpPr>
          <p:cNvPr id="15" name="Text 13"/>
          <p:cNvSpPr/>
          <p:nvPr/>
        </p:nvSpPr>
        <p:spPr>
          <a:xfrm>
            <a:off x="5372100" y="2443163"/>
            <a:ext cx="3486150" cy="447675"/>
          </a:xfrm>
          <a:prstGeom prst="rect">
            <a:avLst/>
          </a:prstGeom>
          <a:noFill/>
          <a:ln/>
        </p:spPr>
        <p:txBody>
          <a:bodyPr wrap="square" lIns="0" tIns="0" rIns="0" bIns="0" rtlCol="0" anchor="t"/>
          <a:lstStyle/>
          <a:p>
            <a:pPr marL="0" indent="0" algn="l">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Se promueve una cultura de trabajo basada en la colaboración, </a:t>
            </a:r>
            <a:endParaRPr lang="es-ES_tradnl" sz="800" noProof="0"/>
          </a:p>
          <a:p>
            <a:pPr marL="0" indent="0" algn="l">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la responsabilidad y el respeto, creando un entorno en el que las personas puedan aportar valor y desarrollarse profesionalmente </a:t>
            </a:r>
            <a:endParaRPr lang="es-ES_tradnl" sz="800" noProof="0"/>
          </a:p>
          <a:p>
            <a:pPr marL="0" indent="0" algn="l">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de forma equilibrada y sostenible.</a:t>
            </a:r>
            <a:endParaRPr lang="es-ES_tradnl" sz="800" noProof="0"/>
          </a:p>
        </p:txBody>
      </p:sp>
      <p:sp>
        <p:nvSpPr>
          <p:cNvPr id="16" name="Text 14"/>
          <p:cNvSpPr/>
          <p:nvPr/>
        </p:nvSpPr>
        <p:spPr>
          <a:xfrm>
            <a:off x="5372100" y="3138488"/>
            <a:ext cx="3486150" cy="447675"/>
          </a:xfrm>
          <a:prstGeom prst="rect">
            <a:avLst/>
          </a:prstGeom>
          <a:noFill/>
          <a:ln/>
        </p:spPr>
        <p:txBody>
          <a:bodyPr wrap="square" lIns="0" tIns="0" rIns="0" bIns="0" rtlCol="0" anchor="t"/>
          <a:lstStyle/>
          <a:p>
            <a:pPr marL="0" indent="0" algn="l">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Crandon acompaña a sus clientes y contrapartes mediante </a:t>
            </a:r>
            <a:endParaRPr lang="es-ES_tradnl" sz="800" noProof="0"/>
          </a:p>
          <a:p>
            <a:pPr marL="0" indent="0" algn="l">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un enfoque estructurado, soluciones flexibles y una interlocución constante, buscando siempre un equilibrio responsable entre </a:t>
            </a:r>
            <a:endParaRPr lang="es-ES_tradnl" sz="800" noProof="0"/>
          </a:p>
          <a:p>
            <a:pPr marL="0" indent="0" algn="l">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los intereses de todas las partes implicadas.</a:t>
            </a:r>
            <a:endParaRPr lang="es-ES_tradnl" sz="800" noProof="0"/>
          </a:p>
        </p:txBody>
      </p:sp>
      <p:sp>
        <p:nvSpPr>
          <p:cNvPr id="17" name="Text 15"/>
          <p:cNvSpPr/>
          <p:nvPr/>
        </p:nvSpPr>
        <p:spPr>
          <a:xfrm>
            <a:off x="3190875" y="3833812"/>
            <a:ext cx="2038350" cy="109538"/>
          </a:xfrm>
          <a:prstGeom prst="rect">
            <a:avLst/>
          </a:prstGeom>
          <a:noFill/>
          <a:ln/>
        </p:spPr>
        <p:txBody>
          <a:bodyPr wrap="square" lIns="0" tIns="0" rIns="0" bIns="0" rtlCol="0" anchor="t"/>
          <a:lstStyle/>
          <a:p>
            <a:pPr marL="0" indent="0" algn="l">
              <a:lnSpc>
                <a:spcPts val="1254"/>
              </a:lnSpc>
              <a:buNone/>
            </a:pPr>
            <a:r>
              <a:rPr lang="es-ES_tradnl" sz="1200" kern="0" spc="11" noProof="0">
                <a:solidFill>
                  <a:srgbClr val="132034">
                    <a:alpha val="99000"/>
                  </a:srgbClr>
                </a:solidFill>
                <a:latin typeface="Canela Light" pitchFamily="2" charset="77"/>
                <a:ea typeface="Canela" pitchFamily="34" charset="-122"/>
                <a:cs typeface="Canela" pitchFamily="34" charset="-120"/>
              </a:rPr>
              <a:t>Personas y talento</a:t>
            </a:r>
            <a:endParaRPr lang="es-ES_tradnl" sz="1200" noProof="0"/>
          </a:p>
        </p:txBody>
      </p:sp>
      <p:sp>
        <p:nvSpPr>
          <p:cNvPr id="18" name="Text 16"/>
          <p:cNvSpPr/>
          <p:nvPr/>
        </p:nvSpPr>
        <p:spPr>
          <a:xfrm>
            <a:off x="5372100" y="3833812"/>
            <a:ext cx="3486150" cy="571500"/>
          </a:xfrm>
          <a:prstGeom prst="rect">
            <a:avLst/>
          </a:prstGeom>
          <a:noFill/>
          <a:ln/>
        </p:spPr>
        <p:txBody>
          <a:bodyPr wrap="square" lIns="0" tIns="0" rIns="0" bIns="0" rtlCol="0" anchor="t"/>
          <a:lstStyle/>
          <a:p>
            <a:pPr marL="0" indent="0" algn="l">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El desarrollo del talento es un elemento clave del modelo en Crandon. </a:t>
            </a:r>
          </a:p>
          <a:p>
            <a:pPr marL="0" indent="0" algn="l">
              <a:buNone/>
            </a:pPr>
            <a:r>
              <a:rPr lang="es-ES_tradnl" sz="800" kern="0" spc="8" noProof="0">
                <a:solidFill>
                  <a:srgbClr val="576A78">
                    <a:alpha val="99000"/>
                  </a:srgbClr>
                </a:solidFill>
                <a:latin typeface="Bw Gradual" pitchFamily="34" charset="0"/>
                <a:ea typeface="Bw Gradual" pitchFamily="34" charset="-122"/>
                <a:cs typeface="Bw Gradual" pitchFamily="34" charset="-120"/>
              </a:rPr>
              <a:t>Se fomenta un entorno de aprendizaje continuo, desarrollo profesional y participación activa, entendiendo que la calidad  de las personas y de los equipos es fundamental para una gestión responsable y sostenible.</a:t>
            </a:r>
            <a:endParaRPr lang="es-ES_tradnl" sz="800" noProof="0"/>
          </a:p>
        </p:txBody>
      </p:sp>
      <p:pic>
        <p:nvPicPr>
          <p:cNvPr id="19" name="Image 0" descr="preencoded.png"/>
          <p:cNvPicPr>
            <a:picLocks noChangeAspect="1"/>
          </p:cNvPicPr>
          <p:nvPr/>
        </p:nvPicPr>
        <p:blipFill>
          <a:blip r:embed="rId3"/>
          <a:srcRect/>
          <a:stretch/>
        </p:blipFill>
        <p:spPr>
          <a:xfrm>
            <a:off x="2151116" y="3776661"/>
            <a:ext cx="585788" cy="585788"/>
          </a:xfrm>
          <a:prstGeom prst="rect">
            <a:avLst/>
          </a:prstGeom>
        </p:spPr>
      </p:pic>
      <p:pic>
        <p:nvPicPr>
          <p:cNvPr id="22" name="Image 3" descr="preencoded.png"/>
          <p:cNvPicPr>
            <a:picLocks noChangeAspect="1"/>
          </p:cNvPicPr>
          <p:nvPr/>
        </p:nvPicPr>
        <p:blipFill>
          <a:blip r:embed="rId4"/>
          <a:srcRect/>
          <a:stretch/>
        </p:blipFill>
        <p:spPr>
          <a:xfrm>
            <a:off x="2155879" y="3071812"/>
            <a:ext cx="581025" cy="581025"/>
          </a:xfrm>
          <a:prstGeom prst="rect">
            <a:avLst/>
          </a:prstGeom>
        </p:spPr>
      </p:pic>
      <p:pic>
        <p:nvPicPr>
          <p:cNvPr id="23" name="Image 2" descr="preencoded.png">
            <a:extLst>
              <a:ext uri="{FF2B5EF4-FFF2-40B4-BE49-F238E27FC236}">
                <a16:creationId xmlns:a16="http://schemas.microsoft.com/office/drawing/2014/main" id="{AF14C958-46AF-402B-3EFC-3B94F4C09C7C}"/>
              </a:ext>
            </a:extLst>
          </p:cNvPr>
          <p:cNvPicPr>
            <a:picLocks noChangeAspect="1"/>
          </p:cNvPicPr>
          <p:nvPr/>
        </p:nvPicPr>
        <p:blipFill>
          <a:blip r:embed="rId5"/>
          <a:srcRect/>
          <a:stretch/>
        </p:blipFill>
        <p:spPr>
          <a:xfrm>
            <a:off x="2151116" y="1678781"/>
            <a:ext cx="585788" cy="585788"/>
          </a:xfrm>
          <a:prstGeom prst="rect">
            <a:avLst/>
          </a:prstGeom>
        </p:spPr>
      </p:pic>
      <p:pic>
        <p:nvPicPr>
          <p:cNvPr id="24" name="Image 1" descr="preencoded.png">
            <a:extLst>
              <a:ext uri="{FF2B5EF4-FFF2-40B4-BE49-F238E27FC236}">
                <a16:creationId xmlns:a16="http://schemas.microsoft.com/office/drawing/2014/main" id="{441431D6-19A8-FD2E-3F54-17098F99083D}"/>
              </a:ext>
            </a:extLst>
          </p:cNvPr>
          <p:cNvPicPr>
            <a:picLocks noChangeAspect="1"/>
          </p:cNvPicPr>
          <p:nvPr/>
        </p:nvPicPr>
        <p:blipFill>
          <a:blip r:embed="rId6"/>
          <a:srcRect/>
          <a:stretch/>
        </p:blipFill>
        <p:spPr>
          <a:xfrm>
            <a:off x="2151116" y="2368111"/>
            <a:ext cx="585788" cy="585788"/>
          </a:xfrm>
          <a:prstGeom prst="rect">
            <a:avLst/>
          </a:prstGeom>
        </p:spPr>
      </p:pic>
      <p:sp>
        <p:nvSpPr>
          <p:cNvPr id="25" name="Text 2">
            <a:extLst>
              <a:ext uri="{FF2B5EF4-FFF2-40B4-BE49-F238E27FC236}">
                <a16:creationId xmlns:a16="http://schemas.microsoft.com/office/drawing/2014/main" id="{EF6D690E-3F32-8F37-EFDE-D48B75407518}"/>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sp>
        <p:nvSpPr>
          <p:cNvPr id="11" name="Shape 4">
            <a:extLst>
              <a:ext uri="{FF2B5EF4-FFF2-40B4-BE49-F238E27FC236}">
                <a16:creationId xmlns:a16="http://schemas.microsoft.com/office/drawing/2014/main" id="{02CC6241-F14F-B701-8FA5-A4C68FD337B6}"/>
              </a:ext>
            </a:extLst>
          </p:cNvPr>
          <p:cNvSpPr/>
          <p:nvPr/>
        </p:nvSpPr>
        <p:spPr>
          <a:xfrm>
            <a:off x="2151116" y="2311621"/>
            <a:ext cx="6707134" cy="11904"/>
          </a:xfrm>
          <a:prstGeom prst="line">
            <a:avLst/>
          </a:prstGeom>
          <a:noFill/>
          <a:ln w="4524">
            <a:solidFill>
              <a:srgbClr val="576A78"/>
            </a:solidFill>
            <a:prstDash val="solid"/>
          </a:ln>
        </p:spPr>
        <p:txBody>
          <a:bodyPr/>
          <a:lstStyle/>
          <a:p>
            <a:endParaRPr lang="es-ES_tradnl" noProof="0"/>
          </a:p>
        </p:txBody>
      </p:sp>
      <p:sp>
        <p:nvSpPr>
          <p:cNvPr id="26" name="Shape 4">
            <a:extLst>
              <a:ext uri="{FF2B5EF4-FFF2-40B4-BE49-F238E27FC236}">
                <a16:creationId xmlns:a16="http://schemas.microsoft.com/office/drawing/2014/main" id="{F0C0C495-33A9-8012-42D5-FBE52708B74F}"/>
              </a:ext>
            </a:extLst>
          </p:cNvPr>
          <p:cNvSpPr/>
          <p:nvPr/>
        </p:nvSpPr>
        <p:spPr>
          <a:xfrm>
            <a:off x="2151116" y="3001856"/>
            <a:ext cx="6707134" cy="11904"/>
          </a:xfrm>
          <a:prstGeom prst="line">
            <a:avLst/>
          </a:prstGeom>
          <a:noFill/>
          <a:ln w="4524">
            <a:solidFill>
              <a:srgbClr val="576A78"/>
            </a:solidFill>
            <a:prstDash val="solid"/>
          </a:ln>
        </p:spPr>
        <p:txBody>
          <a:bodyPr/>
          <a:lstStyle/>
          <a:p>
            <a:endParaRPr lang="es-ES_tradnl" noProof="0"/>
          </a:p>
        </p:txBody>
      </p:sp>
      <p:sp>
        <p:nvSpPr>
          <p:cNvPr id="27" name="Shape 4">
            <a:extLst>
              <a:ext uri="{FF2B5EF4-FFF2-40B4-BE49-F238E27FC236}">
                <a16:creationId xmlns:a16="http://schemas.microsoft.com/office/drawing/2014/main" id="{022F1CBF-103C-A462-2A69-206D5241299D}"/>
              </a:ext>
            </a:extLst>
          </p:cNvPr>
          <p:cNvSpPr/>
          <p:nvPr/>
        </p:nvSpPr>
        <p:spPr>
          <a:xfrm>
            <a:off x="2151116" y="3712034"/>
            <a:ext cx="6707134" cy="11904"/>
          </a:xfrm>
          <a:prstGeom prst="line">
            <a:avLst/>
          </a:prstGeom>
          <a:noFill/>
          <a:ln w="4524">
            <a:solidFill>
              <a:srgbClr val="576A78"/>
            </a:solidFill>
            <a:prstDash val="solid"/>
          </a:ln>
        </p:spPr>
        <p:txBody>
          <a:bodyPr/>
          <a:lstStyle/>
          <a:p>
            <a:endParaRPr lang="es-ES_tradnl" noProof="0"/>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name="Slide 63">
    <p:bg>
      <p:bgPr>
        <a:solidFill>
          <a:srgbClr val="132034"/>
        </a:solidFill>
        <a:effectLst/>
      </p:bgPr>
    </p:bg>
    <p:spTree>
      <p:nvGrpSpPr>
        <p:cNvPr id="1" name=""/>
        <p:cNvGrpSpPr/>
        <p:nvPr/>
      </p:nvGrpSpPr>
      <p:grpSpPr>
        <a:xfrm>
          <a:off x="0" y="0"/>
          <a:ext cx="0" cy="0"/>
          <a:chOff x="0" y="0"/>
          <a:chExt cx="0" cy="0"/>
        </a:xfrm>
      </p:grpSpPr>
      <p:sp>
        <p:nvSpPr>
          <p:cNvPr id="3" name="Text 1"/>
          <p:cNvSpPr/>
          <p:nvPr/>
        </p:nvSpPr>
        <p:spPr>
          <a:xfrm>
            <a:off x="4643438" y="2571750"/>
            <a:ext cx="4214813" cy="333375"/>
          </a:xfrm>
          <a:prstGeom prst="rect">
            <a:avLst/>
          </a:prstGeom>
          <a:noFill/>
          <a:ln/>
        </p:spPr>
        <p:txBody>
          <a:bodyPr wrap="square" lIns="0" tIns="0" rIns="0" bIns="0" rtlCol="0" anchor="t"/>
          <a:lstStyle/>
          <a:p>
            <a:pPr marL="0" indent="0" algn="l">
              <a:lnSpc>
                <a:spcPts val="3533"/>
              </a:lnSpc>
              <a:buNone/>
            </a:pPr>
            <a:r>
              <a:rPr lang="es-ES_tradnl" sz="3420" kern="0" spc="68" noProof="0">
                <a:solidFill>
                  <a:srgbClr val="BCC7CE">
                    <a:alpha val="99000"/>
                  </a:srgbClr>
                </a:solidFill>
                <a:latin typeface="Canela Light" pitchFamily="2" charset="77"/>
                <a:ea typeface="Canela" pitchFamily="34" charset="-122"/>
                <a:cs typeface="Canela" pitchFamily="34" charset="-120"/>
              </a:rPr>
              <a:t>Logros</a:t>
            </a:r>
            <a:endParaRPr lang="es-ES_tradnl" sz="3420" noProof="0"/>
          </a:p>
        </p:txBody>
      </p:sp>
      <p:sp>
        <p:nvSpPr>
          <p:cNvPr id="4" name="Text 2"/>
          <p:cNvSpPr/>
          <p:nvPr/>
        </p:nvSpPr>
        <p:spPr>
          <a:xfrm>
            <a:off x="290513" y="2571750"/>
            <a:ext cx="4357688" cy="333375"/>
          </a:xfrm>
          <a:prstGeom prst="rect">
            <a:avLst/>
          </a:prstGeom>
          <a:noFill/>
          <a:ln/>
        </p:spPr>
        <p:txBody>
          <a:bodyPr wrap="square" lIns="0" tIns="0" rIns="0" bIns="0" rtlCol="0" anchor="t"/>
          <a:lstStyle/>
          <a:p>
            <a:pPr marL="0" indent="0" algn="l">
              <a:lnSpc>
                <a:spcPts val="3533"/>
              </a:lnSpc>
              <a:buNone/>
            </a:pPr>
            <a:r>
              <a:rPr lang="es-ES_tradnl" sz="3420" kern="0" spc="68" noProof="0">
                <a:solidFill>
                  <a:srgbClr val="BCC7CE">
                    <a:alpha val="99000"/>
                  </a:srgbClr>
                </a:solidFill>
                <a:latin typeface="Canela Light" pitchFamily="2" charset="77"/>
                <a:ea typeface="Canela" pitchFamily="34" charset="-122"/>
                <a:cs typeface="Canela" pitchFamily="34" charset="-120"/>
              </a:rPr>
              <a:t>11</a:t>
            </a:r>
            <a:endParaRPr lang="es-ES_tradnl" sz="3420" noProof="0"/>
          </a:p>
        </p:txBody>
      </p:sp>
      <p:sp>
        <p:nvSpPr>
          <p:cNvPr id="5" name="Text 3"/>
          <p:cNvSpPr/>
          <p:nvPr/>
        </p:nvSpPr>
        <p:spPr>
          <a:xfrm>
            <a:off x="1014413" y="4943475"/>
            <a:ext cx="400050" cy="57150"/>
          </a:xfrm>
          <a:prstGeom prst="rect">
            <a:avLst/>
          </a:prstGeom>
          <a:noFill/>
          <a:ln/>
        </p:spPr>
        <p:txBody>
          <a:bodyPr wrap="square" lIns="0" tIns="0" rIns="0" bIns="0" rtlCol="0" anchor="ctr"/>
          <a:lstStyle/>
          <a:p>
            <a:pPr marL="0" indent="0" algn="ctr">
              <a:lnSpc>
                <a:spcPts val="570"/>
              </a:lnSpc>
              <a:buNone/>
            </a:pPr>
            <a:r>
              <a:rPr lang="es-ES_tradnl" sz="570" kern="0" spc="11" noProof="0">
                <a:solidFill>
                  <a:srgbClr val="BCC7CE">
                    <a:alpha val="99000"/>
                  </a:srgbClr>
                </a:solidFill>
                <a:latin typeface="Canela Light" pitchFamily="2" charset="77"/>
                <a:ea typeface="Canela" pitchFamily="34" charset="-122"/>
                <a:cs typeface="Canela" pitchFamily="34" charset="-120"/>
              </a:rPr>
              <a:t>CRANDON</a:t>
            </a:r>
            <a:endParaRPr lang="es-ES_tradnl" sz="570" noProof="0"/>
          </a:p>
        </p:txBody>
      </p:sp>
      <p:sp>
        <p:nvSpPr>
          <p:cNvPr id="6" name="Text 4"/>
          <p:cNvSpPr/>
          <p:nvPr/>
        </p:nvSpPr>
        <p:spPr>
          <a:xfrm>
            <a:off x="280988" y="4943475"/>
            <a:ext cx="100013" cy="57150"/>
          </a:xfrm>
          <a:prstGeom prst="rect">
            <a:avLst/>
          </a:prstGeom>
          <a:noFill/>
          <a:ln/>
        </p:spPr>
        <p:txBody>
          <a:bodyPr wrap="square" lIns="0" tIns="0" rIns="0" bIns="0" rtlCol="0" anchor="ctr"/>
          <a:lstStyle/>
          <a:p>
            <a:pPr marL="0" indent="0" algn="ctr">
              <a:lnSpc>
                <a:spcPts val="684"/>
              </a:lnSpc>
              <a:buNone/>
            </a:pPr>
            <a:r>
              <a:rPr lang="es-ES_tradnl" sz="570" kern="0" spc="11" noProof="0">
                <a:solidFill>
                  <a:srgbClr val="BCC7CE">
                    <a:alpha val="99000"/>
                  </a:srgbClr>
                </a:solidFill>
                <a:latin typeface="Bw Gradual" pitchFamily="34" charset="0"/>
                <a:ea typeface="Bw Gradual" pitchFamily="34" charset="-122"/>
                <a:cs typeface="Bw Gradual" pitchFamily="34" charset="-120"/>
              </a:rPr>
              <a:t>66</a:t>
            </a:r>
            <a:endParaRPr lang="es-ES_tradnl" sz="570" noProof="0"/>
          </a:p>
        </p:txBody>
      </p:sp>
      <p:sp>
        <p:nvSpPr>
          <p:cNvPr id="7" name="Text 2">
            <a:extLst>
              <a:ext uri="{FF2B5EF4-FFF2-40B4-BE49-F238E27FC236}">
                <a16:creationId xmlns:a16="http://schemas.microsoft.com/office/drawing/2014/main" id="{663B0623-23B0-6BF1-CB3E-729C5E58194F}"/>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BCC7CE">
                    <a:alpha val="99000"/>
                  </a:srgbClr>
                </a:solidFill>
                <a:latin typeface="Bw Gradual" pitchFamily="34" charset="0"/>
                <a:ea typeface="Bw Gradual" pitchFamily="34" charset="-122"/>
                <a:cs typeface="Bw Gradual" pitchFamily="34" charset="-120"/>
              </a:rPr>
              <a:t>INFORME SOSTENIBILIDAD 2025</a:t>
            </a:r>
            <a:endParaRPr lang="es-ES_tradnl" sz="570" noProof="0"/>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name="Slide 64">
    <p:bg>
      <p:bgPr>
        <a:solidFill>
          <a:srgbClr val="E3E5E8"/>
        </a:solidFill>
        <a:effectLst/>
      </p:bgPr>
    </p:bg>
    <p:spTree>
      <p:nvGrpSpPr>
        <p:cNvPr id="1" name=""/>
        <p:cNvGrpSpPr/>
        <p:nvPr/>
      </p:nvGrpSpPr>
      <p:grpSpPr>
        <a:xfrm>
          <a:off x="0" y="0"/>
          <a:ext cx="0" cy="0"/>
          <a:chOff x="0" y="0"/>
          <a:chExt cx="0" cy="0"/>
        </a:xfrm>
      </p:grpSpPr>
      <p:sp>
        <p:nvSpPr>
          <p:cNvPr id="2" name="Text 0"/>
          <p:cNvSpPr/>
          <p:nvPr/>
        </p:nvSpPr>
        <p:spPr>
          <a:xfrm>
            <a:off x="1014413" y="4943475"/>
            <a:ext cx="400050" cy="57150"/>
          </a:xfrm>
          <a:prstGeom prst="rect">
            <a:avLst/>
          </a:prstGeom>
          <a:noFill/>
          <a:ln/>
        </p:spPr>
        <p:txBody>
          <a:bodyPr wrap="square" lIns="0" tIns="0" rIns="0" bIns="0" rtlCol="0" anchor="ctr"/>
          <a:lstStyle/>
          <a:p>
            <a:pPr marL="0" indent="0" algn="ctr">
              <a:lnSpc>
                <a:spcPts val="570"/>
              </a:lnSpc>
              <a:buNone/>
            </a:pPr>
            <a:r>
              <a:rPr lang="es-ES_tradnl" sz="570" kern="0" spc="11" noProof="0">
                <a:solidFill>
                  <a:srgbClr val="132034">
                    <a:alpha val="99000"/>
                  </a:srgbClr>
                </a:solidFill>
                <a:latin typeface="Canela Light" pitchFamily="2" charset="77"/>
                <a:ea typeface="Canela" pitchFamily="34" charset="-122"/>
                <a:cs typeface="Canela" pitchFamily="34" charset="-120"/>
              </a:rPr>
              <a:t>CRANDON</a:t>
            </a:r>
            <a:endParaRPr lang="es-ES_tradnl" sz="570" noProof="0"/>
          </a:p>
        </p:txBody>
      </p:sp>
      <p:sp>
        <p:nvSpPr>
          <p:cNvPr id="3" name="Text 1"/>
          <p:cNvSpPr/>
          <p:nvPr/>
        </p:nvSpPr>
        <p:spPr>
          <a:xfrm>
            <a:off x="285750" y="4943475"/>
            <a:ext cx="100013" cy="57150"/>
          </a:xfrm>
          <a:prstGeom prst="rect">
            <a:avLst/>
          </a:prstGeom>
          <a:noFill/>
          <a:ln/>
        </p:spPr>
        <p:txBody>
          <a:bodyPr wrap="square" lIns="0" tIns="0" rIns="0" bIns="0" rtlCol="0" anchor="ctr"/>
          <a:lstStyle/>
          <a:p>
            <a:pPr marL="0" indent="0" algn="ctr">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67</a:t>
            </a:r>
            <a:endParaRPr lang="es-ES_tradnl" sz="570" noProof="0"/>
          </a:p>
        </p:txBody>
      </p:sp>
      <p:sp>
        <p:nvSpPr>
          <p:cNvPr id="4" name="Text 2"/>
          <p:cNvSpPr/>
          <p:nvPr/>
        </p:nvSpPr>
        <p:spPr>
          <a:xfrm>
            <a:off x="285750" y="481012"/>
            <a:ext cx="995363" cy="409575"/>
          </a:xfrm>
          <a:prstGeom prst="rect">
            <a:avLst/>
          </a:prstGeom>
          <a:noFill/>
          <a:ln/>
        </p:spPr>
        <p:txBody>
          <a:bodyPr wrap="square" lIns="0" tIns="0" rIns="0" bIns="0" rtlCol="0" anchor="t"/>
          <a:lstStyle/>
          <a:p>
            <a:pPr marL="0" indent="0" algn="l">
              <a:lnSpc>
                <a:spcPts val="3078"/>
              </a:lnSpc>
              <a:buNone/>
            </a:pPr>
            <a:r>
              <a:rPr lang="es-ES_tradnl" sz="2565" noProof="0">
                <a:solidFill>
                  <a:srgbClr val="131F34"/>
                </a:solidFill>
                <a:latin typeface="Canela Light" pitchFamily="2" charset="77"/>
                <a:ea typeface="Canela" pitchFamily="34" charset="-122"/>
                <a:cs typeface="Canela" pitchFamily="34" charset="-120"/>
              </a:rPr>
              <a:t>Logros</a:t>
            </a:r>
            <a:endParaRPr lang="es-ES_tradnl" sz="2565" noProof="0">
              <a:solidFill>
                <a:srgbClr val="131F34"/>
              </a:solidFill>
            </a:endParaRPr>
          </a:p>
        </p:txBody>
      </p:sp>
      <p:sp>
        <p:nvSpPr>
          <p:cNvPr id="6" name="Text 4"/>
          <p:cNvSpPr/>
          <p:nvPr/>
        </p:nvSpPr>
        <p:spPr>
          <a:xfrm>
            <a:off x="1738312" y="142875"/>
            <a:ext cx="747713" cy="57150"/>
          </a:xfrm>
          <a:prstGeom prst="rect">
            <a:avLst/>
          </a:prstGeom>
          <a:noFill/>
          <a:ln/>
        </p:spPr>
        <p:txBody>
          <a:bodyPr wrap="square" lIns="0" tIns="0" rIns="0" bIns="0" rtlCol="0" anchor="ctr"/>
          <a:lstStyle/>
          <a:p>
            <a:pPr algn="l">
              <a:lnSpc>
                <a:spcPts val="684"/>
              </a:lnSpc>
              <a:buSzPct val="100000"/>
            </a:pPr>
            <a:r>
              <a:rPr lang="es-ES_tradnl" sz="570" kern="0" spc="11" noProof="0">
                <a:solidFill>
                  <a:srgbClr val="132034">
                    <a:alpha val="99000"/>
                  </a:srgbClr>
                </a:solidFill>
                <a:latin typeface="Bw Gradual" pitchFamily="34" charset="0"/>
                <a:ea typeface="Bw Gradual" pitchFamily="34" charset="-122"/>
                <a:cs typeface="Bw Gradual" pitchFamily="34" charset="-120"/>
              </a:rPr>
              <a:t>11. LOGROS</a:t>
            </a:r>
            <a:endParaRPr lang="es-ES_tradnl" sz="570" noProof="0"/>
          </a:p>
        </p:txBody>
      </p:sp>
      <p:sp>
        <p:nvSpPr>
          <p:cNvPr id="83" name="CuadroTexto 82">
            <a:extLst>
              <a:ext uri="{FF2B5EF4-FFF2-40B4-BE49-F238E27FC236}">
                <a16:creationId xmlns:a16="http://schemas.microsoft.com/office/drawing/2014/main" id="{EF7C203A-2AEF-EDE1-C7C4-78E0F9AB1E89}"/>
              </a:ext>
            </a:extLst>
          </p:cNvPr>
          <p:cNvSpPr txBox="1"/>
          <p:nvPr/>
        </p:nvSpPr>
        <p:spPr>
          <a:xfrm>
            <a:off x="200023" y="2571750"/>
            <a:ext cx="3563903" cy="646331"/>
          </a:xfrm>
          <a:prstGeom prst="rect">
            <a:avLst/>
          </a:prstGeom>
          <a:noFill/>
        </p:spPr>
        <p:txBody>
          <a:bodyPr wrap="square" rtlCol="0">
            <a:spAutoFit/>
          </a:bodyPr>
          <a:lstStyle/>
          <a:p>
            <a:r>
              <a:rPr lang="es-ES_tradnl" sz="900" spc="20" noProof="0">
                <a:solidFill>
                  <a:srgbClr val="131F34"/>
                </a:solidFill>
                <a:latin typeface="Bw Gradual" pitchFamily="2" charset="77"/>
              </a:rPr>
              <a:t>El año 2025 ha destacado por una intensa actividad en el desarrollo de Talento, orientando este pilar del MIP hacia la conexión con </a:t>
            </a:r>
            <a:r>
              <a:rPr lang="es-ES_tradnl" sz="900" spc="20" noProof="0" err="1">
                <a:solidFill>
                  <a:srgbClr val="131F34"/>
                </a:solidFill>
                <a:latin typeface="Bw Gradual" pitchFamily="2" charset="77"/>
              </a:rPr>
              <a:t>stakeholders</a:t>
            </a:r>
            <a:r>
              <a:rPr lang="es-ES_tradnl" sz="900" spc="20" noProof="0">
                <a:solidFill>
                  <a:srgbClr val="131F34"/>
                </a:solidFill>
                <a:latin typeface="Bw Gradual" pitchFamily="2" charset="77"/>
              </a:rPr>
              <a:t> que han participado e impulsado la formación continuada del equipo humano de Crandon.</a:t>
            </a:r>
          </a:p>
        </p:txBody>
      </p:sp>
      <p:pic>
        <p:nvPicPr>
          <p:cNvPr id="10" name="Imagen 9">
            <a:extLst>
              <a:ext uri="{FF2B5EF4-FFF2-40B4-BE49-F238E27FC236}">
                <a16:creationId xmlns:a16="http://schemas.microsoft.com/office/drawing/2014/main" id="{1C843856-5410-FBD7-0D03-0C0176EE4290}"/>
              </a:ext>
            </a:extLst>
          </p:cNvPr>
          <p:cNvPicPr>
            <a:picLocks noChangeAspect="1"/>
          </p:cNvPicPr>
          <p:nvPr/>
        </p:nvPicPr>
        <p:blipFill>
          <a:blip r:embed="rId3"/>
          <a:srcRect l="35571" t="20659" r="35043" b="20659"/>
          <a:stretch>
            <a:fillRect/>
          </a:stretch>
        </p:blipFill>
        <p:spPr>
          <a:xfrm>
            <a:off x="5295013" y="142875"/>
            <a:ext cx="3648963" cy="4857750"/>
          </a:xfrm>
          <a:prstGeom prst="rect">
            <a:avLst/>
          </a:prstGeom>
        </p:spPr>
      </p:pic>
      <p:sp>
        <p:nvSpPr>
          <p:cNvPr id="5" name="Text 2">
            <a:extLst>
              <a:ext uri="{FF2B5EF4-FFF2-40B4-BE49-F238E27FC236}">
                <a16:creationId xmlns:a16="http://schemas.microsoft.com/office/drawing/2014/main" id="{9CF8BD83-9F46-7904-C763-71B5FDB34983}"/>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rgbClr val="E4E5E8"/>
        </a:solidFill>
        <a:effectLst/>
      </p:bgPr>
    </p:bg>
    <p:spTree>
      <p:nvGrpSpPr>
        <p:cNvPr id="1" name="">
          <a:extLst>
            <a:ext uri="{FF2B5EF4-FFF2-40B4-BE49-F238E27FC236}">
              <a16:creationId xmlns:a16="http://schemas.microsoft.com/office/drawing/2014/main" id="{8678CBDD-2783-FBF1-40E0-61DC77B8F3A5}"/>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386AE3BF-AE2D-4FD5-A6F7-10AB95386057}"/>
              </a:ext>
            </a:extLst>
          </p:cNvPr>
          <p:cNvSpPr/>
          <p:nvPr/>
        </p:nvSpPr>
        <p:spPr>
          <a:xfrm>
            <a:off x="1014413" y="4943475"/>
            <a:ext cx="400050" cy="57150"/>
          </a:xfrm>
          <a:prstGeom prst="rect">
            <a:avLst/>
          </a:prstGeom>
          <a:noFill/>
          <a:ln/>
        </p:spPr>
        <p:txBody>
          <a:bodyPr wrap="square" lIns="0" tIns="0" rIns="0" bIns="0" rtlCol="0" anchor="ctr"/>
          <a:lstStyle/>
          <a:p>
            <a:pPr marL="0" indent="0" algn="ctr">
              <a:lnSpc>
                <a:spcPts val="570"/>
              </a:lnSpc>
              <a:buNone/>
            </a:pPr>
            <a:r>
              <a:rPr lang="es-ES_tradnl" sz="570" kern="0" spc="11" noProof="0">
                <a:solidFill>
                  <a:srgbClr val="132034">
                    <a:alpha val="99000"/>
                  </a:srgbClr>
                </a:solidFill>
                <a:latin typeface="Canela Light" pitchFamily="2" charset="77"/>
                <a:ea typeface="Canela" pitchFamily="34" charset="-122"/>
                <a:cs typeface="Canela" pitchFamily="34" charset="-120"/>
              </a:rPr>
              <a:t>CRANDON</a:t>
            </a:r>
            <a:endParaRPr lang="es-ES_tradnl" sz="570" noProof="0"/>
          </a:p>
        </p:txBody>
      </p:sp>
      <p:sp>
        <p:nvSpPr>
          <p:cNvPr id="3" name="Text 1">
            <a:extLst>
              <a:ext uri="{FF2B5EF4-FFF2-40B4-BE49-F238E27FC236}">
                <a16:creationId xmlns:a16="http://schemas.microsoft.com/office/drawing/2014/main" id="{2A54386E-66BB-5971-C104-29C93159F2AA}"/>
              </a:ext>
            </a:extLst>
          </p:cNvPr>
          <p:cNvSpPr/>
          <p:nvPr/>
        </p:nvSpPr>
        <p:spPr>
          <a:xfrm>
            <a:off x="285750" y="4943475"/>
            <a:ext cx="100013" cy="57150"/>
          </a:xfrm>
          <a:prstGeom prst="rect">
            <a:avLst/>
          </a:prstGeom>
          <a:noFill/>
          <a:ln/>
        </p:spPr>
        <p:txBody>
          <a:bodyPr wrap="square" lIns="0" tIns="0" rIns="0" bIns="0" rtlCol="0" anchor="ctr"/>
          <a:lstStyle/>
          <a:p>
            <a:pPr marL="0" indent="0" algn="ctr">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68</a:t>
            </a:r>
            <a:endParaRPr lang="es-ES_tradnl" sz="570" noProof="0"/>
          </a:p>
        </p:txBody>
      </p:sp>
      <p:sp>
        <p:nvSpPr>
          <p:cNvPr id="4" name="Text 2">
            <a:extLst>
              <a:ext uri="{FF2B5EF4-FFF2-40B4-BE49-F238E27FC236}">
                <a16:creationId xmlns:a16="http://schemas.microsoft.com/office/drawing/2014/main" id="{E4E087A7-9937-42B8-DA5F-5FA832DBAFFC}"/>
              </a:ext>
            </a:extLst>
          </p:cNvPr>
          <p:cNvSpPr/>
          <p:nvPr/>
        </p:nvSpPr>
        <p:spPr>
          <a:xfrm>
            <a:off x="285750" y="481012"/>
            <a:ext cx="995363" cy="409575"/>
          </a:xfrm>
          <a:prstGeom prst="rect">
            <a:avLst/>
          </a:prstGeom>
          <a:noFill/>
          <a:ln/>
        </p:spPr>
        <p:txBody>
          <a:bodyPr wrap="square" lIns="0" tIns="0" rIns="0" bIns="0" rtlCol="0" anchor="t"/>
          <a:lstStyle/>
          <a:p>
            <a:pPr marL="0" indent="0" algn="l">
              <a:lnSpc>
                <a:spcPts val="3078"/>
              </a:lnSpc>
              <a:buNone/>
            </a:pPr>
            <a:r>
              <a:rPr lang="es-ES_tradnl" sz="2565" noProof="0">
                <a:solidFill>
                  <a:srgbClr val="131F34"/>
                </a:solidFill>
                <a:latin typeface="Canela Light" pitchFamily="2" charset="77"/>
                <a:ea typeface="Canela" pitchFamily="34" charset="-122"/>
                <a:cs typeface="Canela" pitchFamily="34" charset="-120"/>
              </a:rPr>
              <a:t>Logros</a:t>
            </a:r>
            <a:endParaRPr lang="es-ES_tradnl" sz="2565" noProof="0">
              <a:solidFill>
                <a:srgbClr val="131F34"/>
              </a:solidFill>
            </a:endParaRPr>
          </a:p>
        </p:txBody>
      </p:sp>
      <p:sp>
        <p:nvSpPr>
          <p:cNvPr id="6" name="Text 4">
            <a:extLst>
              <a:ext uri="{FF2B5EF4-FFF2-40B4-BE49-F238E27FC236}">
                <a16:creationId xmlns:a16="http://schemas.microsoft.com/office/drawing/2014/main" id="{B2611FCD-7D95-4719-D974-08DD9DBACC6A}"/>
              </a:ext>
            </a:extLst>
          </p:cNvPr>
          <p:cNvSpPr/>
          <p:nvPr/>
        </p:nvSpPr>
        <p:spPr>
          <a:xfrm>
            <a:off x="1738312" y="142875"/>
            <a:ext cx="747713" cy="57150"/>
          </a:xfrm>
          <a:prstGeom prst="rect">
            <a:avLst/>
          </a:prstGeom>
          <a:noFill/>
          <a:ln/>
        </p:spPr>
        <p:txBody>
          <a:bodyPr wrap="square" lIns="0" tIns="0" rIns="0" bIns="0" rtlCol="0" anchor="ctr"/>
          <a:lstStyle/>
          <a:p>
            <a:pPr algn="l">
              <a:lnSpc>
                <a:spcPts val="684"/>
              </a:lnSpc>
              <a:buSzPct val="100000"/>
            </a:pPr>
            <a:r>
              <a:rPr lang="es-ES_tradnl" sz="570" kern="0" spc="11" noProof="0">
                <a:solidFill>
                  <a:srgbClr val="132034">
                    <a:alpha val="99000"/>
                  </a:srgbClr>
                </a:solidFill>
                <a:latin typeface="Bw Gradual" pitchFamily="34" charset="0"/>
                <a:ea typeface="Bw Gradual" pitchFamily="34" charset="-122"/>
                <a:cs typeface="Bw Gradual" pitchFamily="34" charset="-120"/>
              </a:rPr>
              <a:t>11. LOGROS</a:t>
            </a:r>
            <a:endParaRPr lang="es-ES_tradnl" sz="570" noProof="0"/>
          </a:p>
        </p:txBody>
      </p:sp>
      <p:sp>
        <p:nvSpPr>
          <p:cNvPr id="8" name="Text 6">
            <a:extLst>
              <a:ext uri="{FF2B5EF4-FFF2-40B4-BE49-F238E27FC236}">
                <a16:creationId xmlns:a16="http://schemas.microsoft.com/office/drawing/2014/main" id="{FEAD99EE-764C-3FC6-D4D5-813DC555B5C1}"/>
              </a:ext>
            </a:extLst>
          </p:cNvPr>
          <p:cNvSpPr/>
          <p:nvPr/>
        </p:nvSpPr>
        <p:spPr>
          <a:xfrm>
            <a:off x="3190875" y="1081088"/>
            <a:ext cx="5905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09/01/2025</a:t>
            </a:r>
            <a:endParaRPr lang="es-ES_tradnl" sz="570" noProof="0"/>
          </a:p>
        </p:txBody>
      </p:sp>
      <p:sp>
        <p:nvSpPr>
          <p:cNvPr id="9" name="Text 7">
            <a:extLst>
              <a:ext uri="{FF2B5EF4-FFF2-40B4-BE49-F238E27FC236}">
                <a16:creationId xmlns:a16="http://schemas.microsoft.com/office/drawing/2014/main" id="{A4C60F30-29AD-D584-467F-C10E54FCB960}"/>
              </a:ext>
            </a:extLst>
          </p:cNvPr>
          <p:cNvSpPr/>
          <p:nvPr/>
        </p:nvSpPr>
        <p:spPr>
          <a:xfrm>
            <a:off x="3190875" y="1419225"/>
            <a:ext cx="5905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16/01/2025</a:t>
            </a:r>
            <a:endParaRPr lang="es-ES_tradnl" sz="570" noProof="0"/>
          </a:p>
        </p:txBody>
      </p:sp>
      <p:sp>
        <p:nvSpPr>
          <p:cNvPr id="10" name="Text 8">
            <a:extLst>
              <a:ext uri="{FF2B5EF4-FFF2-40B4-BE49-F238E27FC236}">
                <a16:creationId xmlns:a16="http://schemas.microsoft.com/office/drawing/2014/main" id="{57EE3F49-548A-730A-7074-EA4960EFFE1E}"/>
              </a:ext>
            </a:extLst>
          </p:cNvPr>
          <p:cNvSpPr/>
          <p:nvPr/>
        </p:nvSpPr>
        <p:spPr>
          <a:xfrm>
            <a:off x="3190875" y="1914525"/>
            <a:ext cx="5905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27/01/2025</a:t>
            </a:r>
            <a:endParaRPr lang="es-ES_tradnl" sz="570" noProof="0"/>
          </a:p>
        </p:txBody>
      </p:sp>
      <p:sp>
        <p:nvSpPr>
          <p:cNvPr id="11" name="Text 9">
            <a:extLst>
              <a:ext uri="{FF2B5EF4-FFF2-40B4-BE49-F238E27FC236}">
                <a16:creationId xmlns:a16="http://schemas.microsoft.com/office/drawing/2014/main" id="{63687A4D-FD34-4A37-A0E1-AEA4C373F7C4}"/>
              </a:ext>
            </a:extLst>
          </p:cNvPr>
          <p:cNvSpPr/>
          <p:nvPr/>
        </p:nvSpPr>
        <p:spPr>
          <a:xfrm>
            <a:off x="3190875" y="2238375"/>
            <a:ext cx="5905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03/02/2025</a:t>
            </a:r>
            <a:endParaRPr lang="es-ES_tradnl" sz="570" noProof="0"/>
          </a:p>
        </p:txBody>
      </p:sp>
      <p:sp>
        <p:nvSpPr>
          <p:cNvPr id="12" name="Text 10">
            <a:extLst>
              <a:ext uri="{FF2B5EF4-FFF2-40B4-BE49-F238E27FC236}">
                <a16:creationId xmlns:a16="http://schemas.microsoft.com/office/drawing/2014/main" id="{28ED9E1A-8700-BE6B-EC83-1335488F4E20}"/>
              </a:ext>
            </a:extLst>
          </p:cNvPr>
          <p:cNvSpPr/>
          <p:nvPr/>
        </p:nvSpPr>
        <p:spPr>
          <a:xfrm>
            <a:off x="3190875" y="2471738"/>
            <a:ext cx="5905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09/02/2025</a:t>
            </a:r>
            <a:endParaRPr lang="es-ES_tradnl" sz="570" noProof="0"/>
          </a:p>
        </p:txBody>
      </p:sp>
      <p:sp>
        <p:nvSpPr>
          <p:cNvPr id="13" name="Text 11">
            <a:extLst>
              <a:ext uri="{FF2B5EF4-FFF2-40B4-BE49-F238E27FC236}">
                <a16:creationId xmlns:a16="http://schemas.microsoft.com/office/drawing/2014/main" id="{E8610725-7CB3-0FED-CBDB-0B0316F5F593}"/>
              </a:ext>
            </a:extLst>
          </p:cNvPr>
          <p:cNvSpPr/>
          <p:nvPr/>
        </p:nvSpPr>
        <p:spPr>
          <a:xfrm>
            <a:off x="3190875" y="2805113"/>
            <a:ext cx="5905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12/02/2025</a:t>
            </a:r>
            <a:endParaRPr lang="es-ES_tradnl" sz="570" noProof="0"/>
          </a:p>
        </p:txBody>
      </p:sp>
      <p:sp>
        <p:nvSpPr>
          <p:cNvPr id="14" name="Text 12">
            <a:extLst>
              <a:ext uri="{FF2B5EF4-FFF2-40B4-BE49-F238E27FC236}">
                <a16:creationId xmlns:a16="http://schemas.microsoft.com/office/drawing/2014/main" id="{92B45A3C-939B-A3D3-C958-93E9A357E82B}"/>
              </a:ext>
            </a:extLst>
          </p:cNvPr>
          <p:cNvSpPr/>
          <p:nvPr/>
        </p:nvSpPr>
        <p:spPr>
          <a:xfrm>
            <a:off x="3190875" y="3052763"/>
            <a:ext cx="5905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18/02/2025</a:t>
            </a:r>
            <a:endParaRPr lang="es-ES_tradnl" sz="570" noProof="0"/>
          </a:p>
        </p:txBody>
      </p:sp>
      <p:sp>
        <p:nvSpPr>
          <p:cNvPr id="15" name="Text 13">
            <a:extLst>
              <a:ext uri="{FF2B5EF4-FFF2-40B4-BE49-F238E27FC236}">
                <a16:creationId xmlns:a16="http://schemas.microsoft.com/office/drawing/2014/main" id="{B627B93D-0A13-CE98-2F6A-613C1424B078}"/>
              </a:ext>
            </a:extLst>
          </p:cNvPr>
          <p:cNvSpPr/>
          <p:nvPr/>
        </p:nvSpPr>
        <p:spPr>
          <a:xfrm>
            <a:off x="3190875" y="3390900"/>
            <a:ext cx="5905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24/02/2025</a:t>
            </a:r>
            <a:endParaRPr lang="es-ES_tradnl" sz="570" noProof="0"/>
          </a:p>
        </p:txBody>
      </p:sp>
      <p:sp>
        <p:nvSpPr>
          <p:cNvPr id="16" name="Text 14">
            <a:extLst>
              <a:ext uri="{FF2B5EF4-FFF2-40B4-BE49-F238E27FC236}">
                <a16:creationId xmlns:a16="http://schemas.microsoft.com/office/drawing/2014/main" id="{ECB9D35C-E3D5-2161-4894-A064AD5BFC91}"/>
              </a:ext>
            </a:extLst>
          </p:cNvPr>
          <p:cNvSpPr/>
          <p:nvPr/>
        </p:nvSpPr>
        <p:spPr>
          <a:xfrm>
            <a:off x="3190875" y="3729038"/>
            <a:ext cx="5905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25/02/2025</a:t>
            </a:r>
            <a:endParaRPr lang="es-ES_tradnl" sz="570" noProof="0"/>
          </a:p>
        </p:txBody>
      </p:sp>
      <p:sp>
        <p:nvSpPr>
          <p:cNvPr id="17" name="Text 15">
            <a:extLst>
              <a:ext uri="{FF2B5EF4-FFF2-40B4-BE49-F238E27FC236}">
                <a16:creationId xmlns:a16="http://schemas.microsoft.com/office/drawing/2014/main" id="{41E52D10-11AE-7800-5567-226125D20E64}"/>
              </a:ext>
            </a:extLst>
          </p:cNvPr>
          <p:cNvSpPr/>
          <p:nvPr/>
        </p:nvSpPr>
        <p:spPr>
          <a:xfrm>
            <a:off x="3190875" y="3976687"/>
            <a:ext cx="5905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03/03/2025</a:t>
            </a:r>
            <a:endParaRPr lang="es-ES_tradnl" sz="570" noProof="0"/>
          </a:p>
        </p:txBody>
      </p:sp>
      <p:sp>
        <p:nvSpPr>
          <p:cNvPr id="18" name="Text 16">
            <a:extLst>
              <a:ext uri="{FF2B5EF4-FFF2-40B4-BE49-F238E27FC236}">
                <a16:creationId xmlns:a16="http://schemas.microsoft.com/office/drawing/2014/main" id="{28686028-CA6C-EFE9-A18E-CDFE67E239D8}"/>
              </a:ext>
            </a:extLst>
          </p:cNvPr>
          <p:cNvSpPr/>
          <p:nvPr/>
        </p:nvSpPr>
        <p:spPr>
          <a:xfrm>
            <a:off x="3190875" y="4314825"/>
            <a:ext cx="5905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06/03/2025</a:t>
            </a:r>
            <a:endParaRPr lang="es-ES_tradnl" sz="570" noProof="0"/>
          </a:p>
        </p:txBody>
      </p:sp>
      <p:sp>
        <p:nvSpPr>
          <p:cNvPr id="19" name="Text 17">
            <a:extLst>
              <a:ext uri="{FF2B5EF4-FFF2-40B4-BE49-F238E27FC236}">
                <a16:creationId xmlns:a16="http://schemas.microsoft.com/office/drawing/2014/main" id="{F4C88EFD-DC44-0814-C00A-ED6F43778907}"/>
              </a:ext>
            </a:extLst>
          </p:cNvPr>
          <p:cNvSpPr/>
          <p:nvPr/>
        </p:nvSpPr>
        <p:spPr>
          <a:xfrm>
            <a:off x="3190875" y="4562475"/>
            <a:ext cx="5905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25/03/2025</a:t>
            </a:r>
            <a:endParaRPr lang="es-ES_tradnl" sz="570" noProof="0"/>
          </a:p>
        </p:txBody>
      </p:sp>
      <p:sp>
        <p:nvSpPr>
          <p:cNvPr id="20" name="Text 18">
            <a:extLst>
              <a:ext uri="{FF2B5EF4-FFF2-40B4-BE49-F238E27FC236}">
                <a16:creationId xmlns:a16="http://schemas.microsoft.com/office/drawing/2014/main" id="{E35D79B4-5E72-4DBD-A072-F65C8085E05D}"/>
              </a:ext>
            </a:extLst>
          </p:cNvPr>
          <p:cNvSpPr/>
          <p:nvPr/>
        </p:nvSpPr>
        <p:spPr>
          <a:xfrm>
            <a:off x="3190875" y="4810125"/>
            <a:ext cx="5905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31/03/2025</a:t>
            </a:r>
            <a:endParaRPr lang="es-ES_tradnl" sz="570" noProof="0"/>
          </a:p>
        </p:txBody>
      </p:sp>
      <p:sp>
        <p:nvSpPr>
          <p:cNvPr id="21" name="Text 19">
            <a:extLst>
              <a:ext uri="{FF2B5EF4-FFF2-40B4-BE49-F238E27FC236}">
                <a16:creationId xmlns:a16="http://schemas.microsoft.com/office/drawing/2014/main" id="{C689579F-17AC-C665-B309-48071314C40C}"/>
              </a:ext>
            </a:extLst>
          </p:cNvPr>
          <p:cNvSpPr/>
          <p:nvPr/>
        </p:nvSpPr>
        <p:spPr>
          <a:xfrm>
            <a:off x="3190875" y="1666875"/>
            <a:ext cx="5905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20/01/2025</a:t>
            </a:r>
            <a:endParaRPr lang="es-ES_tradnl" sz="570" noProof="0"/>
          </a:p>
        </p:txBody>
      </p:sp>
      <p:sp>
        <p:nvSpPr>
          <p:cNvPr id="22" name="Text 20">
            <a:extLst>
              <a:ext uri="{FF2B5EF4-FFF2-40B4-BE49-F238E27FC236}">
                <a16:creationId xmlns:a16="http://schemas.microsoft.com/office/drawing/2014/main" id="{267A9DCE-3EBF-EB4D-63D0-428A8CC5DD0C}"/>
              </a:ext>
            </a:extLst>
          </p:cNvPr>
          <p:cNvSpPr/>
          <p:nvPr/>
        </p:nvSpPr>
        <p:spPr>
          <a:xfrm>
            <a:off x="3190875" y="876300"/>
            <a:ext cx="242888" cy="52388"/>
          </a:xfrm>
          <a:prstGeom prst="rect">
            <a:avLst/>
          </a:prstGeom>
          <a:noFill/>
          <a:ln/>
        </p:spPr>
        <p:txBody>
          <a:bodyPr wrap="square" lIns="0" tIns="0" rIns="0" bIns="0" rtlCol="0" anchor="t"/>
          <a:lstStyle/>
          <a:p>
            <a:pPr marL="0" indent="0" algn="l">
              <a:lnSpc>
                <a:spcPts val="641"/>
              </a:lnSpc>
              <a:buNone/>
            </a:pPr>
            <a:r>
              <a:rPr lang="es-ES_tradnl" sz="534" kern="0" spc="5" noProof="0">
                <a:solidFill>
                  <a:srgbClr val="132034">
                    <a:alpha val="99000"/>
                  </a:srgbClr>
                </a:solidFill>
                <a:latin typeface="Bw Gradual" pitchFamily="34" charset="0"/>
                <a:ea typeface="Bw Gradual" pitchFamily="34" charset="-122"/>
                <a:cs typeface="Bw Gradual" pitchFamily="34" charset="-120"/>
              </a:rPr>
              <a:t>FECHA</a:t>
            </a:r>
            <a:endParaRPr lang="es-ES_tradnl" sz="534" noProof="0"/>
          </a:p>
        </p:txBody>
      </p:sp>
      <p:sp>
        <p:nvSpPr>
          <p:cNvPr id="23" name="Text 21">
            <a:extLst>
              <a:ext uri="{FF2B5EF4-FFF2-40B4-BE49-F238E27FC236}">
                <a16:creationId xmlns:a16="http://schemas.microsoft.com/office/drawing/2014/main" id="{B04BE1A9-FFBB-62A6-CD3E-594AFBE5B954}"/>
              </a:ext>
            </a:extLst>
          </p:cNvPr>
          <p:cNvSpPr/>
          <p:nvPr/>
        </p:nvSpPr>
        <p:spPr>
          <a:xfrm>
            <a:off x="5367338" y="876300"/>
            <a:ext cx="585788" cy="52388"/>
          </a:xfrm>
          <a:prstGeom prst="rect">
            <a:avLst/>
          </a:prstGeom>
          <a:noFill/>
          <a:ln/>
        </p:spPr>
        <p:txBody>
          <a:bodyPr wrap="square" lIns="0" tIns="0" rIns="0" bIns="0" rtlCol="0" anchor="t"/>
          <a:lstStyle/>
          <a:p>
            <a:pPr marL="0" indent="0" algn="l">
              <a:lnSpc>
                <a:spcPts val="641"/>
              </a:lnSpc>
              <a:buNone/>
            </a:pPr>
            <a:r>
              <a:rPr lang="es-ES_tradnl" sz="534" kern="0" spc="5" noProof="0">
                <a:solidFill>
                  <a:srgbClr val="132034">
                    <a:alpha val="99000"/>
                  </a:srgbClr>
                </a:solidFill>
                <a:latin typeface="Bw Gradual" pitchFamily="34" charset="0"/>
                <a:ea typeface="Bw Gradual" pitchFamily="34" charset="-122"/>
                <a:cs typeface="Bw Gradual" pitchFamily="34" charset="-120"/>
              </a:rPr>
              <a:t>PILAR</a:t>
            </a:r>
            <a:endParaRPr lang="es-ES_tradnl" sz="534" noProof="0"/>
          </a:p>
        </p:txBody>
      </p:sp>
      <p:sp>
        <p:nvSpPr>
          <p:cNvPr id="24" name="Text 22">
            <a:extLst>
              <a:ext uri="{FF2B5EF4-FFF2-40B4-BE49-F238E27FC236}">
                <a16:creationId xmlns:a16="http://schemas.microsoft.com/office/drawing/2014/main" id="{F2DBD4CF-EFFC-3E5C-6692-B36CC4E6E587}"/>
              </a:ext>
            </a:extLst>
          </p:cNvPr>
          <p:cNvSpPr/>
          <p:nvPr/>
        </p:nvSpPr>
        <p:spPr>
          <a:xfrm>
            <a:off x="6096000" y="876300"/>
            <a:ext cx="471488" cy="52388"/>
          </a:xfrm>
          <a:prstGeom prst="rect">
            <a:avLst/>
          </a:prstGeom>
          <a:noFill/>
          <a:ln/>
        </p:spPr>
        <p:txBody>
          <a:bodyPr wrap="square" lIns="0" tIns="0" rIns="0" bIns="0" rtlCol="0" anchor="t"/>
          <a:lstStyle/>
          <a:p>
            <a:pPr marL="0" indent="0" algn="l">
              <a:lnSpc>
                <a:spcPts val="641"/>
              </a:lnSpc>
              <a:buNone/>
            </a:pPr>
            <a:r>
              <a:rPr lang="es-ES_tradnl" sz="534" kern="0" spc="5" noProof="0">
                <a:solidFill>
                  <a:srgbClr val="576A78">
                    <a:alpha val="99000"/>
                  </a:srgbClr>
                </a:solidFill>
                <a:latin typeface="Bw Gradual" pitchFamily="34" charset="0"/>
                <a:ea typeface="Bw Gradual" pitchFamily="34" charset="-122"/>
                <a:cs typeface="Bw Gradual" pitchFamily="34" charset="-120"/>
              </a:rPr>
              <a:t>CONTENIDO </a:t>
            </a:r>
            <a:endParaRPr lang="es-ES_tradnl" sz="534" noProof="0"/>
          </a:p>
        </p:txBody>
      </p:sp>
      <p:sp>
        <p:nvSpPr>
          <p:cNvPr id="25" name="Text 23">
            <a:extLst>
              <a:ext uri="{FF2B5EF4-FFF2-40B4-BE49-F238E27FC236}">
                <a16:creationId xmlns:a16="http://schemas.microsoft.com/office/drawing/2014/main" id="{9F96901E-6B90-3CD3-24CB-CE55D41C71F6}"/>
              </a:ext>
            </a:extLst>
          </p:cNvPr>
          <p:cNvSpPr/>
          <p:nvPr/>
        </p:nvSpPr>
        <p:spPr>
          <a:xfrm>
            <a:off x="3919537" y="876300"/>
            <a:ext cx="581025" cy="52388"/>
          </a:xfrm>
          <a:prstGeom prst="rect">
            <a:avLst/>
          </a:prstGeom>
          <a:noFill/>
          <a:ln/>
        </p:spPr>
        <p:txBody>
          <a:bodyPr wrap="square" lIns="0" tIns="0" rIns="0" bIns="0" rtlCol="0" anchor="t"/>
          <a:lstStyle/>
          <a:p>
            <a:pPr marL="0" indent="0" algn="l">
              <a:lnSpc>
                <a:spcPts val="641"/>
              </a:lnSpc>
              <a:buNone/>
            </a:pPr>
            <a:r>
              <a:rPr lang="es-ES_tradnl" sz="534" kern="0" spc="5" noProof="0">
                <a:solidFill>
                  <a:srgbClr val="132034">
                    <a:alpha val="99000"/>
                  </a:srgbClr>
                </a:solidFill>
                <a:latin typeface="Bw Gradual" pitchFamily="34" charset="0"/>
                <a:ea typeface="Bw Gradual" pitchFamily="34" charset="-122"/>
                <a:cs typeface="Bw Gradual" pitchFamily="34" charset="-120"/>
              </a:rPr>
              <a:t>PONENTES</a:t>
            </a:r>
            <a:endParaRPr lang="es-ES_tradnl" sz="534" noProof="0"/>
          </a:p>
        </p:txBody>
      </p:sp>
      <p:pic>
        <p:nvPicPr>
          <p:cNvPr id="26" name="Image 0" descr="preencoded.png">
            <a:extLst>
              <a:ext uri="{FF2B5EF4-FFF2-40B4-BE49-F238E27FC236}">
                <a16:creationId xmlns:a16="http://schemas.microsoft.com/office/drawing/2014/main" id="{3890813C-23A1-99ED-2D57-AA6B15EE7C81}"/>
              </a:ext>
            </a:extLst>
          </p:cNvPr>
          <p:cNvPicPr>
            <a:picLocks noChangeAspect="1"/>
          </p:cNvPicPr>
          <p:nvPr/>
        </p:nvPicPr>
        <p:blipFill>
          <a:blip r:embed="rId3"/>
          <a:srcRect/>
          <a:stretch/>
        </p:blipFill>
        <p:spPr>
          <a:xfrm>
            <a:off x="3190875" y="985838"/>
            <a:ext cx="5667375" cy="4763"/>
          </a:xfrm>
          <a:prstGeom prst="rect">
            <a:avLst/>
          </a:prstGeom>
        </p:spPr>
      </p:pic>
      <p:pic>
        <p:nvPicPr>
          <p:cNvPr id="27" name="Image 1" descr="preencoded.png">
            <a:extLst>
              <a:ext uri="{FF2B5EF4-FFF2-40B4-BE49-F238E27FC236}">
                <a16:creationId xmlns:a16="http://schemas.microsoft.com/office/drawing/2014/main" id="{A80914C3-F537-F3ED-661E-AFA8A5423308}"/>
              </a:ext>
            </a:extLst>
          </p:cNvPr>
          <p:cNvPicPr>
            <a:picLocks noChangeAspect="1"/>
          </p:cNvPicPr>
          <p:nvPr/>
        </p:nvPicPr>
        <p:blipFill>
          <a:blip r:embed="rId3"/>
          <a:srcRect/>
          <a:stretch/>
        </p:blipFill>
        <p:spPr>
          <a:xfrm>
            <a:off x="3190875" y="1323975"/>
            <a:ext cx="5667375" cy="4763"/>
          </a:xfrm>
          <a:prstGeom prst="rect">
            <a:avLst/>
          </a:prstGeom>
        </p:spPr>
      </p:pic>
      <p:pic>
        <p:nvPicPr>
          <p:cNvPr id="28" name="Image 2" descr="preencoded.png">
            <a:extLst>
              <a:ext uri="{FF2B5EF4-FFF2-40B4-BE49-F238E27FC236}">
                <a16:creationId xmlns:a16="http://schemas.microsoft.com/office/drawing/2014/main" id="{815EC292-BD97-79DE-2825-4EE7C61F4BBF}"/>
              </a:ext>
            </a:extLst>
          </p:cNvPr>
          <p:cNvPicPr>
            <a:picLocks noChangeAspect="1"/>
          </p:cNvPicPr>
          <p:nvPr/>
        </p:nvPicPr>
        <p:blipFill>
          <a:blip r:embed="rId3"/>
          <a:srcRect/>
          <a:stretch/>
        </p:blipFill>
        <p:spPr>
          <a:xfrm>
            <a:off x="3190875" y="1819275"/>
            <a:ext cx="5667375" cy="4763"/>
          </a:xfrm>
          <a:prstGeom prst="rect">
            <a:avLst/>
          </a:prstGeom>
        </p:spPr>
      </p:pic>
      <p:pic>
        <p:nvPicPr>
          <p:cNvPr id="29" name="Image 3" descr="preencoded.png">
            <a:extLst>
              <a:ext uri="{FF2B5EF4-FFF2-40B4-BE49-F238E27FC236}">
                <a16:creationId xmlns:a16="http://schemas.microsoft.com/office/drawing/2014/main" id="{5D88320D-79A9-B7FE-C5FC-897D742093EE}"/>
              </a:ext>
            </a:extLst>
          </p:cNvPr>
          <p:cNvPicPr>
            <a:picLocks noChangeAspect="1"/>
          </p:cNvPicPr>
          <p:nvPr/>
        </p:nvPicPr>
        <p:blipFill>
          <a:blip r:embed="rId3"/>
          <a:srcRect/>
          <a:stretch/>
        </p:blipFill>
        <p:spPr>
          <a:xfrm>
            <a:off x="3190875" y="2157413"/>
            <a:ext cx="5667375" cy="4763"/>
          </a:xfrm>
          <a:prstGeom prst="rect">
            <a:avLst/>
          </a:prstGeom>
        </p:spPr>
      </p:pic>
      <p:pic>
        <p:nvPicPr>
          <p:cNvPr id="30" name="Image 4" descr="preencoded.png">
            <a:extLst>
              <a:ext uri="{FF2B5EF4-FFF2-40B4-BE49-F238E27FC236}">
                <a16:creationId xmlns:a16="http://schemas.microsoft.com/office/drawing/2014/main" id="{C18C99B2-4DBE-2B9B-FB69-F6DFC46EF464}"/>
              </a:ext>
            </a:extLst>
          </p:cNvPr>
          <p:cNvPicPr>
            <a:picLocks noChangeAspect="1"/>
          </p:cNvPicPr>
          <p:nvPr/>
        </p:nvPicPr>
        <p:blipFill>
          <a:blip r:embed="rId3"/>
          <a:srcRect/>
          <a:stretch/>
        </p:blipFill>
        <p:spPr>
          <a:xfrm>
            <a:off x="3190875" y="2376488"/>
            <a:ext cx="5667375" cy="4763"/>
          </a:xfrm>
          <a:prstGeom prst="rect">
            <a:avLst/>
          </a:prstGeom>
        </p:spPr>
      </p:pic>
      <p:pic>
        <p:nvPicPr>
          <p:cNvPr id="31" name="Image 5" descr="preencoded.png">
            <a:extLst>
              <a:ext uri="{FF2B5EF4-FFF2-40B4-BE49-F238E27FC236}">
                <a16:creationId xmlns:a16="http://schemas.microsoft.com/office/drawing/2014/main" id="{AD2DC46A-7CFB-F69B-D352-699E4258D5DC}"/>
              </a:ext>
            </a:extLst>
          </p:cNvPr>
          <p:cNvPicPr>
            <a:picLocks noChangeAspect="1"/>
          </p:cNvPicPr>
          <p:nvPr/>
        </p:nvPicPr>
        <p:blipFill>
          <a:blip r:embed="rId3"/>
          <a:srcRect/>
          <a:stretch/>
        </p:blipFill>
        <p:spPr>
          <a:xfrm>
            <a:off x="3190875" y="2709863"/>
            <a:ext cx="5667375" cy="4763"/>
          </a:xfrm>
          <a:prstGeom prst="rect">
            <a:avLst/>
          </a:prstGeom>
        </p:spPr>
      </p:pic>
      <p:pic>
        <p:nvPicPr>
          <p:cNvPr id="32" name="Image 6" descr="preencoded.png">
            <a:extLst>
              <a:ext uri="{FF2B5EF4-FFF2-40B4-BE49-F238E27FC236}">
                <a16:creationId xmlns:a16="http://schemas.microsoft.com/office/drawing/2014/main" id="{0A980088-87E7-DBD0-3700-DC64A9E71DD9}"/>
              </a:ext>
            </a:extLst>
          </p:cNvPr>
          <p:cNvPicPr>
            <a:picLocks noChangeAspect="1"/>
          </p:cNvPicPr>
          <p:nvPr/>
        </p:nvPicPr>
        <p:blipFill>
          <a:blip r:embed="rId3"/>
          <a:srcRect/>
          <a:stretch/>
        </p:blipFill>
        <p:spPr>
          <a:xfrm>
            <a:off x="3190875" y="2957513"/>
            <a:ext cx="5667375" cy="4763"/>
          </a:xfrm>
          <a:prstGeom prst="rect">
            <a:avLst/>
          </a:prstGeom>
        </p:spPr>
      </p:pic>
      <p:pic>
        <p:nvPicPr>
          <p:cNvPr id="33" name="Image 7" descr="preencoded.png">
            <a:extLst>
              <a:ext uri="{FF2B5EF4-FFF2-40B4-BE49-F238E27FC236}">
                <a16:creationId xmlns:a16="http://schemas.microsoft.com/office/drawing/2014/main" id="{CDA1F096-62CB-FFBF-4644-63A1D98E1288}"/>
              </a:ext>
            </a:extLst>
          </p:cNvPr>
          <p:cNvPicPr>
            <a:picLocks noChangeAspect="1"/>
          </p:cNvPicPr>
          <p:nvPr/>
        </p:nvPicPr>
        <p:blipFill>
          <a:blip r:embed="rId3"/>
          <a:srcRect/>
          <a:stretch/>
        </p:blipFill>
        <p:spPr>
          <a:xfrm>
            <a:off x="3190875" y="3295650"/>
            <a:ext cx="5667375" cy="4763"/>
          </a:xfrm>
          <a:prstGeom prst="rect">
            <a:avLst/>
          </a:prstGeom>
        </p:spPr>
      </p:pic>
      <p:pic>
        <p:nvPicPr>
          <p:cNvPr id="34" name="Image 8" descr="preencoded.png">
            <a:extLst>
              <a:ext uri="{FF2B5EF4-FFF2-40B4-BE49-F238E27FC236}">
                <a16:creationId xmlns:a16="http://schemas.microsoft.com/office/drawing/2014/main" id="{975BFA71-E180-9E3E-5A14-DF6F801974E3}"/>
              </a:ext>
            </a:extLst>
          </p:cNvPr>
          <p:cNvPicPr>
            <a:picLocks noChangeAspect="1"/>
          </p:cNvPicPr>
          <p:nvPr/>
        </p:nvPicPr>
        <p:blipFill>
          <a:blip r:embed="rId3"/>
          <a:srcRect/>
          <a:stretch/>
        </p:blipFill>
        <p:spPr>
          <a:xfrm>
            <a:off x="3190875" y="3633788"/>
            <a:ext cx="5667375" cy="4763"/>
          </a:xfrm>
          <a:prstGeom prst="rect">
            <a:avLst/>
          </a:prstGeom>
        </p:spPr>
      </p:pic>
      <p:pic>
        <p:nvPicPr>
          <p:cNvPr id="35" name="Image 9" descr="preencoded.png">
            <a:extLst>
              <a:ext uri="{FF2B5EF4-FFF2-40B4-BE49-F238E27FC236}">
                <a16:creationId xmlns:a16="http://schemas.microsoft.com/office/drawing/2014/main" id="{16BC73CF-A49B-8371-CD31-0AE16F522112}"/>
              </a:ext>
            </a:extLst>
          </p:cNvPr>
          <p:cNvPicPr>
            <a:picLocks noChangeAspect="1"/>
          </p:cNvPicPr>
          <p:nvPr/>
        </p:nvPicPr>
        <p:blipFill>
          <a:blip r:embed="rId3"/>
          <a:srcRect/>
          <a:stretch/>
        </p:blipFill>
        <p:spPr>
          <a:xfrm>
            <a:off x="3190875" y="3881438"/>
            <a:ext cx="5667375" cy="4763"/>
          </a:xfrm>
          <a:prstGeom prst="rect">
            <a:avLst/>
          </a:prstGeom>
        </p:spPr>
      </p:pic>
      <p:pic>
        <p:nvPicPr>
          <p:cNvPr id="36" name="Image 10" descr="preencoded.png">
            <a:extLst>
              <a:ext uri="{FF2B5EF4-FFF2-40B4-BE49-F238E27FC236}">
                <a16:creationId xmlns:a16="http://schemas.microsoft.com/office/drawing/2014/main" id="{B1228ADE-17A8-76F1-EA64-BDAB453EFBC8}"/>
              </a:ext>
            </a:extLst>
          </p:cNvPr>
          <p:cNvPicPr>
            <a:picLocks noChangeAspect="1"/>
          </p:cNvPicPr>
          <p:nvPr/>
        </p:nvPicPr>
        <p:blipFill>
          <a:blip r:embed="rId3"/>
          <a:srcRect/>
          <a:stretch/>
        </p:blipFill>
        <p:spPr>
          <a:xfrm>
            <a:off x="3190875" y="4219575"/>
            <a:ext cx="5667375" cy="4763"/>
          </a:xfrm>
          <a:prstGeom prst="rect">
            <a:avLst/>
          </a:prstGeom>
        </p:spPr>
      </p:pic>
      <p:pic>
        <p:nvPicPr>
          <p:cNvPr id="37" name="Image 11" descr="preencoded.png">
            <a:extLst>
              <a:ext uri="{FF2B5EF4-FFF2-40B4-BE49-F238E27FC236}">
                <a16:creationId xmlns:a16="http://schemas.microsoft.com/office/drawing/2014/main" id="{7BD48B46-2107-6340-8A5C-3CAD3F9BC75F}"/>
              </a:ext>
            </a:extLst>
          </p:cNvPr>
          <p:cNvPicPr>
            <a:picLocks noChangeAspect="1"/>
          </p:cNvPicPr>
          <p:nvPr/>
        </p:nvPicPr>
        <p:blipFill>
          <a:blip r:embed="rId3"/>
          <a:srcRect/>
          <a:stretch/>
        </p:blipFill>
        <p:spPr>
          <a:xfrm>
            <a:off x="3190875" y="4467225"/>
            <a:ext cx="5667375" cy="4763"/>
          </a:xfrm>
          <a:prstGeom prst="rect">
            <a:avLst/>
          </a:prstGeom>
        </p:spPr>
      </p:pic>
      <p:pic>
        <p:nvPicPr>
          <p:cNvPr id="38" name="Image 12" descr="preencoded.png">
            <a:extLst>
              <a:ext uri="{FF2B5EF4-FFF2-40B4-BE49-F238E27FC236}">
                <a16:creationId xmlns:a16="http://schemas.microsoft.com/office/drawing/2014/main" id="{BA782532-783C-5218-02A8-E674FC4D85C4}"/>
              </a:ext>
            </a:extLst>
          </p:cNvPr>
          <p:cNvPicPr>
            <a:picLocks noChangeAspect="1"/>
          </p:cNvPicPr>
          <p:nvPr/>
        </p:nvPicPr>
        <p:blipFill>
          <a:blip r:embed="rId3"/>
          <a:srcRect/>
          <a:stretch/>
        </p:blipFill>
        <p:spPr>
          <a:xfrm>
            <a:off x="3190875" y="4714875"/>
            <a:ext cx="5667375" cy="4763"/>
          </a:xfrm>
          <a:prstGeom prst="rect">
            <a:avLst/>
          </a:prstGeom>
        </p:spPr>
      </p:pic>
      <p:pic>
        <p:nvPicPr>
          <p:cNvPr id="39" name="Image 13" descr="preencoded.png">
            <a:extLst>
              <a:ext uri="{FF2B5EF4-FFF2-40B4-BE49-F238E27FC236}">
                <a16:creationId xmlns:a16="http://schemas.microsoft.com/office/drawing/2014/main" id="{914EF828-0D3D-CF48-90FD-35142BEAAAF9}"/>
              </a:ext>
            </a:extLst>
          </p:cNvPr>
          <p:cNvPicPr>
            <a:picLocks noChangeAspect="1"/>
          </p:cNvPicPr>
          <p:nvPr/>
        </p:nvPicPr>
        <p:blipFill>
          <a:blip r:embed="rId3"/>
          <a:srcRect/>
          <a:stretch/>
        </p:blipFill>
        <p:spPr>
          <a:xfrm>
            <a:off x="3190875" y="1571625"/>
            <a:ext cx="5667375" cy="4763"/>
          </a:xfrm>
          <a:prstGeom prst="rect">
            <a:avLst/>
          </a:prstGeom>
        </p:spPr>
      </p:pic>
      <p:sp>
        <p:nvSpPr>
          <p:cNvPr id="40" name="Text 24">
            <a:extLst>
              <a:ext uri="{FF2B5EF4-FFF2-40B4-BE49-F238E27FC236}">
                <a16:creationId xmlns:a16="http://schemas.microsoft.com/office/drawing/2014/main" id="{B02D3554-1B4E-5419-6746-AA36489275D1}"/>
              </a:ext>
            </a:extLst>
          </p:cNvPr>
          <p:cNvSpPr/>
          <p:nvPr/>
        </p:nvSpPr>
        <p:spPr>
          <a:xfrm>
            <a:off x="3919537" y="1081088"/>
            <a:ext cx="1014413" cy="147638"/>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Elena Yepes + Albert Roura + Salvador Sostres</a:t>
            </a:r>
            <a:endParaRPr lang="es-ES_tradnl" sz="570" noProof="0"/>
          </a:p>
        </p:txBody>
      </p:sp>
      <p:sp>
        <p:nvSpPr>
          <p:cNvPr id="41" name="Text 25">
            <a:extLst>
              <a:ext uri="{FF2B5EF4-FFF2-40B4-BE49-F238E27FC236}">
                <a16:creationId xmlns:a16="http://schemas.microsoft.com/office/drawing/2014/main" id="{DFD0B97C-B0C5-AA1F-0EAF-141E966F9536}"/>
              </a:ext>
            </a:extLst>
          </p:cNvPr>
          <p:cNvSpPr/>
          <p:nvPr/>
        </p:nvSpPr>
        <p:spPr>
          <a:xfrm>
            <a:off x="3919537" y="1419225"/>
            <a:ext cx="4381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Elena Yepes</a:t>
            </a:r>
            <a:endParaRPr lang="es-ES_tradnl" sz="570" noProof="0"/>
          </a:p>
        </p:txBody>
      </p:sp>
      <p:sp>
        <p:nvSpPr>
          <p:cNvPr id="42" name="Text 26">
            <a:extLst>
              <a:ext uri="{FF2B5EF4-FFF2-40B4-BE49-F238E27FC236}">
                <a16:creationId xmlns:a16="http://schemas.microsoft.com/office/drawing/2014/main" id="{05988EA7-32B2-FA63-6612-6A2126B13F63}"/>
              </a:ext>
            </a:extLst>
          </p:cNvPr>
          <p:cNvSpPr/>
          <p:nvPr/>
        </p:nvSpPr>
        <p:spPr>
          <a:xfrm>
            <a:off x="3919537" y="1914525"/>
            <a:ext cx="538163"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Pere Guardiola</a:t>
            </a:r>
            <a:endParaRPr lang="es-ES_tradnl" sz="570" noProof="0"/>
          </a:p>
        </p:txBody>
      </p:sp>
      <p:sp>
        <p:nvSpPr>
          <p:cNvPr id="43" name="Text 27">
            <a:extLst>
              <a:ext uri="{FF2B5EF4-FFF2-40B4-BE49-F238E27FC236}">
                <a16:creationId xmlns:a16="http://schemas.microsoft.com/office/drawing/2014/main" id="{C5E237ED-80A8-2168-7560-7E6468A6F9AE}"/>
              </a:ext>
            </a:extLst>
          </p:cNvPr>
          <p:cNvSpPr/>
          <p:nvPr/>
        </p:nvSpPr>
        <p:spPr>
          <a:xfrm>
            <a:off x="3919537" y="2238375"/>
            <a:ext cx="538163"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Josep Jordana</a:t>
            </a:r>
            <a:endParaRPr lang="es-ES_tradnl" sz="570" noProof="0"/>
          </a:p>
        </p:txBody>
      </p:sp>
      <p:sp>
        <p:nvSpPr>
          <p:cNvPr id="44" name="Text 28">
            <a:extLst>
              <a:ext uri="{FF2B5EF4-FFF2-40B4-BE49-F238E27FC236}">
                <a16:creationId xmlns:a16="http://schemas.microsoft.com/office/drawing/2014/main" id="{7E5896FA-C416-48C6-4D3A-52ED43C96EB4}"/>
              </a:ext>
            </a:extLst>
          </p:cNvPr>
          <p:cNvSpPr/>
          <p:nvPr/>
        </p:nvSpPr>
        <p:spPr>
          <a:xfrm>
            <a:off x="3919537" y="2471738"/>
            <a:ext cx="561975" cy="57150"/>
          </a:xfrm>
          <a:prstGeom prst="rect">
            <a:avLst/>
          </a:prstGeom>
          <a:noFill/>
          <a:ln/>
        </p:spPr>
        <p:txBody>
          <a:bodyPr wrap="square" lIns="0" tIns="0" rIns="0" bIns="0" rtlCol="0" anchor="t"/>
          <a:lstStyle/>
          <a:p>
            <a:pPr marL="0" indent="0" algn="l">
              <a:lnSpc>
                <a:spcPts val="684"/>
              </a:lnSpc>
              <a:buNone/>
            </a:pPr>
            <a:r>
              <a:rPr lang="es-ES_tradnl" sz="570" kern="0" spc="6" noProof="0" err="1">
                <a:solidFill>
                  <a:srgbClr val="132034">
                    <a:alpha val="99000"/>
                  </a:srgbClr>
                </a:solidFill>
                <a:latin typeface="Bw Gradual" pitchFamily="34" charset="0"/>
                <a:ea typeface="Bw Gradual" pitchFamily="34" charset="-122"/>
                <a:cs typeface="Bw Gradual" pitchFamily="34" charset="-120"/>
              </a:rPr>
              <a:t>Financial</a:t>
            </a:r>
            <a:r>
              <a:rPr lang="es-ES_tradnl" sz="570" kern="0" spc="6" noProof="0">
                <a:solidFill>
                  <a:srgbClr val="132034">
                    <a:alpha val="99000"/>
                  </a:srgbClr>
                </a:solidFill>
                <a:latin typeface="Bw Gradual" pitchFamily="34" charset="0"/>
                <a:ea typeface="Bw Gradual" pitchFamily="34" charset="-122"/>
                <a:cs typeface="Bw Gradual" pitchFamily="34" charset="-120"/>
              </a:rPr>
              <a:t> Times</a:t>
            </a:r>
            <a:endParaRPr lang="es-ES_tradnl" sz="570" noProof="0"/>
          </a:p>
        </p:txBody>
      </p:sp>
      <p:sp>
        <p:nvSpPr>
          <p:cNvPr id="45" name="Text 29">
            <a:extLst>
              <a:ext uri="{FF2B5EF4-FFF2-40B4-BE49-F238E27FC236}">
                <a16:creationId xmlns:a16="http://schemas.microsoft.com/office/drawing/2014/main" id="{45443C2D-BD71-85B9-06A8-14D7300EEEA7}"/>
              </a:ext>
            </a:extLst>
          </p:cNvPr>
          <p:cNvSpPr/>
          <p:nvPr/>
        </p:nvSpPr>
        <p:spPr>
          <a:xfrm>
            <a:off x="3919537" y="2805113"/>
            <a:ext cx="4381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Elena Yepes</a:t>
            </a:r>
            <a:endParaRPr lang="es-ES_tradnl" sz="570" noProof="0"/>
          </a:p>
        </p:txBody>
      </p:sp>
      <p:sp>
        <p:nvSpPr>
          <p:cNvPr id="46" name="Text 30">
            <a:extLst>
              <a:ext uri="{FF2B5EF4-FFF2-40B4-BE49-F238E27FC236}">
                <a16:creationId xmlns:a16="http://schemas.microsoft.com/office/drawing/2014/main" id="{476ACA15-E749-5900-0473-AA54BCBC8E38}"/>
              </a:ext>
            </a:extLst>
          </p:cNvPr>
          <p:cNvSpPr/>
          <p:nvPr/>
        </p:nvSpPr>
        <p:spPr>
          <a:xfrm>
            <a:off x="3919537" y="3052763"/>
            <a:ext cx="461963"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Albert Roura</a:t>
            </a:r>
            <a:endParaRPr lang="es-ES_tradnl" sz="570" noProof="0"/>
          </a:p>
        </p:txBody>
      </p:sp>
      <p:sp>
        <p:nvSpPr>
          <p:cNvPr id="47" name="Text 31">
            <a:extLst>
              <a:ext uri="{FF2B5EF4-FFF2-40B4-BE49-F238E27FC236}">
                <a16:creationId xmlns:a16="http://schemas.microsoft.com/office/drawing/2014/main" id="{2C9BFA28-FBAC-47B7-4312-3E33A5534725}"/>
              </a:ext>
            </a:extLst>
          </p:cNvPr>
          <p:cNvSpPr/>
          <p:nvPr/>
        </p:nvSpPr>
        <p:spPr>
          <a:xfrm>
            <a:off x="3919537" y="3390900"/>
            <a:ext cx="1304925" cy="147638"/>
          </a:xfrm>
          <a:prstGeom prst="rect">
            <a:avLst/>
          </a:prstGeom>
          <a:noFill/>
          <a:ln/>
        </p:spPr>
        <p:txBody>
          <a:bodyPr wrap="square" lIns="0" tIns="0" rIns="0" bIns="0" rtlCol="0" anchor="t"/>
          <a:lstStyle/>
          <a:p>
            <a:pPr marL="0" indent="0" algn="l">
              <a:lnSpc>
                <a:spcPts val="684"/>
              </a:lnSpc>
              <a:buNone/>
            </a:pPr>
            <a:r>
              <a:rPr lang="es-ES_tradnl" sz="570" kern="0" spc="6" noProof="0" dirty="0">
                <a:solidFill>
                  <a:srgbClr val="132034">
                    <a:alpha val="99000"/>
                  </a:srgbClr>
                </a:solidFill>
                <a:latin typeface="Bw Gradual" pitchFamily="34" charset="0"/>
                <a:ea typeface="Bw Gradual" pitchFamily="34" charset="-122"/>
                <a:cs typeface="Bw Gradual" pitchFamily="34" charset="-120"/>
              </a:rPr>
              <a:t>Nacho Martín Blanco &amp; Vincent Sanchís i </a:t>
            </a:r>
            <a:r>
              <a:rPr lang="es-ES_tradnl" sz="570" kern="0" spc="6" noProof="0" dirty="0" err="1">
                <a:solidFill>
                  <a:srgbClr val="132034">
                    <a:alpha val="99000"/>
                  </a:srgbClr>
                </a:solidFill>
                <a:latin typeface="Bw Gradual" pitchFamily="34" charset="0"/>
                <a:ea typeface="Bw Gradual" pitchFamily="34" charset="-122"/>
                <a:cs typeface="Bw Gradual" pitchFamily="34" charset="-120"/>
              </a:rPr>
              <a:t>Llàcer</a:t>
            </a:r>
            <a:endParaRPr lang="es-ES_tradnl" sz="570" noProof="0" dirty="0"/>
          </a:p>
        </p:txBody>
      </p:sp>
      <p:sp>
        <p:nvSpPr>
          <p:cNvPr id="48" name="Text 32">
            <a:extLst>
              <a:ext uri="{FF2B5EF4-FFF2-40B4-BE49-F238E27FC236}">
                <a16:creationId xmlns:a16="http://schemas.microsoft.com/office/drawing/2014/main" id="{1503FE8C-DB36-FF7E-13B7-949D24CE81D0}"/>
              </a:ext>
            </a:extLst>
          </p:cNvPr>
          <p:cNvSpPr/>
          <p:nvPr/>
        </p:nvSpPr>
        <p:spPr>
          <a:xfrm>
            <a:off x="3919537" y="3729038"/>
            <a:ext cx="485775"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Luz </a:t>
            </a:r>
            <a:r>
              <a:rPr lang="es-ES_tradnl" sz="570" kern="0" spc="6" noProof="0" err="1">
                <a:solidFill>
                  <a:srgbClr val="132034">
                    <a:alpha val="99000"/>
                  </a:srgbClr>
                </a:solidFill>
                <a:latin typeface="Bw Gradual" pitchFamily="34" charset="0"/>
                <a:ea typeface="Bw Gradual" pitchFamily="34" charset="-122"/>
                <a:cs typeface="Bw Gradual" pitchFamily="34" charset="-120"/>
              </a:rPr>
              <a:t>Parrondo</a:t>
            </a:r>
            <a:endParaRPr lang="es-ES_tradnl" sz="570" noProof="0"/>
          </a:p>
        </p:txBody>
      </p:sp>
      <p:sp>
        <p:nvSpPr>
          <p:cNvPr id="49" name="Text 33">
            <a:extLst>
              <a:ext uri="{FF2B5EF4-FFF2-40B4-BE49-F238E27FC236}">
                <a16:creationId xmlns:a16="http://schemas.microsoft.com/office/drawing/2014/main" id="{54D449F3-1CDD-758B-831D-DF8C25670382}"/>
              </a:ext>
            </a:extLst>
          </p:cNvPr>
          <p:cNvSpPr/>
          <p:nvPr/>
        </p:nvSpPr>
        <p:spPr>
          <a:xfrm>
            <a:off x="3919537" y="3976687"/>
            <a:ext cx="376238"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Iñaki Frias</a:t>
            </a:r>
            <a:endParaRPr lang="es-ES_tradnl" sz="570" noProof="0"/>
          </a:p>
        </p:txBody>
      </p:sp>
      <p:sp>
        <p:nvSpPr>
          <p:cNvPr id="50" name="Text 34">
            <a:extLst>
              <a:ext uri="{FF2B5EF4-FFF2-40B4-BE49-F238E27FC236}">
                <a16:creationId xmlns:a16="http://schemas.microsoft.com/office/drawing/2014/main" id="{F0113485-E019-6027-22CA-2D8234F1E9A0}"/>
              </a:ext>
            </a:extLst>
          </p:cNvPr>
          <p:cNvSpPr/>
          <p:nvPr/>
        </p:nvSpPr>
        <p:spPr>
          <a:xfrm>
            <a:off x="3919537" y="4314825"/>
            <a:ext cx="395288"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JP Morgan</a:t>
            </a:r>
            <a:endParaRPr lang="es-ES_tradnl" sz="570" noProof="0"/>
          </a:p>
        </p:txBody>
      </p:sp>
      <p:sp>
        <p:nvSpPr>
          <p:cNvPr id="51" name="Text 35">
            <a:extLst>
              <a:ext uri="{FF2B5EF4-FFF2-40B4-BE49-F238E27FC236}">
                <a16:creationId xmlns:a16="http://schemas.microsoft.com/office/drawing/2014/main" id="{2FF590DC-72C4-902B-B355-1757ED9BB039}"/>
              </a:ext>
            </a:extLst>
          </p:cNvPr>
          <p:cNvSpPr/>
          <p:nvPr/>
        </p:nvSpPr>
        <p:spPr>
          <a:xfrm>
            <a:off x="3919537" y="4562475"/>
            <a:ext cx="357188"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Joan Pina</a:t>
            </a:r>
            <a:endParaRPr lang="es-ES_tradnl" sz="570" noProof="0"/>
          </a:p>
        </p:txBody>
      </p:sp>
      <p:sp>
        <p:nvSpPr>
          <p:cNvPr id="52" name="Text 36">
            <a:extLst>
              <a:ext uri="{FF2B5EF4-FFF2-40B4-BE49-F238E27FC236}">
                <a16:creationId xmlns:a16="http://schemas.microsoft.com/office/drawing/2014/main" id="{AAE00291-530B-1B1B-CEB3-BB46DE84A897}"/>
              </a:ext>
            </a:extLst>
          </p:cNvPr>
          <p:cNvSpPr/>
          <p:nvPr/>
        </p:nvSpPr>
        <p:spPr>
          <a:xfrm>
            <a:off x="3919537" y="4810125"/>
            <a:ext cx="357188"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Joan Pina</a:t>
            </a:r>
            <a:endParaRPr lang="es-ES_tradnl" sz="570" noProof="0"/>
          </a:p>
        </p:txBody>
      </p:sp>
      <p:sp>
        <p:nvSpPr>
          <p:cNvPr id="53" name="Text 37">
            <a:extLst>
              <a:ext uri="{FF2B5EF4-FFF2-40B4-BE49-F238E27FC236}">
                <a16:creationId xmlns:a16="http://schemas.microsoft.com/office/drawing/2014/main" id="{03FE497A-984E-5580-AE31-2431029AC429}"/>
              </a:ext>
            </a:extLst>
          </p:cNvPr>
          <p:cNvSpPr/>
          <p:nvPr/>
        </p:nvSpPr>
        <p:spPr>
          <a:xfrm>
            <a:off x="3919537" y="1666875"/>
            <a:ext cx="1309688"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Josep Jordana</a:t>
            </a:r>
            <a:endParaRPr lang="es-ES_tradnl" sz="570" noProof="0"/>
          </a:p>
        </p:txBody>
      </p:sp>
      <p:sp>
        <p:nvSpPr>
          <p:cNvPr id="54" name="Text 38">
            <a:extLst>
              <a:ext uri="{FF2B5EF4-FFF2-40B4-BE49-F238E27FC236}">
                <a16:creationId xmlns:a16="http://schemas.microsoft.com/office/drawing/2014/main" id="{2EDC9D31-2772-1655-7126-3F8A30F03C2D}"/>
              </a:ext>
            </a:extLst>
          </p:cNvPr>
          <p:cNvSpPr/>
          <p:nvPr/>
        </p:nvSpPr>
        <p:spPr>
          <a:xfrm>
            <a:off x="5367338" y="1081088"/>
            <a:ext cx="485775"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MIP Cultura</a:t>
            </a:r>
            <a:endParaRPr lang="es-ES_tradnl" sz="570" noProof="0"/>
          </a:p>
        </p:txBody>
      </p:sp>
      <p:sp>
        <p:nvSpPr>
          <p:cNvPr id="55" name="Text 39">
            <a:extLst>
              <a:ext uri="{FF2B5EF4-FFF2-40B4-BE49-F238E27FC236}">
                <a16:creationId xmlns:a16="http://schemas.microsoft.com/office/drawing/2014/main" id="{0EFB5EE8-7EC1-4FB3-D156-53E3AB58536C}"/>
              </a:ext>
            </a:extLst>
          </p:cNvPr>
          <p:cNvSpPr/>
          <p:nvPr/>
        </p:nvSpPr>
        <p:spPr>
          <a:xfrm>
            <a:off x="5367338" y="1419225"/>
            <a:ext cx="423863" cy="57150"/>
          </a:xfrm>
          <a:prstGeom prst="rect">
            <a:avLst/>
          </a:prstGeom>
          <a:noFill/>
          <a:ln/>
        </p:spPr>
        <p:txBody>
          <a:bodyPr wrap="square" lIns="0" tIns="0" rIns="0" bIns="0" rtlCol="0" anchor="t"/>
          <a:lstStyle/>
          <a:p>
            <a:pPr marL="0" indent="0" algn="ctr">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MIP Talento</a:t>
            </a:r>
            <a:endParaRPr lang="es-ES_tradnl" sz="570" noProof="0"/>
          </a:p>
        </p:txBody>
      </p:sp>
      <p:sp>
        <p:nvSpPr>
          <p:cNvPr id="56" name="Text 40">
            <a:extLst>
              <a:ext uri="{FF2B5EF4-FFF2-40B4-BE49-F238E27FC236}">
                <a16:creationId xmlns:a16="http://schemas.microsoft.com/office/drawing/2014/main" id="{DD257FEE-1DBD-0771-506F-898DE69D1A11}"/>
              </a:ext>
            </a:extLst>
          </p:cNvPr>
          <p:cNvSpPr/>
          <p:nvPr/>
        </p:nvSpPr>
        <p:spPr>
          <a:xfrm>
            <a:off x="5367338" y="1914525"/>
            <a:ext cx="428625" cy="147638"/>
          </a:xfrm>
          <a:prstGeom prst="rect">
            <a:avLst/>
          </a:prstGeom>
          <a:noFill/>
          <a:ln/>
        </p:spPr>
        <p:txBody>
          <a:bodyPr wrap="square" lIns="0" tIns="0" rIns="0" bIns="0" rtlCol="0" anchor="t"/>
          <a:lstStyle/>
          <a:p>
            <a:pPr marL="0" indent="0" algn="ctr">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MIP Talento</a:t>
            </a:r>
            <a:endParaRPr lang="es-ES_tradnl" sz="570" noProof="0"/>
          </a:p>
          <a:p>
            <a:pPr marL="0" indent="0" algn="ctr">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&amp; Bienestar</a:t>
            </a:r>
            <a:endParaRPr lang="es-ES_tradnl" sz="570" noProof="0"/>
          </a:p>
        </p:txBody>
      </p:sp>
      <p:sp>
        <p:nvSpPr>
          <p:cNvPr id="57" name="Text 41">
            <a:extLst>
              <a:ext uri="{FF2B5EF4-FFF2-40B4-BE49-F238E27FC236}">
                <a16:creationId xmlns:a16="http://schemas.microsoft.com/office/drawing/2014/main" id="{9EE1B858-8935-0233-5E24-5A34D982853C}"/>
              </a:ext>
            </a:extLst>
          </p:cNvPr>
          <p:cNvSpPr/>
          <p:nvPr/>
        </p:nvSpPr>
        <p:spPr>
          <a:xfrm>
            <a:off x="5367338" y="2238375"/>
            <a:ext cx="423863" cy="57150"/>
          </a:xfrm>
          <a:prstGeom prst="rect">
            <a:avLst/>
          </a:prstGeom>
          <a:noFill/>
          <a:ln/>
        </p:spPr>
        <p:txBody>
          <a:bodyPr wrap="square" lIns="0" tIns="0" rIns="0" bIns="0" rtlCol="0" anchor="t"/>
          <a:lstStyle/>
          <a:p>
            <a:pPr marL="0" indent="0" algn="ctr">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MIP Talento</a:t>
            </a:r>
            <a:endParaRPr lang="es-ES_tradnl" sz="570" noProof="0"/>
          </a:p>
        </p:txBody>
      </p:sp>
      <p:sp>
        <p:nvSpPr>
          <p:cNvPr id="58" name="Text 42">
            <a:extLst>
              <a:ext uri="{FF2B5EF4-FFF2-40B4-BE49-F238E27FC236}">
                <a16:creationId xmlns:a16="http://schemas.microsoft.com/office/drawing/2014/main" id="{271CCDC3-45EC-3337-8D58-3D816817BFD4}"/>
              </a:ext>
            </a:extLst>
          </p:cNvPr>
          <p:cNvSpPr/>
          <p:nvPr/>
        </p:nvSpPr>
        <p:spPr>
          <a:xfrm>
            <a:off x="5367338" y="2466975"/>
            <a:ext cx="423863" cy="57150"/>
          </a:xfrm>
          <a:prstGeom prst="rect">
            <a:avLst/>
          </a:prstGeom>
          <a:noFill/>
          <a:ln/>
        </p:spPr>
        <p:txBody>
          <a:bodyPr wrap="square" lIns="0" tIns="0" rIns="0" bIns="0" rtlCol="0" anchor="t"/>
          <a:lstStyle/>
          <a:p>
            <a:pPr marL="0" indent="0" algn="ctr">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MIP Talento</a:t>
            </a:r>
            <a:endParaRPr lang="es-ES_tradnl" sz="570" noProof="0"/>
          </a:p>
        </p:txBody>
      </p:sp>
      <p:sp>
        <p:nvSpPr>
          <p:cNvPr id="59" name="Text 43">
            <a:extLst>
              <a:ext uri="{FF2B5EF4-FFF2-40B4-BE49-F238E27FC236}">
                <a16:creationId xmlns:a16="http://schemas.microsoft.com/office/drawing/2014/main" id="{31EFF1A0-9FE6-4ADD-425E-BEFDD96A9954}"/>
              </a:ext>
            </a:extLst>
          </p:cNvPr>
          <p:cNvSpPr/>
          <p:nvPr/>
        </p:nvSpPr>
        <p:spPr>
          <a:xfrm>
            <a:off x="5367338" y="2800350"/>
            <a:ext cx="423863" cy="57150"/>
          </a:xfrm>
          <a:prstGeom prst="rect">
            <a:avLst/>
          </a:prstGeom>
          <a:noFill/>
          <a:ln/>
        </p:spPr>
        <p:txBody>
          <a:bodyPr wrap="square" lIns="0" tIns="0" rIns="0" bIns="0" rtlCol="0" anchor="t"/>
          <a:lstStyle/>
          <a:p>
            <a:pPr marL="0" indent="0" algn="ctr">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MIP Talento</a:t>
            </a:r>
            <a:endParaRPr lang="es-ES_tradnl" sz="570" noProof="0"/>
          </a:p>
        </p:txBody>
      </p:sp>
      <p:sp>
        <p:nvSpPr>
          <p:cNvPr id="60" name="Text 44">
            <a:extLst>
              <a:ext uri="{FF2B5EF4-FFF2-40B4-BE49-F238E27FC236}">
                <a16:creationId xmlns:a16="http://schemas.microsoft.com/office/drawing/2014/main" id="{3293645D-E12F-166B-8B79-B7C0F81A48A1}"/>
              </a:ext>
            </a:extLst>
          </p:cNvPr>
          <p:cNvSpPr/>
          <p:nvPr/>
        </p:nvSpPr>
        <p:spPr>
          <a:xfrm>
            <a:off x="5367338" y="3048000"/>
            <a:ext cx="433388" cy="57150"/>
          </a:xfrm>
          <a:prstGeom prst="rect">
            <a:avLst/>
          </a:prstGeom>
          <a:noFill/>
          <a:ln/>
        </p:spPr>
        <p:txBody>
          <a:bodyPr wrap="square" lIns="0" tIns="0" rIns="0" bIns="0" rtlCol="0" anchor="t"/>
          <a:lstStyle/>
          <a:p>
            <a:pPr marL="0" indent="0" algn="ctr">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MIP Cultura</a:t>
            </a:r>
            <a:endParaRPr lang="es-ES_tradnl" sz="570" noProof="0"/>
          </a:p>
        </p:txBody>
      </p:sp>
      <p:sp>
        <p:nvSpPr>
          <p:cNvPr id="61" name="Text 45">
            <a:extLst>
              <a:ext uri="{FF2B5EF4-FFF2-40B4-BE49-F238E27FC236}">
                <a16:creationId xmlns:a16="http://schemas.microsoft.com/office/drawing/2014/main" id="{33E0CD0F-75B4-B19F-6C87-4DA298C48314}"/>
              </a:ext>
            </a:extLst>
          </p:cNvPr>
          <p:cNvSpPr/>
          <p:nvPr/>
        </p:nvSpPr>
        <p:spPr>
          <a:xfrm>
            <a:off x="5367338" y="3386138"/>
            <a:ext cx="433388" cy="57150"/>
          </a:xfrm>
          <a:prstGeom prst="rect">
            <a:avLst/>
          </a:prstGeom>
          <a:noFill/>
          <a:ln/>
        </p:spPr>
        <p:txBody>
          <a:bodyPr wrap="square" lIns="0" tIns="0" rIns="0" bIns="0" rtlCol="0" anchor="t"/>
          <a:lstStyle/>
          <a:p>
            <a:pPr marL="0" indent="0" algn="ctr">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MIP Cultura</a:t>
            </a:r>
            <a:endParaRPr lang="es-ES_tradnl" sz="570" noProof="0"/>
          </a:p>
        </p:txBody>
      </p:sp>
      <p:sp>
        <p:nvSpPr>
          <p:cNvPr id="62" name="Text 46">
            <a:extLst>
              <a:ext uri="{FF2B5EF4-FFF2-40B4-BE49-F238E27FC236}">
                <a16:creationId xmlns:a16="http://schemas.microsoft.com/office/drawing/2014/main" id="{2A11C2AE-4C6E-3DD9-1AAF-11A493D0DF52}"/>
              </a:ext>
            </a:extLst>
          </p:cNvPr>
          <p:cNvSpPr/>
          <p:nvPr/>
        </p:nvSpPr>
        <p:spPr>
          <a:xfrm>
            <a:off x="5367338" y="3724275"/>
            <a:ext cx="423863" cy="57150"/>
          </a:xfrm>
          <a:prstGeom prst="rect">
            <a:avLst/>
          </a:prstGeom>
          <a:noFill/>
          <a:ln/>
        </p:spPr>
        <p:txBody>
          <a:bodyPr wrap="square" lIns="0" tIns="0" rIns="0" bIns="0" rtlCol="0" anchor="t"/>
          <a:lstStyle/>
          <a:p>
            <a:pPr marL="0" indent="0" algn="ctr">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MIP Talento</a:t>
            </a:r>
            <a:endParaRPr lang="es-ES_tradnl" sz="570" noProof="0"/>
          </a:p>
        </p:txBody>
      </p:sp>
      <p:sp>
        <p:nvSpPr>
          <p:cNvPr id="63" name="Text 47">
            <a:extLst>
              <a:ext uri="{FF2B5EF4-FFF2-40B4-BE49-F238E27FC236}">
                <a16:creationId xmlns:a16="http://schemas.microsoft.com/office/drawing/2014/main" id="{5C09FFFD-A995-4996-2972-085687484E41}"/>
              </a:ext>
            </a:extLst>
          </p:cNvPr>
          <p:cNvSpPr/>
          <p:nvPr/>
        </p:nvSpPr>
        <p:spPr>
          <a:xfrm>
            <a:off x="5367338" y="3971925"/>
            <a:ext cx="428625" cy="147638"/>
          </a:xfrm>
          <a:prstGeom prst="rect">
            <a:avLst/>
          </a:prstGeom>
          <a:noFill/>
          <a:ln/>
        </p:spPr>
        <p:txBody>
          <a:bodyPr wrap="square" lIns="0" tIns="0" rIns="0" bIns="0" rtlCol="0" anchor="t"/>
          <a:lstStyle/>
          <a:p>
            <a:pPr marL="0" indent="0" algn="ctr">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MIP Talento</a:t>
            </a:r>
            <a:endParaRPr lang="es-ES_tradnl" sz="570" noProof="0"/>
          </a:p>
          <a:p>
            <a:pPr marL="0" indent="0" algn="ctr">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&amp; Bienestar</a:t>
            </a:r>
            <a:endParaRPr lang="es-ES_tradnl" sz="570" noProof="0"/>
          </a:p>
        </p:txBody>
      </p:sp>
      <p:sp>
        <p:nvSpPr>
          <p:cNvPr id="64" name="Text 48">
            <a:extLst>
              <a:ext uri="{FF2B5EF4-FFF2-40B4-BE49-F238E27FC236}">
                <a16:creationId xmlns:a16="http://schemas.microsoft.com/office/drawing/2014/main" id="{68A07670-DF25-5EB1-F053-62BBE7E8FB25}"/>
              </a:ext>
            </a:extLst>
          </p:cNvPr>
          <p:cNvSpPr/>
          <p:nvPr/>
        </p:nvSpPr>
        <p:spPr>
          <a:xfrm>
            <a:off x="5367338" y="4310063"/>
            <a:ext cx="423863" cy="57150"/>
          </a:xfrm>
          <a:prstGeom prst="rect">
            <a:avLst/>
          </a:prstGeom>
          <a:noFill/>
          <a:ln/>
        </p:spPr>
        <p:txBody>
          <a:bodyPr wrap="square" lIns="0" tIns="0" rIns="0" bIns="0" rtlCol="0" anchor="t"/>
          <a:lstStyle/>
          <a:p>
            <a:pPr marL="0" indent="0" algn="ctr">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MIP Talento</a:t>
            </a:r>
            <a:endParaRPr lang="es-ES_tradnl" sz="570" noProof="0"/>
          </a:p>
        </p:txBody>
      </p:sp>
      <p:sp>
        <p:nvSpPr>
          <p:cNvPr id="65" name="Text 49">
            <a:extLst>
              <a:ext uri="{FF2B5EF4-FFF2-40B4-BE49-F238E27FC236}">
                <a16:creationId xmlns:a16="http://schemas.microsoft.com/office/drawing/2014/main" id="{03BA1F0B-005F-46D7-B2B9-F6B0F98B7007}"/>
              </a:ext>
            </a:extLst>
          </p:cNvPr>
          <p:cNvSpPr/>
          <p:nvPr/>
        </p:nvSpPr>
        <p:spPr>
          <a:xfrm>
            <a:off x="5367338" y="4557713"/>
            <a:ext cx="423863" cy="57150"/>
          </a:xfrm>
          <a:prstGeom prst="rect">
            <a:avLst/>
          </a:prstGeom>
          <a:noFill/>
          <a:ln/>
        </p:spPr>
        <p:txBody>
          <a:bodyPr wrap="square" lIns="0" tIns="0" rIns="0" bIns="0" rtlCol="0" anchor="t"/>
          <a:lstStyle/>
          <a:p>
            <a:pPr marL="0" indent="0" algn="ctr">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MIP Talento</a:t>
            </a:r>
            <a:endParaRPr lang="es-ES_tradnl" sz="570" noProof="0"/>
          </a:p>
        </p:txBody>
      </p:sp>
      <p:sp>
        <p:nvSpPr>
          <p:cNvPr id="66" name="Text 50">
            <a:extLst>
              <a:ext uri="{FF2B5EF4-FFF2-40B4-BE49-F238E27FC236}">
                <a16:creationId xmlns:a16="http://schemas.microsoft.com/office/drawing/2014/main" id="{18E40C23-BD14-1A8D-40F9-94A667FD32EB}"/>
              </a:ext>
            </a:extLst>
          </p:cNvPr>
          <p:cNvSpPr/>
          <p:nvPr/>
        </p:nvSpPr>
        <p:spPr>
          <a:xfrm>
            <a:off x="5367338" y="4805363"/>
            <a:ext cx="423863" cy="57150"/>
          </a:xfrm>
          <a:prstGeom prst="rect">
            <a:avLst/>
          </a:prstGeom>
          <a:noFill/>
          <a:ln/>
        </p:spPr>
        <p:txBody>
          <a:bodyPr wrap="square" lIns="0" tIns="0" rIns="0" bIns="0" rtlCol="0" anchor="t"/>
          <a:lstStyle/>
          <a:p>
            <a:pPr marL="0" indent="0" algn="ctr">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MIP Talento</a:t>
            </a:r>
            <a:endParaRPr lang="es-ES_tradnl" sz="570" noProof="0"/>
          </a:p>
        </p:txBody>
      </p:sp>
      <p:sp>
        <p:nvSpPr>
          <p:cNvPr id="67" name="Text 51">
            <a:extLst>
              <a:ext uri="{FF2B5EF4-FFF2-40B4-BE49-F238E27FC236}">
                <a16:creationId xmlns:a16="http://schemas.microsoft.com/office/drawing/2014/main" id="{7E40EF1B-ED30-6102-218D-D057E8E61CD8}"/>
              </a:ext>
            </a:extLst>
          </p:cNvPr>
          <p:cNvSpPr/>
          <p:nvPr/>
        </p:nvSpPr>
        <p:spPr>
          <a:xfrm>
            <a:off x="5367338" y="1666875"/>
            <a:ext cx="423863" cy="57150"/>
          </a:xfrm>
          <a:prstGeom prst="rect">
            <a:avLst/>
          </a:prstGeom>
          <a:noFill/>
          <a:ln/>
        </p:spPr>
        <p:txBody>
          <a:bodyPr wrap="square" lIns="0" tIns="0" rIns="0" bIns="0" rtlCol="0" anchor="t"/>
          <a:lstStyle/>
          <a:p>
            <a:pPr marL="0" indent="0" algn="ctr">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MIP Talento</a:t>
            </a:r>
            <a:endParaRPr lang="es-ES_tradnl" sz="570" noProof="0"/>
          </a:p>
        </p:txBody>
      </p:sp>
      <p:sp>
        <p:nvSpPr>
          <p:cNvPr id="68" name="Text 52">
            <a:extLst>
              <a:ext uri="{FF2B5EF4-FFF2-40B4-BE49-F238E27FC236}">
                <a16:creationId xmlns:a16="http://schemas.microsoft.com/office/drawing/2014/main" id="{821AB981-9AA7-9DD0-9D71-665939E8B60A}"/>
              </a:ext>
            </a:extLst>
          </p:cNvPr>
          <p:cNvSpPr/>
          <p:nvPr/>
        </p:nvSpPr>
        <p:spPr>
          <a:xfrm>
            <a:off x="6096000" y="1081088"/>
            <a:ext cx="27622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576A78">
                    <a:alpha val="99000"/>
                  </a:srgbClr>
                </a:solidFill>
                <a:latin typeface="Bw Gradual" pitchFamily="34" charset="0"/>
                <a:ea typeface="Bw Gradual" pitchFamily="34" charset="-122"/>
                <a:cs typeface="Bw Gradual" pitchFamily="34" charset="-120"/>
              </a:rPr>
              <a:t>La </a:t>
            </a:r>
            <a:r>
              <a:rPr lang="es-ES_tradnl" sz="570" kern="0" spc="6" noProof="0" err="1">
                <a:solidFill>
                  <a:srgbClr val="576A78">
                    <a:alpha val="99000"/>
                  </a:srgbClr>
                </a:solidFill>
                <a:latin typeface="Bw Gradual" pitchFamily="34" charset="0"/>
                <a:ea typeface="Bw Gradual" pitchFamily="34" charset="-122"/>
                <a:cs typeface="Bw Gradual" pitchFamily="34" charset="-120"/>
              </a:rPr>
              <a:t>Iíada</a:t>
            </a:r>
            <a:r>
              <a:rPr lang="es-ES_tradnl" sz="570" kern="0" spc="6" noProof="0">
                <a:solidFill>
                  <a:srgbClr val="576A78">
                    <a:alpha val="99000"/>
                  </a:srgbClr>
                </a:solidFill>
                <a:latin typeface="Bw Gradual" pitchFamily="34" charset="0"/>
                <a:ea typeface="Bw Gradual" pitchFamily="34" charset="-122"/>
                <a:cs typeface="Bw Gradual" pitchFamily="34" charset="-120"/>
              </a:rPr>
              <a:t>: Cultura y liderazgo...</a:t>
            </a:r>
            <a:endParaRPr lang="es-ES_tradnl" sz="570" noProof="0"/>
          </a:p>
        </p:txBody>
      </p:sp>
      <p:sp>
        <p:nvSpPr>
          <p:cNvPr id="69" name="Text 53">
            <a:extLst>
              <a:ext uri="{FF2B5EF4-FFF2-40B4-BE49-F238E27FC236}">
                <a16:creationId xmlns:a16="http://schemas.microsoft.com/office/drawing/2014/main" id="{C495F6DA-6C06-EC7E-EBB0-607D5A3B5B6A}"/>
              </a:ext>
            </a:extLst>
          </p:cNvPr>
          <p:cNvSpPr/>
          <p:nvPr/>
        </p:nvSpPr>
        <p:spPr>
          <a:xfrm>
            <a:off x="6096000" y="1419225"/>
            <a:ext cx="27622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576A78">
                    <a:alpha val="99000"/>
                  </a:srgbClr>
                </a:solidFill>
                <a:latin typeface="Bw Gradual" pitchFamily="34" charset="0"/>
                <a:ea typeface="Bw Gradual" pitchFamily="34" charset="-122"/>
                <a:cs typeface="Bw Gradual" pitchFamily="34" charset="-120"/>
              </a:rPr>
              <a:t>Private </a:t>
            </a:r>
            <a:r>
              <a:rPr lang="es-ES_tradnl" sz="570" kern="0" spc="6" noProof="0" err="1">
                <a:solidFill>
                  <a:srgbClr val="576A78">
                    <a:alpha val="99000"/>
                  </a:srgbClr>
                </a:solidFill>
                <a:latin typeface="Bw Gradual" pitchFamily="34" charset="0"/>
                <a:ea typeface="Bw Gradual" pitchFamily="34" charset="-122"/>
                <a:cs typeface="Bw Gradual" pitchFamily="34" charset="-120"/>
              </a:rPr>
              <a:t>markets</a:t>
            </a:r>
            <a:r>
              <a:rPr lang="es-ES_tradnl" sz="570" kern="0" spc="6" noProof="0">
                <a:solidFill>
                  <a:srgbClr val="576A78">
                    <a:alpha val="99000"/>
                  </a:srgbClr>
                </a:solidFill>
                <a:latin typeface="Bw Gradual" pitchFamily="34" charset="0"/>
                <a:ea typeface="Bw Gradual" pitchFamily="34" charset="-122"/>
                <a:cs typeface="Bw Gradual" pitchFamily="34" charset="-120"/>
              </a:rPr>
              <a:t> &amp; </a:t>
            </a:r>
            <a:r>
              <a:rPr lang="es-ES_tradnl" sz="570" kern="0" spc="6" noProof="0" err="1">
                <a:solidFill>
                  <a:srgbClr val="576A78">
                    <a:alpha val="99000"/>
                  </a:srgbClr>
                </a:solidFill>
                <a:latin typeface="Bw Gradual" pitchFamily="34" charset="0"/>
                <a:ea typeface="Bw Gradual" pitchFamily="34" charset="-122"/>
                <a:cs typeface="Bw Gradual" pitchFamily="34" charset="-120"/>
              </a:rPr>
              <a:t>wealth</a:t>
            </a:r>
            <a:r>
              <a:rPr lang="es-ES_tradnl" sz="570" kern="0" spc="6" noProof="0">
                <a:solidFill>
                  <a:srgbClr val="576A78">
                    <a:alpha val="99000"/>
                  </a:srgbClr>
                </a:solidFill>
                <a:latin typeface="Bw Gradual" pitchFamily="34" charset="0"/>
                <a:ea typeface="Bw Gradual" pitchFamily="34" charset="-122"/>
                <a:cs typeface="Bw Gradual" pitchFamily="34" charset="-120"/>
              </a:rPr>
              <a:t> </a:t>
            </a:r>
            <a:r>
              <a:rPr lang="es-ES_tradnl" sz="570" kern="0" spc="6" noProof="0" err="1">
                <a:solidFill>
                  <a:srgbClr val="576A78">
                    <a:alpha val="99000"/>
                  </a:srgbClr>
                </a:solidFill>
                <a:latin typeface="Bw Gradual" pitchFamily="34" charset="0"/>
                <a:ea typeface="Bw Gradual" pitchFamily="34" charset="-122"/>
                <a:cs typeface="Bw Gradual" pitchFamily="34" charset="-120"/>
              </a:rPr>
              <a:t>management</a:t>
            </a:r>
            <a:endParaRPr lang="es-ES_tradnl" sz="570" noProof="0"/>
          </a:p>
        </p:txBody>
      </p:sp>
      <p:sp>
        <p:nvSpPr>
          <p:cNvPr id="70" name="Text 54">
            <a:extLst>
              <a:ext uri="{FF2B5EF4-FFF2-40B4-BE49-F238E27FC236}">
                <a16:creationId xmlns:a16="http://schemas.microsoft.com/office/drawing/2014/main" id="{89F59349-D84A-6777-10B0-F11475E31E57}"/>
              </a:ext>
            </a:extLst>
          </p:cNvPr>
          <p:cNvSpPr/>
          <p:nvPr/>
        </p:nvSpPr>
        <p:spPr>
          <a:xfrm>
            <a:off x="6096000" y="1914525"/>
            <a:ext cx="2181225" cy="147638"/>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576A78">
                    <a:alpha val="99000"/>
                  </a:srgbClr>
                </a:solidFill>
                <a:latin typeface="Bw Gradual" pitchFamily="34" charset="0"/>
                <a:ea typeface="Bw Gradual" pitchFamily="34" charset="-122"/>
                <a:cs typeface="Bw Gradual" pitchFamily="34" charset="-120"/>
              </a:rPr>
              <a:t>Liderazgo en alta dirección: órganos de gobierno en prensa y comunicación</a:t>
            </a:r>
            <a:endParaRPr lang="es-ES_tradnl" sz="570" noProof="0"/>
          </a:p>
        </p:txBody>
      </p:sp>
      <p:sp>
        <p:nvSpPr>
          <p:cNvPr id="71" name="Text 55">
            <a:extLst>
              <a:ext uri="{FF2B5EF4-FFF2-40B4-BE49-F238E27FC236}">
                <a16:creationId xmlns:a16="http://schemas.microsoft.com/office/drawing/2014/main" id="{A0494DA8-45BD-B721-F8B6-3F2A80739704}"/>
              </a:ext>
            </a:extLst>
          </p:cNvPr>
          <p:cNvSpPr/>
          <p:nvPr/>
        </p:nvSpPr>
        <p:spPr>
          <a:xfrm>
            <a:off x="6096000" y="2238375"/>
            <a:ext cx="27622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576A78">
                    <a:alpha val="99000"/>
                  </a:srgbClr>
                </a:solidFill>
                <a:latin typeface="Bw Gradual" pitchFamily="34" charset="0"/>
                <a:ea typeface="Bw Gradual" pitchFamily="34" charset="-122"/>
                <a:cs typeface="Bw Gradual" pitchFamily="34" charset="-120"/>
              </a:rPr>
              <a:t>El comité de riesgo bancario</a:t>
            </a:r>
            <a:endParaRPr lang="es-ES_tradnl" sz="570" noProof="0"/>
          </a:p>
        </p:txBody>
      </p:sp>
      <p:sp>
        <p:nvSpPr>
          <p:cNvPr id="72" name="Text 56">
            <a:extLst>
              <a:ext uri="{FF2B5EF4-FFF2-40B4-BE49-F238E27FC236}">
                <a16:creationId xmlns:a16="http://schemas.microsoft.com/office/drawing/2014/main" id="{CB565E69-CFE4-336E-2544-87FC59106953}"/>
              </a:ext>
            </a:extLst>
          </p:cNvPr>
          <p:cNvSpPr/>
          <p:nvPr/>
        </p:nvSpPr>
        <p:spPr>
          <a:xfrm>
            <a:off x="6096000" y="2471738"/>
            <a:ext cx="27622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576A78">
                    <a:alpha val="99000"/>
                  </a:srgbClr>
                </a:solidFill>
                <a:latin typeface="Bw Gradual" pitchFamily="34" charset="0"/>
                <a:ea typeface="Bw Gradual" pitchFamily="34" charset="-122"/>
                <a:cs typeface="Bw Gradual" pitchFamily="34" charset="-120"/>
              </a:rPr>
              <a:t>The </a:t>
            </a:r>
            <a:r>
              <a:rPr lang="es-ES_tradnl" sz="570" kern="0" spc="6" noProof="0" err="1">
                <a:solidFill>
                  <a:srgbClr val="576A78">
                    <a:alpha val="99000"/>
                  </a:srgbClr>
                </a:solidFill>
                <a:latin typeface="Bw Gradual" pitchFamily="34" charset="0"/>
                <a:ea typeface="Bw Gradual" pitchFamily="34" charset="-122"/>
                <a:cs typeface="Bw Gradual" pitchFamily="34" charset="-120"/>
              </a:rPr>
              <a:t>virtues</a:t>
            </a:r>
            <a:r>
              <a:rPr lang="es-ES_tradnl" sz="570" kern="0" spc="6" noProof="0">
                <a:solidFill>
                  <a:srgbClr val="576A78">
                    <a:alpha val="99000"/>
                  </a:srgbClr>
                </a:solidFill>
                <a:latin typeface="Bw Gradual" pitchFamily="34" charset="0"/>
                <a:ea typeface="Bw Gradual" pitchFamily="34" charset="-122"/>
                <a:cs typeface="Bw Gradual" pitchFamily="34" charset="-120"/>
              </a:rPr>
              <a:t> </a:t>
            </a:r>
            <a:r>
              <a:rPr lang="es-ES_tradnl" sz="570" kern="0" spc="6" noProof="0" err="1">
                <a:solidFill>
                  <a:srgbClr val="576A78">
                    <a:alpha val="99000"/>
                  </a:srgbClr>
                </a:solidFill>
                <a:latin typeface="Bw Gradual" pitchFamily="34" charset="0"/>
                <a:ea typeface="Bw Gradual" pitchFamily="34" charset="-122"/>
                <a:cs typeface="Bw Gradual" pitchFamily="34" charset="-120"/>
              </a:rPr>
              <a:t>of</a:t>
            </a:r>
            <a:r>
              <a:rPr lang="es-ES_tradnl" sz="570" kern="0" spc="6" noProof="0">
                <a:solidFill>
                  <a:srgbClr val="576A78">
                    <a:alpha val="99000"/>
                  </a:srgbClr>
                </a:solidFill>
                <a:latin typeface="Bw Gradual" pitchFamily="34" charset="0"/>
                <a:ea typeface="Bw Gradual" pitchFamily="34" charset="-122"/>
                <a:cs typeface="Bw Gradual" pitchFamily="34" charset="-120"/>
              </a:rPr>
              <a:t> </a:t>
            </a:r>
            <a:r>
              <a:rPr lang="es-ES_tradnl" sz="570" kern="0" spc="6" noProof="0" err="1">
                <a:solidFill>
                  <a:srgbClr val="576A78">
                    <a:alpha val="99000"/>
                  </a:srgbClr>
                </a:solidFill>
                <a:latin typeface="Bw Gradual" pitchFamily="34" charset="0"/>
                <a:ea typeface="Bw Gradual" pitchFamily="34" charset="-122"/>
                <a:cs typeface="Bw Gradual" pitchFamily="34" charset="-120"/>
              </a:rPr>
              <a:t>illiquidity</a:t>
            </a:r>
            <a:endParaRPr lang="es-ES_tradnl" sz="570" noProof="0"/>
          </a:p>
        </p:txBody>
      </p:sp>
      <p:sp>
        <p:nvSpPr>
          <p:cNvPr id="73" name="Text 57">
            <a:extLst>
              <a:ext uri="{FF2B5EF4-FFF2-40B4-BE49-F238E27FC236}">
                <a16:creationId xmlns:a16="http://schemas.microsoft.com/office/drawing/2014/main" id="{0D1AECB2-8BEF-6932-88DA-F6FE1CA5188D}"/>
              </a:ext>
            </a:extLst>
          </p:cNvPr>
          <p:cNvSpPr/>
          <p:nvPr/>
        </p:nvSpPr>
        <p:spPr>
          <a:xfrm>
            <a:off x="6096000" y="2805113"/>
            <a:ext cx="27622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576A78">
                    <a:alpha val="99000"/>
                  </a:srgbClr>
                </a:solidFill>
                <a:latin typeface="Bw Gradual" pitchFamily="34" charset="0"/>
                <a:ea typeface="Bw Gradual" pitchFamily="34" charset="-122"/>
                <a:cs typeface="Bw Gradual" pitchFamily="34" charset="-120"/>
              </a:rPr>
              <a:t>Introducción al análisis de EEFF</a:t>
            </a:r>
            <a:endParaRPr lang="es-ES_tradnl" sz="570" noProof="0"/>
          </a:p>
        </p:txBody>
      </p:sp>
      <p:sp>
        <p:nvSpPr>
          <p:cNvPr id="74" name="Text 58">
            <a:extLst>
              <a:ext uri="{FF2B5EF4-FFF2-40B4-BE49-F238E27FC236}">
                <a16:creationId xmlns:a16="http://schemas.microsoft.com/office/drawing/2014/main" id="{8E829D4A-55E1-E8F2-AB0D-65EFBB8B142A}"/>
              </a:ext>
            </a:extLst>
          </p:cNvPr>
          <p:cNvSpPr/>
          <p:nvPr/>
        </p:nvSpPr>
        <p:spPr>
          <a:xfrm>
            <a:off x="6096000" y="3052763"/>
            <a:ext cx="2657475" cy="147638"/>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576A78">
                    <a:alpha val="99000"/>
                  </a:srgbClr>
                </a:solidFill>
                <a:latin typeface="Bw Gradual" pitchFamily="34" charset="0"/>
                <a:ea typeface="Bw Gradual" pitchFamily="34" charset="-122"/>
                <a:cs typeface="Bw Gradual" pitchFamily="34" charset="-120"/>
              </a:rPr>
              <a:t>Todo lo que usted siempre quiso saber sobre los medios de comunicación y nunca se atrevió a preguntar</a:t>
            </a:r>
            <a:endParaRPr lang="es-ES_tradnl" sz="570" noProof="0"/>
          </a:p>
        </p:txBody>
      </p:sp>
      <p:sp>
        <p:nvSpPr>
          <p:cNvPr id="75" name="Text 59">
            <a:extLst>
              <a:ext uri="{FF2B5EF4-FFF2-40B4-BE49-F238E27FC236}">
                <a16:creationId xmlns:a16="http://schemas.microsoft.com/office/drawing/2014/main" id="{9834B894-84CD-E936-3189-1CEABE6B572B}"/>
              </a:ext>
            </a:extLst>
          </p:cNvPr>
          <p:cNvSpPr/>
          <p:nvPr/>
        </p:nvSpPr>
        <p:spPr>
          <a:xfrm>
            <a:off x="6096000" y="3390900"/>
            <a:ext cx="27622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576A78">
                    <a:alpha val="99000"/>
                  </a:srgbClr>
                </a:solidFill>
                <a:latin typeface="Bw Gradual" pitchFamily="34" charset="0"/>
                <a:ea typeface="Bw Gradual" pitchFamily="34" charset="-122"/>
                <a:cs typeface="Bw Gradual" pitchFamily="34" charset="-120"/>
              </a:rPr>
              <a:t>Actualidad política</a:t>
            </a:r>
            <a:endParaRPr lang="es-ES_tradnl" sz="570" noProof="0"/>
          </a:p>
        </p:txBody>
      </p:sp>
      <p:sp>
        <p:nvSpPr>
          <p:cNvPr id="76" name="Text 60">
            <a:extLst>
              <a:ext uri="{FF2B5EF4-FFF2-40B4-BE49-F238E27FC236}">
                <a16:creationId xmlns:a16="http://schemas.microsoft.com/office/drawing/2014/main" id="{80EE246A-A1AC-F6F2-D896-9383A07BA5A3}"/>
              </a:ext>
            </a:extLst>
          </p:cNvPr>
          <p:cNvSpPr/>
          <p:nvPr/>
        </p:nvSpPr>
        <p:spPr>
          <a:xfrm>
            <a:off x="6096000" y="3729038"/>
            <a:ext cx="2762250" cy="57150"/>
          </a:xfrm>
          <a:prstGeom prst="rect">
            <a:avLst/>
          </a:prstGeom>
          <a:noFill/>
          <a:ln/>
        </p:spPr>
        <p:txBody>
          <a:bodyPr wrap="square" lIns="0" tIns="0" rIns="0" bIns="0" rtlCol="0" anchor="t"/>
          <a:lstStyle/>
          <a:p>
            <a:pPr marL="0" indent="0" algn="l">
              <a:lnSpc>
                <a:spcPts val="684"/>
              </a:lnSpc>
              <a:buNone/>
            </a:pPr>
            <a:r>
              <a:rPr lang="es-ES_tradnl" sz="570" kern="0" spc="6" noProof="0" err="1">
                <a:solidFill>
                  <a:srgbClr val="576A78">
                    <a:alpha val="99000"/>
                  </a:srgbClr>
                </a:solidFill>
                <a:latin typeface="Bw Gradual" pitchFamily="34" charset="0"/>
                <a:ea typeface="Bw Gradual" pitchFamily="34" charset="-122"/>
                <a:cs typeface="Bw Gradual" pitchFamily="34" charset="-120"/>
              </a:rPr>
              <a:t>Crypto</a:t>
            </a:r>
            <a:r>
              <a:rPr lang="es-ES_tradnl" sz="570" kern="0" spc="6" noProof="0">
                <a:solidFill>
                  <a:srgbClr val="576A78">
                    <a:alpha val="99000"/>
                  </a:srgbClr>
                </a:solidFill>
                <a:latin typeface="Bw Gradual" pitchFamily="34" charset="0"/>
                <a:ea typeface="Bw Gradual" pitchFamily="34" charset="-122"/>
                <a:cs typeface="Bw Gradual" pitchFamily="34" charset="-120"/>
              </a:rPr>
              <a:t>-Tech y los efectos en la política Americana</a:t>
            </a:r>
            <a:endParaRPr lang="es-ES_tradnl" sz="570" noProof="0"/>
          </a:p>
        </p:txBody>
      </p:sp>
      <p:sp>
        <p:nvSpPr>
          <p:cNvPr id="77" name="Text 61">
            <a:extLst>
              <a:ext uri="{FF2B5EF4-FFF2-40B4-BE49-F238E27FC236}">
                <a16:creationId xmlns:a16="http://schemas.microsoft.com/office/drawing/2014/main" id="{CD118A83-C243-A83E-7BB5-8485AFF16FD9}"/>
              </a:ext>
            </a:extLst>
          </p:cNvPr>
          <p:cNvSpPr/>
          <p:nvPr/>
        </p:nvSpPr>
        <p:spPr>
          <a:xfrm>
            <a:off x="6096000" y="3976687"/>
            <a:ext cx="2762250" cy="147638"/>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576A78">
                    <a:alpha val="99000"/>
                  </a:srgbClr>
                </a:solidFill>
                <a:latin typeface="Bw Gradual" pitchFamily="34" charset="0"/>
                <a:ea typeface="Bw Gradual" pitchFamily="34" charset="-122"/>
                <a:cs typeface="Bw Gradual" pitchFamily="34" charset="-120"/>
              </a:rPr>
              <a:t>Cómo establecer un plan de trabajo para equipos multidisciplinares: la estructuración del trabajo semanal y el liderazgo de equipos</a:t>
            </a:r>
            <a:endParaRPr lang="es-ES_tradnl" sz="570" noProof="0"/>
          </a:p>
        </p:txBody>
      </p:sp>
      <p:sp>
        <p:nvSpPr>
          <p:cNvPr id="78" name="Text 62">
            <a:extLst>
              <a:ext uri="{FF2B5EF4-FFF2-40B4-BE49-F238E27FC236}">
                <a16:creationId xmlns:a16="http://schemas.microsoft.com/office/drawing/2014/main" id="{1191CF76-F742-953B-C837-93598EDA766C}"/>
              </a:ext>
            </a:extLst>
          </p:cNvPr>
          <p:cNvSpPr/>
          <p:nvPr/>
        </p:nvSpPr>
        <p:spPr>
          <a:xfrm>
            <a:off x="6096000" y="4314825"/>
            <a:ext cx="27622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576A78">
                    <a:alpha val="99000"/>
                  </a:srgbClr>
                </a:solidFill>
                <a:latin typeface="Bw Gradual" pitchFamily="34" charset="0"/>
                <a:ea typeface="Bw Gradual" pitchFamily="34" charset="-122"/>
                <a:cs typeface="Bw Gradual" pitchFamily="34" charset="-120"/>
              </a:rPr>
              <a:t>Principios para el éxito de las inversiones a largo plazo</a:t>
            </a:r>
            <a:endParaRPr lang="es-ES_tradnl" sz="570" noProof="0"/>
          </a:p>
        </p:txBody>
      </p:sp>
      <p:sp>
        <p:nvSpPr>
          <p:cNvPr id="79" name="Text 63">
            <a:extLst>
              <a:ext uri="{FF2B5EF4-FFF2-40B4-BE49-F238E27FC236}">
                <a16:creationId xmlns:a16="http://schemas.microsoft.com/office/drawing/2014/main" id="{9A3A5A31-4CA0-46B0-226F-704A87570969}"/>
              </a:ext>
            </a:extLst>
          </p:cNvPr>
          <p:cNvSpPr/>
          <p:nvPr/>
        </p:nvSpPr>
        <p:spPr>
          <a:xfrm>
            <a:off x="6096000" y="4562475"/>
            <a:ext cx="27622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576A78">
                    <a:alpha val="99000"/>
                  </a:srgbClr>
                </a:solidFill>
                <a:latin typeface="Bw Gradual" pitchFamily="34" charset="0"/>
                <a:ea typeface="Bw Gradual" pitchFamily="34" charset="-122"/>
                <a:cs typeface="Bw Gradual" pitchFamily="34" charset="-120"/>
              </a:rPr>
              <a:t>Metodología de Transacciones Buy-</a:t>
            </a:r>
            <a:r>
              <a:rPr lang="es-ES_tradnl" sz="570" kern="0" spc="6" noProof="0" err="1">
                <a:solidFill>
                  <a:srgbClr val="576A78">
                    <a:alpha val="99000"/>
                  </a:srgbClr>
                </a:solidFill>
                <a:latin typeface="Bw Gradual" pitchFamily="34" charset="0"/>
                <a:ea typeface="Bw Gradual" pitchFamily="34" charset="-122"/>
                <a:cs typeface="Bw Gradual" pitchFamily="34" charset="-120"/>
              </a:rPr>
              <a:t>Out</a:t>
            </a:r>
            <a:endParaRPr lang="es-ES_tradnl" sz="570" noProof="0"/>
          </a:p>
        </p:txBody>
      </p:sp>
      <p:sp>
        <p:nvSpPr>
          <p:cNvPr id="80" name="Text 64">
            <a:extLst>
              <a:ext uri="{FF2B5EF4-FFF2-40B4-BE49-F238E27FC236}">
                <a16:creationId xmlns:a16="http://schemas.microsoft.com/office/drawing/2014/main" id="{55645B1F-49EA-BC51-B619-E0B973DA2D15}"/>
              </a:ext>
            </a:extLst>
          </p:cNvPr>
          <p:cNvSpPr/>
          <p:nvPr/>
        </p:nvSpPr>
        <p:spPr>
          <a:xfrm>
            <a:off x="6096000" y="4810125"/>
            <a:ext cx="27622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576A78">
                    <a:alpha val="99000"/>
                  </a:srgbClr>
                </a:solidFill>
                <a:latin typeface="Bw Gradual" pitchFamily="34" charset="0"/>
                <a:ea typeface="Bw Gradual" pitchFamily="34" charset="-122"/>
                <a:cs typeface="Bw Gradual" pitchFamily="34" charset="-120"/>
              </a:rPr>
              <a:t>Venture Capital Early Stage</a:t>
            </a:r>
            <a:endParaRPr lang="es-ES_tradnl" sz="570" noProof="0"/>
          </a:p>
        </p:txBody>
      </p:sp>
      <p:sp>
        <p:nvSpPr>
          <p:cNvPr id="81" name="Text 65">
            <a:extLst>
              <a:ext uri="{FF2B5EF4-FFF2-40B4-BE49-F238E27FC236}">
                <a16:creationId xmlns:a16="http://schemas.microsoft.com/office/drawing/2014/main" id="{4AD1D068-5CC4-9CB4-C08E-8DF68EFB3FA4}"/>
              </a:ext>
            </a:extLst>
          </p:cNvPr>
          <p:cNvSpPr/>
          <p:nvPr/>
        </p:nvSpPr>
        <p:spPr>
          <a:xfrm>
            <a:off x="6096000" y="1666875"/>
            <a:ext cx="27622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576A78">
                    <a:alpha val="99000"/>
                  </a:srgbClr>
                </a:solidFill>
                <a:latin typeface="Bw Gradual" pitchFamily="34" charset="0"/>
                <a:ea typeface="Bw Gradual" pitchFamily="34" charset="-122"/>
                <a:cs typeface="Bw Gradual" pitchFamily="34" charset="-120"/>
              </a:rPr>
              <a:t>El comité de inversiones inmobiliario</a:t>
            </a:r>
            <a:endParaRPr lang="es-ES_tradnl" sz="570" noProof="0"/>
          </a:p>
        </p:txBody>
      </p:sp>
      <p:sp>
        <p:nvSpPr>
          <p:cNvPr id="82" name="Text 66">
            <a:extLst>
              <a:ext uri="{FF2B5EF4-FFF2-40B4-BE49-F238E27FC236}">
                <a16:creationId xmlns:a16="http://schemas.microsoft.com/office/drawing/2014/main" id="{015F1F55-C367-5508-FCF3-5D0C727AB213}"/>
              </a:ext>
            </a:extLst>
          </p:cNvPr>
          <p:cNvSpPr/>
          <p:nvPr/>
        </p:nvSpPr>
        <p:spPr>
          <a:xfrm>
            <a:off x="3171825" y="488156"/>
            <a:ext cx="2381250" cy="109538"/>
          </a:xfrm>
          <a:prstGeom prst="rect">
            <a:avLst/>
          </a:prstGeom>
          <a:noFill/>
          <a:ln/>
        </p:spPr>
        <p:txBody>
          <a:bodyPr wrap="square" lIns="0" tIns="0" rIns="0" bIns="0" rtlCol="0" anchor="t"/>
          <a:lstStyle/>
          <a:p>
            <a:pPr marL="0" indent="0" algn="l">
              <a:lnSpc>
                <a:spcPts val="1368"/>
              </a:lnSpc>
              <a:buNone/>
            </a:pPr>
            <a:r>
              <a:rPr lang="es-ES_tradnl" sz="1200" kern="0" spc="11" noProof="0">
                <a:solidFill>
                  <a:srgbClr val="132034">
                    <a:alpha val="99000"/>
                  </a:srgbClr>
                </a:solidFill>
                <a:latin typeface="Canela Light" pitchFamily="2" charset="77"/>
                <a:ea typeface="Canela" pitchFamily="34" charset="-122"/>
                <a:cs typeface="Canela" pitchFamily="34" charset="-120"/>
              </a:rPr>
              <a:t>Actividades realizadas 2025</a:t>
            </a:r>
            <a:endParaRPr lang="es-ES_tradnl" sz="1200" noProof="0"/>
          </a:p>
        </p:txBody>
      </p:sp>
      <p:sp>
        <p:nvSpPr>
          <p:cNvPr id="5" name="Text 2">
            <a:extLst>
              <a:ext uri="{FF2B5EF4-FFF2-40B4-BE49-F238E27FC236}">
                <a16:creationId xmlns:a16="http://schemas.microsoft.com/office/drawing/2014/main" id="{550A9F3C-E31E-ADE2-2C0D-1BB53122C10C}"/>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spTree>
    <p:extLst>
      <p:ext uri="{BB962C8B-B14F-4D97-AF65-F5344CB8AC3E}">
        <p14:creationId xmlns:p14="http://schemas.microsoft.com/office/powerpoint/2010/main" val="105836360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name="Slide 65">
    <p:bg>
      <p:bgPr>
        <a:solidFill>
          <a:srgbClr val="E3E5E8"/>
        </a:solidFill>
        <a:effectLst/>
      </p:bgPr>
    </p:bg>
    <p:spTree>
      <p:nvGrpSpPr>
        <p:cNvPr id="1" name=""/>
        <p:cNvGrpSpPr/>
        <p:nvPr/>
      </p:nvGrpSpPr>
      <p:grpSpPr>
        <a:xfrm>
          <a:off x="0" y="0"/>
          <a:ext cx="0" cy="0"/>
          <a:chOff x="0" y="0"/>
          <a:chExt cx="0" cy="0"/>
        </a:xfrm>
      </p:grpSpPr>
      <p:sp>
        <p:nvSpPr>
          <p:cNvPr id="2" name="Text 0"/>
          <p:cNvSpPr/>
          <p:nvPr/>
        </p:nvSpPr>
        <p:spPr>
          <a:xfrm>
            <a:off x="1014413" y="4943475"/>
            <a:ext cx="400050" cy="57150"/>
          </a:xfrm>
          <a:prstGeom prst="rect">
            <a:avLst/>
          </a:prstGeom>
          <a:noFill/>
          <a:ln/>
        </p:spPr>
        <p:txBody>
          <a:bodyPr wrap="square" lIns="0" tIns="0" rIns="0" bIns="0" rtlCol="0" anchor="ctr"/>
          <a:lstStyle/>
          <a:p>
            <a:pPr marL="0" indent="0" algn="ctr">
              <a:lnSpc>
                <a:spcPts val="570"/>
              </a:lnSpc>
              <a:buNone/>
            </a:pPr>
            <a:r>
              <a:rPr lang="es-ES_tradnl" sz="570" kern="0" spc="11" noProof="0">
                <a:solidFill>
                  <a:srgbClr val="132034">
                    <a:alpha val="99000"/>
                  </a:srgbClr>
                </a:solidFill>
                <a:latin typeface="Canela Light" pitchFamily="2" charset="77"/>
                <a:ea typeface="Canela" pitchFamily="34" charset="-122"/>
                <a:cs typeface="Canela" pitchFamily="34" charset="-120"/>
              </a:rPr>
              <a:t>CRANDON</a:t>
            </a:r>
            <a:endParaRPr lang="es-ES_tradnl" sz="570" noProof="0"/>
          </a:p>
        </p:txBody>
      </p:sp>
      <p:sp>
        <p:nvSpPr>
          <p:cNvPr id="3" name="Text 1"/>
          <p:cNvSpPr/>
          <p:nvPr/>
        </p:nvSpPr>
        <p:spPr>
          <a:xfrm>
            <a:off x="285750" y="4943475"/>
            <a:ext cx="100013" cy="57150"/>
          </a:xfrm>
          <a:prstGeom prst="rect">
            <a:avLst/>
          </a:prstGeom>
          <a:noFill/>
          <a:ln/>
        </p:spPr>
        <p:txBody>
          <a:bodyPr wrap="square" lIns="0" tIns="0" rIns="0" bIns="0" rtlCol="0" anchor="ctr"/>
          <a:lstStyle/>
          <a:p>
            <a:pPr marL="0" indent="0" algn="ctr">
              <a:lnSpc>
                <a:spcPts val="684"/>
              </a:lnSpc>
              <a:buNone/>
            </a:pPr>
            <a:r>
              <a:rPr lang="es-ES_tradnl" sz="570" kern="0" spc="11" noProof="0">
                <a:solidFill>
                  <a:srgbClr val="132034">
                    <a:alpha val="99000"/>
                  </a:srgbClr>
                </a:solidFill>
                <a:latin typeface="Bw Gradual" pitchFamily="34" charset="0"/>
              </a:rPr>
              <a:t>69</a:t>
            </a:r>
            <a:endParaRPr lang="es-ES_tradnl" sz="570" noProof="0"/>
          </a:p>
        </p:txBody>
      </p:sp>
      <p:sp>
        <p:nvSpPr>
          <p:cNvPr id="4" name="Text 2"/>
          <p:cNvSpPr/>
          <p:nvPr/>
        </p:nvSpPr>
        <p:spPr>
          <a:xfrm>
            <a:off x="285750" y="481012"/>
            <a:ext cx="995363" cy="409575"/>
          </a:xfrm>
          <a:prstGeom prst="rect">
            <a:avLst/>
          </a:prstGeom>
          <a:noFill/>
          <a:ln/>
        </p:spPr>
        <p:txBody>
          <a:bodyPr wrap="square" lIns="0" tIns="0" rIns="0" bIns="0" rtlCol="0" anchor="t"/>
          <a:lstStyle/>
          <a:p>
            <a:pPr marL="0" indent="0" algn="l">
              <a:lnSpc>
                <a:spcPts val="3078"/>
              </a:lnSpc>
              <a:buNone/>
            </a:pPr>
            <a:r>
              <a:rPr lang="es-ES_tradnl" sz="2565" noProof="0">
                <a:solidFill>
                  <a:srgbClr val="132034">
                    <a:alpha val="99000"/>
                  </a:srgbClr>
                </a:solidFill>
                <a:latin typeface="Canela Light" pitchFamily="2" charset="77"/>
                <a:ea typeface="Canela" pitchFamily="34" charset="-122"/>
                <a:cs typeface="Canela" pitchFamily="34" charset="-120"/>
              </a:rPr>
              <a:t>Logros</a:t>
            </a:r>
            <a:endParaRPr lang="es-ES_tradnl" sz="2565" noProof="0"/>
          </a:p>
        </p:txBody>
      </p:sp>
      <p:sp>
        <p:nvSpPr>
          <p:cNvPr id="5" name="Text 3"/>
          <p:cNvSpPr/>
          <p:nvPr/>
        </p:nvSpPr>
        <p:spPr>
          <a:xfrm>
            <a:off x="1738312" y="142875"/>
            <a:ext cx="747713" cy="45719"/>
          </a:xfrm>
          <a:prstGeom prst="rect">
            <a:avLst/>
          </a:prstGeom>
          <a:noFill/>
          <a:ln/>
        </p:spPr>
        <p:txBody>
          <a:bodyPr wrap="square" lIns="0" tIns="0" rIns="0" bIns="0" rtlCol="0" anchor="ctr"/>
          <a:lstStyle/>
          <a:p>
            <a:pPr algn="l">
              <a:lnSpc>
                <a:spcPts val="684"/>
              </a:lnSpc>
              <a:buSzPct val="100000"/>
            </a:pPr>
            <a:r>
              <a:rPr lang="es-ES_tradnl" sz="570" kern="0" spc="11" noProof="0">
                <a:solidFill>
                  <a:srgbClr val="132034">
                    <a:alpha val="99000"/>
                  </a:srgbClr>
                </a:solidFill>
                <a:latin typeface="Bw Gradual" pitchFamily="34" charset="0"/>
                <a:ea typeface="Bw Gradual" pitchFamily="34" charset="-122"/>
                <a:cs typeface="Bw Gradual" pitchFamily="34" charset="-120"/>
              </a:rPr>
              <a:t>11. LOGROS</a:t>
            </a:r>
            <a:endParaRPr lang="es-ES_tradnl" sz="570" noProof="0"/>
          </a:p>
        </p:txBody>
      </p:sp>
      <p:sp>
        <p:nvSpPr>
          <p:cNvPr id="7" name="Text 5"/>
          <p:cNvSpPr/>
          <p:nvPr/>
        </p:nvSpPr>
        <p:spPr>
          <a:xfrm>
            <a:off x="3190875" y="785813"/>
            <a:ext cx="5905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01/04/2025</a:t>
            </a:r>
            <a:endParaRPr lang="es-ES_tradnl" sz="570" noProof="0"/>
          </a:p>
        </p:txBody>
      </p:sp>
      <p:sp>
        <p:nvSpPr>
          <p:cNvPr id="8" name="Text 6"/>
          <p:cNvSpPr/>
          <p:nvPr/>
        </p:nvSpPr>
        <p:spPr>
          <a:xfrm>
            <a:off x="3190875" y="1371600"/>
            <a:ext cx="5905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07/04/2025</a:t>
            </a:r>
            <a:endParaRPr lang="es-ES_tradnl" sz="570" noProof="0"/>
          </a:p>
        </p:txBody>
      </p:sp>
      <p:sp>
        <p:nvSpPr>
          <p:cNvPr id="9" name="Text 7"/>
          <p:cNvSpPr/>
          <p:nvPr/>
        </p:nvSpPr>
        <p:spPr>
          <a:xfrm>
            <a:off x="3190875" y="1695450"/>
            <a:ext cx="5905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15/04/2025</a:t>
            </a:r>
            <a:endParaRPr lang="es-ES_tradnl" sz="570" noProof="0"/>
          </a:p>
        </p:txBody>
      </p:sp>
      <p:sp>
        <p:nvSpPr>
          <p:cNvPr id="10" name="Text 8"/>
          <p:cNvSpPr/>
          <p:nvPr/>
        </p:nvSpPr>
        <p:spPr>
          <a:xfrm>
            <a:off x="3190875" y="1928813"/>
            <a:ext cx="5905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24/04/2025</a:t>
            </a:r>
            <a:endParaRPr lang="es-ES_tradnl" sz="570" noProof="0"/>
          </a:p>
        </p:txBody>
      </p:sp>
      <p:sp>
        <p:nvSpPr>
          <p:cNvPr id="11" name="Text 9"/>
          <p:cNvSpPr/>
          <p:nvPr/>
        </p:nvSpPr>
        <p:spPr>
          <a:xfrm>
            <a:off x="3190875" y="2262188"/>
            <a:ext cx="5905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05/05/2025</a:t>
            </a:r>
            <a:endParaRPr lang="es-ES_tradnl" sz="570" noProof="0"/>
          </a:p>
        </p:txBody>
      </p:sp>
      <p:sp>
        <p:nvSpPr>
          <p:cNvPr id="12" name="Text 10"/>
          <p:cNvSpPr/>
          <p:nvPr/>
        </p:nvSpPr>
        <p:spPr>
          <a:xfrm>
            <a:off x="3190875" y="2509838"/>
            <a:ext cx="5905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06/05/2025</a:t>
            </a:r>
            <a:endParaRPr lang="es-ES_tradnl" sz="570" noProof="0"/>
          </a:p>
        </p:txBody>
      </p:sp>
      <p:sp>
        <p:nvSpPr>
          <p:cNvPr id="13" name="Text 11"/>
          <p:cNvSpPr/>
          <p:nvPr/>
        </p:nvSpPr>
        <p:spPr>
          <a:xfrm>
            <a:off x="3190875" y="2757488"/>
            <a:ext cx="5905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07/05/2025</a:t>
            </a:r>
            <a:endParaRPr lang="es-ES_tradnl" sz="570" noProof="0"/>
          </a:p>
        </p:txBody>
      </p:sp>
      <p:sp>
        <p:nvSpPr>
          <p:cNvPr id="14" name="Text 12"/>
          <p:cNvSpPr/>
          <p:nvPr/>
        </p:nvSpPr>
        <p:spPr>
          <a:xfrm>
            <a:off x="3190875" y="3090863"/>
            <a:ext cx="5905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12/05/2025</a:t>
            </a:r>
            <a:endParaRPr lang="es-ES_tradnl" sz="570" noProof="0"/>
          </a:p>
        </p:txBody>
      </p:sp>
      <p:sp>
        <p:nvSpPr>
          <p:cNvPr id="15" name="Text 13"/>
          <p:cNvSpPr/>
          <p:nvPr/>
        </p:nvSpPr>
        <p:spPr>
          <a:xfrm>
            <a:off x="3190875" y="3338513"/>
            <a:ext cx="5905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13/05/2025</a:t>
            </a:r>
            <a:endParaRPr lang="es-ES_tradnl" sz="570" noProof="0"/>
          </a:p>
        </p:txBody>
      </p:sp>
      <p:sp>
        <p:nvSpPr>
          <p:cNvPr id="16" name="Text 14"/>
          <p:cNvSpPr/>
          <p:nvPr/>
        </p:nvSpPr>
        <p:spPr>
          <a:xfrm>
            <a:off x="3190875" y="3586163"/>
            <a:ext cx="5905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15/05/2025</a:t>
            </a:r>
            <a:endParaRPr lang="es-ES_tradnl" sz="570" noProof="0"/>
          </a:p>
        </p:txBody>
      </p:sp>
      <p:sp>
        <p:nvSpPr>
          <p:cNvPr id="17" name="Text 15"/>
          <p:cNvSpPr/>
          <p:nvPr/>
        </p:nvSpPr>
        <p:spPr>
          <a:xfrm>
            <a:off x="3190875" y="3924300"/>
            <a:ext cx="5905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19/05/2025</a:t>
            </a:r>
            <a:endParaRPr lang="es-ES_tradnl" sz="570" noProof="0"/>
          </a:p>
        </p:txBody>
      </p:sp>
      <p:sp>
        <p:nvSpPr>
          <p:cNvPr id="18" name="Text 16"/>
          <p:cNvSpPr/>
          <p:nvPr/>
        </p:nvSpPr>
        <p:spPr>
          <a:xfrm>
            <a:off x="3190875" y="4829175"/>
            <a:ext cx="5905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10/06/2025</a:t>
            </a:r>
            <a:endParaRPr lang="es-ES_tradnl" sz="570" noProof="0"/>
          </a:p>
        </p:txBody>
      </p:sp>
      <p:sp>
        <p:nvSpPr>
          <p:cNvPr id="19" name="Text 17"/>
          <p:cNvSpPr/>
          <p:nvPr/>
        </p:nvSpPr>
        <p:spPr>
          <a:xfrm>
            <a:off x="3190875" y="4171950"/>
            <a:ext cx="5905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22/05/2025</a:t>
            </a:r>
            <a:endParaRPr lang="es-ES_tradnl" sz="570" noProof="0"/>
          </a:p>
        </p:txBody>
      </p:sp>
      <p:sp>
        <p:nvSpPr>
          <p:cNvPr id="20" name="Text 18"/>
          <p:cNvSpPr/>
          <p:nvPr/>
        </p:nvSpPr>
        <p:spPr>
          <a:xfrm>
            <a:off x="3190875" y="4500563"/>
            <a:ext cx="5905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04/06/2025</a:t>
            </a:r>
            <a:endParaRPr lang="es-ES_tradnl" sz="570" noProof="0"/>
          </a:p>
        </p:txBody>
      </p:sp>
      <p:sp>
        <p:nvSpPr>
          <p:cNvPr id="21" name="Text 19"/>
          <p:cNvSpPr/>
          <p:nvPr/>
        </p:nvSpPr>
        <p:spPr>
          <a:xfrm>
            <a:off x="3190875" y="1033462"/>
            <a:ext cx="5905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04/04/2025</a:t>
            </a:r>
            <a:endParaRPr lang="es-ES_tradnl" sz="570" noProof="0"/>
          </a:p>
        </p:txBody>
      </p:sp>
      <p:sp>
        <p:nvSpPr>
          <p:cNvPr id="22" name="Text 20"/>
          <p:cNvSpPr/>
          <p:nvPr/>
        </p:nvSpPr>
        <p:spPr>
          <a:xfrm>
            <a:off x="3190875" y="581025"/>
            <a:ext cx="242888" cy="52388"/>
          </a:xfrm>
          <a:prstGeom prst="rect">
            <a:avLst/>
          </a:prstGeom>
          <a:noFill/>
          <a:ln/>
        </p:spPr>
        <p:txBody>
          <a:bodyPr wrap="square" lIns="0" tIns="0" rIns="0" bIns="0" rtlCol="0" anchor="t"/>
          <a:lstStyle/>
          <a:p>
            <a:pPr marL="0" indent="0" algn="l">
              <a:lnSpc>
                <a:spcPts val="641"/>
              </a:lnSpc>
              <a:buNone/>
            </a:pPr>
            <a:r>
              <a:rPr lang="es-ES_tradnl" sz="534" kern="0" spc="5" noProof="0">
                <a:solidFill>
                  <a:srgbClr val="132034">
                    <a:alpha val="99000"/>
                  </a:srgbClr>
                </a:solidFill>
                <a:latin typeface="Bw Gradual" pitchFamily="34" charset="0"/>
                <a:ea typeface="Bw Gradual" pitchFamily="34" charset="-122"/>
                <a:cs typeface="Bw Gradual" pitchFamily="34" charset="-120"/>
              </a:rPr>
              <a:t>FECHA</a:t>
            </a:r>
            <a:endParaRPr lang="es-ES_tradnl" sz="534" noProof="0"/>
          </a:p>
        </p:txBody>
      </p:sp>
      <p:sp>
        <p:nvSpPr>
          <p:cNvPr id="23" name="Text 21"/>
          <p:cNvSpPr/>
          <p:nvPr/>
        </p:nvSpPr>
        <p:spPr>
          <a:xfrm>
            <a:off x="5367338" y="581025"/>
            <a:ext cx="585788" cy="52388"/>
          </a:xfrm>
          <a:prstGeom prst="rect">
            <a:avLst/>
          </a:prstGeom>
          <a:noFill/>
          <a:ln/>
        </p:spPr>
        <p:txBody>
          <a:bodyPr wrap="square" lIns="0" tIns="0" rIns="0" bIns="0" rtlCol="0" anchor="t"/>
          <a:lstStyle/>
          <a:p>
            <a:pPr marL="0" indent="0" algn="l">
              <a:lnSpc>
                <a:spcPts val="641"/>
              </a:lnSpc>
              <a:buNone/>
            </a:pPr>
            <a:r>
              <a:rPr lang="es-ES_tradnl" sz="534" kern="0" spc="5" noProof="0">
                <a:solidFill>
                  <a:srgbClr val="132034">
                    <a:alpha val="99000"/>
                  </a:srgbClr>
                </a:solidFill>
                <a:latin typeface="Bw Gradual" pitchFamily="34" charset="0"/>
                <a:ea typeface="Bw Gradual" pitchFamily="34" charset="-122"/>
                <a:cs typeface="Bw Gradual" pitchFamily="34" charset="-120"/>
              </a:rPr>
              <a:t>PILAR</a:t>
            </a:r>
            <a:endParaRPr lang="es-ES_tradnl" sz="534" noProof="0"/>
          </a:p>
        </p:txBody>
      </p:sp>
      <p:sp>
        <p:nvSpPr>
          <p:cNvPr id="24" name="Text 22"/>
          <p:cNvSpPr/>
          <p:nvPr/>
        </p:nvSpPr>
        <p:spPr>
          <a:xfrm>
            <a:off x="6096000" y="581025"/>
            <a:ext cx="471488" cy="52388"/>
          </a:xfrm>
          <a:prstGeom prst="rect">
            <a:avLst/>
          </a:prstGeom>
          <a:noFill/>
          <a:ln/>
        </p:spPr>
        <p:txBody>
          <a:bodyPr wrap="square" lIns="0" tIns="0" rIns="0" bIns="0" rtlCol="0" anchor="t"/>
          <a:lstStyle/>
          <a:p>
            <a:pPr marL="0" indent="0" algn="l">
              <a:lnSpc>
                <a:spcPts val="641"/>
              </a:lnSpc>
              <a:buNone/>
            </a:pPr>
            <a:r>
              <a:rPr lang="es-ES_tradnl" sz="534" kern="0" spc="5" noProof="0">
                <a:solidFill>
                  <a:srgbClr val="576A78">
                    <a:alpha val="99000"/>
                  </a:srgbClr>
                </a:solidFill>
                <a:latin typeface="Bw Gradual" pitchFamily="34" charset="0"/>
                <a:ea typeface="Bw Gradual" pitchFamily="34" charset="-122"/>
                <a:cs typeface="Bw Gradual" pitchFamily="34" charset="-120"/>
              </a:rPr>
              <a:t>CONTENIDO </a:t>
            </a:r>
            <a:endParaRPr lang="es-ES_tradnl" sz="534" noProof="0"/>
          </a:p>
        </p:txBody>
      </p:sp>
      <p:sp>
        <p:nvSpPr>
          <p:cNvPr id="25" name="Text 23"/>
          <p:cNvSpPr/>
          <p:nvPr/>
        </p:nvSpPr>
        <p:spPr>
          <a:xfrm>
            <a:off x="3919537" y="581025"/>
            <a:ext cx="581025" cy="52388"/>
          </a:xfrm>
          <a:prstGeom prst="rect">
            <a:avLst/>
          </a:prstGeom>
          <a:noFill/>
          <a:ln/>
        </p:spPr>
        <p:txBody>
          <a:bodyPr wrap="square" lIns="0" tIns="0" rIns="0" bIns="0" rtlCol="0" anchor="t"/>
          <a:lstStyle/>
          <a:p>
            <a:pPr marL="0" indent="0" algn="l">
              <a:lnSpc>
                <a:spcPts val="641"/>
              </a:lnSpc>
              <a:buNone/>
            </a:pPr>
            <a:r>
              <a:rPr lang="es-ES_tradnl" sz="534" kern="0" spc="5" noProof="0">
                <a:solidFill>
                  <a:srgbClr val="132034">
                    <a:alpha val="99000"/>
                  </a:srgbClr>
                </a:solidFill>
                <a:latin typeface="Bw Gradual" pitchFamily="34" charset="0"/>
                <a:ea typeface="Bw Gradual" pitchFamily="34" charset="-122"/>
                <a:cs typeface="Bw Gradual" pitchFamily="34" charset="-120"/>
              </a:rPr>
              <a:t>PONENTES</a:t>
            </a:r>
            <a:endParaRPr lang="es-ES_tradnl" sz="534" noProof="0"/>
          </a:p>
        </p:txBody>
      </p:sp>
      <p:pic>
        <p:nvPicPr>
          <p:cNvPr id="26" name="Image 0" descr="preencoded.png"/>
          <p:cNvPicPr>
            <a:picLocks noChangeAspect="1"/>
          </p:cNvPicPr>
          <p:nvPr/>
        </p:nvPicPr>
        <p:blipFill>
          <a:blip r:embed="rId3"/>
          <a:srcRect/>
          <a:stretch/>
        </p:blipFill>
        <p:spPr>
          <a:xfrm>
            <a:off x="3190875" y="690563"/>
            <a:ext cx="5667375" cy="4763"/>
          </a:xfrm>
          <a:prstGeom prst="rect">
            <a:avLst/>
          </a:prstGeom>
        </p:spPr>
      </p:pic>
      <p:pic>
        <p:nvPicPr>
          <p:cNvPr id="27" name="Image 1" descr="preencoded.png"/>
          <p:cNvPicPr>
            <a:picLocks noChangeAspect="1"/>
          </p:cNvPicPr>
          <p:nvPr/>
        </p:nvPicPr>
        <p:blipFill>
          <a:blip r:embed="rId3"/>
          <a:srcRect/>
          <a:stretch/>
        </p:blipFill>
        <p:spPr>
          <a:xfrm>
            <a:off x="3190875" y="938213"/>
            <a:ext cx="5667375" cy="4763"/>
          </a:xfrm>
          <a:prstGeom prst="rect">
            <a:avLst/>
          </a:prstGeom>
        </p:spPr>
      </p:pic>
      <p:pic>
        <p:nvPicPr>
          <p:cNvPr id="28" name="Image 2" descr="preencoded.png"/>
          <p:cNvPicPr>
            <a:picLocks noChangeAspect="1"/>
          </p:cNvPicPr>
          <p:nvPr/>
        </p:nvPicPr>
        <p:blipFill>
          <a:blip r:embed="rId3"/>
          <a:srcRect/>
          <a:stretch/>
        </p:blipFill>
        <p:spPr>
          <a:xfrm>
            <a:off x="3190875" y="1276350"/>
            <a:ext cx="5667375" cy="4763"/>
          </a:xfrm>
          <a:prstGeom prst="rect">
            <a:avLst/>
          </a:prstGeom>
        </p:spPr>
      </p:pic>
      <p:pic>
        <p:nvPicPr>
          <p:cNvPr id="29" name="Image 3" descr="preencoded.png"/>
          <p:cNvPicPr>
            <a:picLocks noChangeAspect="1"/>
          </p:cNvPicPr>
          <p:nvPr/>
        </p:nvPicPr>
        <p:blipFill>
          <a:blip r:embed="rId3"/>
          <a:srcRect/>
          <a:stretch/>
        </p:blipFill>
        <p:spPr>
          <a:xfrm>
            <a:off x="3190875" y="1614488"/>
            <a:ext cx="5667375" cy="4763"/>
          </a:xfrm>
          <a:prstGeom prst="rect">
            <a:avLst/>
          </a:prstGeom>
        </p:spPr>
      </p:pic>
      <p:pic>
        <p:nvPicPr>
          <p:cNvPr id="30" name="Image 4" descr="preencoded.png"/>
          <p:cNvPicPr>
            <a:picLocks noChangeAspect="1"/>
          </p:cNvPicPr>
          <p:nvPr/>
        </p:nvPicPr>
        <p:blipFill>
          <a:blip r:embed="rId3"/>
          <a:srcRect/>
          <a:stretch/>
        </p:blipFill>
        <p:spPr>
          <a:xfrm>
            <a:off x="3190875" y="1833563"/>
            <a:ext cx="5667375" cy="4763"/>
          </a:xfrm>
          <a:prstGeom prst="rect">
            <a:avLst/>
          </a:prstGeom>
        </p:spPr>
      </p:pic>
      <p:pic>
        <p:nvPicPr>
          <p:cNvPr id="31" name="Image 5" descr="preencoded.png"/>
          <p:cNvPicPr>
            <a:picLocks noChangeAspect="1"/>
          </p:cNvPicPr>
          <p:nvPr/>
        </p:nvPicPr>
        <p:blipFill>
          <a:blip r:embed="rId3"/>
          <a:srcRect/>
          <a:stretch/>
        </p:blipFill>
        <p:spPr>
          <a:xfrm>
            <a:off x="3190875" y="2166938"/>
            <a:ext cx="5667375" cy="4763"/>
          </a:xfrm>
          <a:prstGeom prst="rect">
            <a:avLst/>
          </a:prstGeom>
        </p:spPr>
      </p:pic>
      <p:pic>
        <p:nvPicPr>
          <p:cNvPr id="32" name="Image 6" descr="preencoded.png"/>
          <p:cNvPicPr>
            <a:picLocks noChangeAspect="1"/>
          </p:cNvPicPr>
          <p:nvPr/>
        </p:nvPicPr>
        <p:blipFill>
          <a:blip r:embed="rId3"/>
          <a:srcRect/>
          <a:stretch/>
        </p:blipFill>
        <p:spPr>
          <a:xfrm>
            <a:off x="3190875" y="2414588"/>
            <a:ext cx="5667375" cy="4763"/>
          </a:xfrm>
          <a:prstGeom prst="rect">
            <a:avLst/>
          </a:prstGeom>
        </p:spPr>
      </p:pic>
      <p:pic>
        <p:nvPicPr>
          <p:cNvPr id="33" name="Image 7" descr="preencoded.png"/>
          <p:cNvPicPr>
            <a:picLocks noChangeAspect="1"/>
          </p:cNvPicPr>
          <p:nvPr/>
        </p:nvPicPr>
        <p:blipFill>
          <a:blip r:embed="rId3"/>
          <a:srcRect/>
          <a:stretch/>
        </p:blipFill>
        <p:spPr>
          <a:xfrm>
            <a:off x="3190875" y="2662238"/>
            <a:ext cx="5667375" cy="4763"/>
          </a:xfrm>
          <a:prstGeom prst="rect">
            <a:avLst/>
          </a:prstGeom>
        </p:spPr>
      </p:pic>
      <p:pic>
        <p:nvPicPr>
          <p:cNvPr id="34" name="Image 8" descr="preencoded.png"/>
          <p:cNvPicPr>
            <a:picLocks noChangeAspect="1"/>
          </p:cNvPicPr>
          <p:nvPr/>
        </p:nvPicPr>
        <p:blipFill>
          <a:blip r:embed="rId3"/>
          <a:srcRect/>
          <a:stretch/>
        </p:blipFill>
        <p:spPr>
          <a:xfrm>
            <a:off x="3190875" y="2995613"/>
            <a:ext cx="5667375" cy="4763"/>
          </a:xfrm>
          <a:prstGeom prst="rect">
            <a:avLst/>
          </a:prstGeom>
        </p:spPr>
      </p:pic>
      <p:pic>
        <p:nvPicPr>
          <p:cNvPr id="35" name="Image 9" descr="preencoded.png"/>
          <p:cNvPicPr>
            <a:picLocks noChangeAspect="1"/>
          </p:cNvPicPr>
          <p:nvPr/>
        </p:nvPicPr>
        <p:blipFill>
          <a:blip r:embed="rId3"/>
          <a:srcRect/>
          <a:stretch/>
        </p:blipFill>
        <p:spPr>
          <a:xfrm>
            <a:off x="3190875" y="3243263"/>
            <a:ext cx="5667375" cy="4763"/>
          </a:xfrm>
          <a:prstGeom prst="rect">
            <a:avLst/>
          </a:prstGeom>
        </p:spPr>
      </p:pic>
      <p:pic>
        <p:nvPicPr>
          <p:cNvPr id="36" name="Image 10" descr="preencoded.png"/>
          <p:cNvPicPr>
            <a:picLocks noChangeAspect="1"/>
          </p:cNvPicPr>
          <p:nvPr/>
        </p:nvPicPr>
        <p:blipFill>
          <a:blip r:embed="rId3"/>
          <a:srcRect/>
          <a:stretch/>
        </p:blipFill>
        <p:spPr>
          <a:xfrm>
            <a:off x="3190875" y="3490913"/>
            <a:ext cx="5667375" cy="4763"/>
          </a:xfrm>
          <a:prstGeom prst="rect">
            <a:avLst/>
          </a:prstGeom>
        </p:spPr>
      </p:pic>
      <p:pic>
        <p:nvPicPr>
          <p:cNvPr id="37" name="Image 11" descr="preencoded.png"/>
          <p:cNvPicPr>
            <a:picLocks noChangeAspect="1"/>
          </p:cNvPicPr>
          <p:nvPr/>
        </p:nvPicPr>
        <p:blipFill>
          <a:blip r:embed="rId3"/>
          <a:srcRect/>
          <a:stretch/>
        </p:blipFill>
        <p:spPr>
          <a:xfrm>
            <a:off x="3190875" y="3829050"/>
            <a:ext cx="5667375" cy="4763"/>
          </a:xfrm>
          <a:prstGeom prst="rect">
            <a:avLst/>
          </a:prstGeom>
        </p:spPr>
      </p:pic>
      <p:pic>
        <p:nvPicPr>
          <p:cNvPr id="38" name="Image 12" descr="preencoded.png"/>
          <p:cNvPicPr>
            <a:picLocks noChangeAspect="1"/>
          </p:cNvPicPr>
          <p:nvPr/>
        </p:nvPicPr>
        <p:blipFill>
          <a:blip r:embed="rId3"/>
          <a:srcRect/>
          <a:stretch/>
        </p:blipFill>
        <p:spPr>
          <a:xfrm>
            <a:off x="3190875" y="4733925"/>
            <a:ext cx="5667375" cy="4763"/>
          </a:xfrm>
          <a:prstGeom prst="rect">
            <a:avLst/>
          </a:prstGeom>
        </p:spPr>
      </p:pic>
      <p:pic>
        <p:nvPicPr>
          <p:cNvPr id="39" name="Image 13" descr="preencoded.png"/>
          <p:cNvPicPr>
            <a:picLocks noChangeAspect="1"/>
          </p:cNvPicPr>
          <p:nvPr/>
        </p:nvPicPr>
        <p:blipFill>
          <a:blip r:embed="rId3"/>
          <a:srcRect/>
          <a:stretch/>
        </p:blipFill>
        <p:spPr>
          <a:xfrm>
            <a:off x="3190875" y="4076700"/>
            <a:ext cx="5667375" cy="4763"/>
          </a:xfrm>
          <a:prstGeom prst="rect">
            <a:avLst/>
          </a:prstGeom>
        </p:spPr>
      </p:pic>
      <p:pic>
        <p:nvPicPr>
          <p:cNvPr id="40" name="Image 14" descr="preencoded.png"/>
          <p:cNvPicPr>
            <a:picLocks noChangeAspect="1"/>
          </p:cNvPicPr>
          <p:nvPr/>
        </p:nvPicPr>
        <p:blipFill>
          <a:blip r:embed="rId3"/>
          <a:srcRect/>
          <a:stretch/>
        </p:blipFill>
        <p:spPr>
          <a:xfrm>
            <a:off x="3190875" y="4405313"/>
            <a:ext cx="5667375" cy="4763"/>
          </a:xfrm>
          <a:prstGeom prst="rect">
            <a:avLst/>
          </a:prstGeom>
        </p:spPr>
      </p:pic>
      <p:sp>
        <p:nvSpPr>
          <p:cNvPr id="41" name="Text 24"/>
          <p:cNvSpPr/>
          <p:nvPr/>
        </p:nvSpPr>
        <p:spPr>
          <a:xfrm>
            <a:off x="3919537" y="785813"/>
            <a:ext cx="60960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Patricio Palomar</a:t>
            </a:r>
            <a:endParaRPr lang="es-ES_tradnl" sz="570" noProof="0"/>
          </a:p>
        </p:txBody>
      </p:sp>
      <p:sp>
        <p:nvSpPr>
          <p:cNvPr id="42" name="Text 25"/>
          <p:cNvSpPr/>
          <p:nvPr/>
        </p:nvSpPr>
        <p:spPr>
          <a:xfrm>
            <a:off x="3919537" y="1371600"/>
            <a:ext cx="1157288"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Salvador Sostres y Albert Roura</a:t>
            </a:r>
            <a:endParaRPr lang="es-ES_tradnl" sz="570" noProof="0"/>
          </a:p>
        </p:txBody>
      </p:sp>
      <p:sp>
        <p:nvSpPr>
          <p:cNvPr id="43" name="Text 26"/>
          <p:cNvSpPr/>
          <p:nvPr/>
        </p:nvSpPr>
        <p:spPr>
          <a:xfrm>
            <a:off x="3919537" y="1695450"/>
            <a:ext cx="4381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Elena Yepes</a:t>
            </a:r>
            <a:endParaRPr lang="es-ES_tradnl" sz="570" noProof="0"/>
          </a:p>
        </p:txBody>
      </p:sp>
      <p:sp>
        <p:nvSpPr>
          <p:cNvPr id="44" name="Text 27"/>
          <p:cNvSpPr/>
          <p:nvPr/>
        </p:nvSpPr>
        <p:spPr>
          <a:xfrm>
            <a:off x="3919537" y="1928813"/>
            <a:ext cx="64770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Guillermo Monroy</a:t>
            </a:r>
            <a:endParaRPr lang="es-ES_tradnl" sz="570" noProof="0"/>
          </a:p>
        </p:txBody>
      </p:sp>
      <p:sp>
        <p:nvSpPr>
          <p:cNvPr id="45" name="Text 28"/>
          <p:cNvSpPr/>
          <p:nvPr/>
        </p:nvSpPr>
        <p:spPr>
          <a:xfrm>
            <a:off x="3919537" y="2262188"/>
            <a:ext cx="657225"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Dr. Silvio </a:t>
            </a:r>
            <a:r>
              <a:rPr lang="es-ES_tradnl" sz="570" kern="0" spc="6" noProof="0" err="1">
                <a:solidFill>
                  <a:srgbClr val="132034">
                    <a:alpha val="99000"/>
                  </a:srgbClr>
                </a:solidFill>
                <a:latin typeface="Bw Gradual" pitchFamily="34" charset="0"/>
                <a:ea typeface="Bw Gradual" pitchFamily="34" charset="-122"/>
                <a:cs typeface="Bw Gradual" pitchFamily="34" charset="-120"/>
              </a:rPr>
              <a:t>Garattini</a:t>
            </a:r>
            <a:endParaRPr lang="es-ES_tradnl" sz="570" noProof="0"/>
          </a:p>
        </p:txBody>
      </p:sp>
      <p:sp>
        <p:nvSpPr>
          <p:cNvPr id="46" name="Text 29"/>
          <p:cNvSpPr/>
          <p:nvPr/>
        </p:nvSpPr>
        <p:spPr>
          <a:xfrm>
            <a:off x="3919537" y="2509838"/>
            <a:ext cx="962025"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Toni Segarra y Luis Cuesta</a:t>
            </a:r>
            <a:endParaRPr lang="es-ES_tradnl" sz="570" noProof="0"/>
          </a:p>
        </p:txBody>
      </p:sp>
      <p:sp>
        <p:nvSpPr>
          <p:cNvPr id="47" name="Text 30"/>
          <p:cNvSpPr/>
          <p:nvPr/>
        </p:nvSpPr>
        <p:spPr>
          <a:xfrm>
            <a:off x="3919537" y="2757488"/>
            <a:ext cx="561975"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Eduardo Conde</a:t>
            </a:r>
            <a:endParaRPr lang="es-ES_tradnl" sz="570" noProof="0"/>
          </a:p>
        </p:txBody>
      </p:sp>
      <p:sp>
        <p:nvSpPr>
          <p:cNvPr id="48" name="Text 31"/>
          <p:cNvSpPr/>
          <p:nvPr/>
        </p:nvSpPr>
        <p:spPr>
          <a:xfrm>
            <a:off x="3919537" y="3090863"/>
            <a:ext cx="10858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Juan José Fernández Bardera</a:t>
            </a:r>
            <a:endParaRPr lang="es-ES_tradnl" sz="570" noProof="0"/>
          </a:p>
        </p:txBody>
      </p:sp>
      <p:sp>
        <p:nvSpPr>
          <p:cNvPr id="49" name="Text 32"/>
          <p:cNvSpPr/>
          <p:nvPr/>
        </p:nvSpPr>
        <p:spPr>
          <a:xfrm>
            <a:off x="3919537" y="3338513"/>
            <a:ext cx="4381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Elena Yepes</a:t>
            </a:r>
            <a:endParaRPr lang="es-ES_tradnl" sz="570" noProof="0"/>
          </a:p>
        </p:txBody>
      </p:sp>
      <p:sp>
        <p:nvSpPr>
          <p:cNvPr id="50" name="Text 33"/>
          <p:cNvSpPr/>
          <p:nvPr/>
        </p:nvSpPr>
        <p:spPr>
          <a:xfrm>
            <a:off x="3919537" y="3586163"/>
            <a:ext cx="6286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Miquel Gamisans</a:t>
            </a:r>
            <a:endParaRPr lang="es-ES_tradnl" sz="570" noProof="0"/>
          </a:p>
        </p:txBody>
      </p:sp>
      <p:sp>
        <p:nvSpPr>
          <p:cNvPr id="51" name="Text 34"/>
          <p:cNvSpPr/>
          <p:nvPr/>
        </p:nvSpPr>
        <p:spPr>
          <a:xfrm>
            <a:off x="3919537" y="3924300"/>
            <a:ext cx="1100138"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Antonio Perea y Juancho Vidal</a:t>
            </a:r>
            <a:endParaRPr lang="es-ES_tradnl" sz="570" noProof="0"/>
          </a:p>
        </p:txBody>
      </p:sp>
      <p:sp>
        <p:nvSpPr>
          <p:cNvPr id="52" name="Text 35"/>
          <p:cNvSpPr/>
          <p:nvPr/>
        </p:nvSpPr>
        <p:spPr>
          <a:xfrm>
            <a:off x="3919537" y="4829175"/>
            <a:ext cx="976312"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Dr. Ramón Andreu Anglada</a:t>
            </a:r>
            <a:endParaRPr lang="es-ES_tradnl" sz="570" noProof="0"/>
          </a:p>
        </p:txBody>
      </p:sp>
      <p:sp>
        <p:nvSpPr>
          <p:cNvPr id="53" name="Text 36"/>
          <p:cNvSpPr/>
          <p:nvPr/>
        </p:nvSpPr>
        <p:spPr>
          <a:xfrm>
            <a:off x="3919537" y="4171950"/>
            <a:ext cx="5143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Pablo </a:t>
            </a:r>
            <a:r>
              <a:rPr lang="es-ES_tradnl" sz="570" kern="0" spc="6" noProof="0" err="1">
                <a:solidFill>
                  <a:srgbClr val="132034">
                    <a:alpha val="99000"/>
                  </a:srgbClr>
                </a:solidFill>
                <a:latin typeface="Bw Gradual" pitchFamily="34" charset="0"/>
                <a:ea typeface="Bw Gradual" pitchFamily="34" charset="-122"/>
                <a:cs typeface="Bw Gradual" pitchFamily="34" charset="-120"/>
              </a:rPr>
              <a:t>Lagarra</a:t>
            </a:r>
            <a:endParaRPr lang="es-ES_tradnl" sz="570" noProof="0"/>
          </a:p>
        </p:txBody>
      </p:sp>
      <p:sp>
        <p:nvSpPr>
          <p:cNvPr id="54" name="Text 37"/>
          <p:cNvSpPr/>
          <p:nvPr/>
        </p:nvSpPr>
        <p:spPr>
          <a:xfrm>
            <a:off x="3919537" y="4500563"/>
            <a:ext cx="485775"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Manel Falcon</a:t>
            </a:r>
            <a:endParaRPr lang="es-ES_tradnl" sz="570" noProof="0"/>
          </a:p>
        </p:txBody>
      </p:sp>
      <p:sp>
        <p:nvSpPr>
          <p:cNvPr id="55" name="Text 38"/>
          <p:cNvSpPr/>
          <p:nvPr/>
        </p:nvSpPr>
        <p:spPr>
          <a:xfrm>
            <a:off x="3919537" y="1033462"/>
            <a:ext cx="1309688"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Andrés Torres</a:t>
            </a:r>
            <a:endParaRPr lang="es-ES_tradnl" sz="570" noProof="0"/>
          </a:p>
        </p:txBody>
      </p:sp>
      <p:sp>
        <p:nvSpPr>
          <p:cNvPr id="56" name="Text 39"/>
          <p:cNvSpPr/>
          <p:nvPr/>
        </p:nvSpPr>
        <p:spPr>
          <a:xfrm>
            <a:off x="5367338" y="785813"/>
            <a:ext cx="485775"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MIP Talento</a:t>
            </a:r>
            <a:endParaRPr lang="es-ES_tradnl" sz="570" noProof="0"/>
          </a:p>
        </p:txBody>
      </p:sp>
      <p:sp>
        <p:nvSpPr>
          <p:cNvPr id="57" name="Text 40"/>
          <p:cNvSpPr/>
          <p:nvPr/>
        </p:nvSpPr>
        <p:spPr>
          <a:xfrm>
            <a:off x="5367338" y="1371600"/>
            <a:ext cx="428625" cy="147638"/>
          </a:xfrm>
          <a:prstGeom prst="rect">
            <a:avLst/>
          </a:prstGeom>
          <a:noFill/>
          <a:ln/>
        </p:spPr>
        <p:txBody>
          <a:bodyPr wrap="square" lIns="0" tIns="0" rIns="0" bIns="0" rtlCol="0" anchor="t"/>
          <a:lstStyle/>
          <a:p>
            <a:pPr marL="0" indent="0" algn="ctr">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MIP Talento</a:t>
            </a:r>
            <a:endParaRPr lang="es-ES_tradnl" sz="570" noProof="0"/>
          </a:p>
          <a:p>
            <a:pPr marL="0" indent="0" algn="ctr">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&amp; Bienestar</a:t>
            </a:r>
            <a:endParaRPr lang="es-ES_tradnl" sz="570" noProof="0"/>
          </a:p>
        </p:txBody>
      </p:sp>
      <p:sp>
        <p:nvSpPr>
          <p:cNvPr id="58" name="Text 41"/>
          <p:cNvSpPr/>
          <p:nvPr/>
        </p:nvSpPr>
        <p:spPr>
          <a:xfrm>
            <a:off x="5367338" y="1695450"/>
            <a:ext cx="423863" cy="57150"/>
          </a:xfrm>
          <a:prstGeom prst="rect">
            <a:avLst/>
          </a:prstGeom>
          <a:noFill/>
          <a:ln/>
        </p:spPr>
        <p:txBody>
          <a:bodyPr wrap="square" lIns="0" tIns="0" rIns="0" bIns="0" rtlCol="0" anchor="t"/>
          <a:lstStyle/>
          <a:p>
            <a:pPr marL="0" indent="0" algn="ctr">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MIP Talento</a:t>
            </a:r>
            <a:endParaRPr lang="es-ES_tradnl" sz="570" noProof="0"/>
          </a:p>
        </p:txBody>
      </p:sp>
      <p:sp>
        <p:nvSpPr>
          <p:cNvPr id="59" name="Text 42"/>
          <p:cNvSpPr/>
          <p:nvPr/>
        </p:nvSpPr>
        <p:spPr>
          <a:xfrm>
            <a:off x="5367338" y="1924050"/>
            <a:ext cx="423863" cy="57150"/>
          </a:xfrm>
          <a:prstGeom prst="rect">
            <a:avLst/>
          </a:prstGeom>
          <a:noFill/>
          <a:ln/>
        </p:spPr>
        <p:txBody>
          <a:bodyPr wrap="square" lIns="0" tIns="0" rIns="0" bIns="0" rtlCol="0" anchor="t"/>
          <a:lstStyle/>
          <a:p>
            <a:pPr marL="0" indent="0" algn="ctr">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MIP Talento</a:t>
            </a:r>
            <a:endParaRPr lang="es-ES_tradnl" sz="570" noProof="0"/>
          </a:p>
        </p:txBody>
      </p:sp>
      <p:sp>
        <p:nvSpPr>
          <p:cNvPr id="60" name="Text 43"/>
          <p:cNvSpPr/>
          <p:nvPr/>
        </p:nvSpPr>
        <p:spPr>
          <a:xfrm>
            <a:off x="5367338" y="2257425"/>
            <a:ext cx="509587" cy="57150"/>
          </a:xfrm>
          <a:prstGeom prst="rect">
            <a:avLst/>
          </a:prstGeom>
          <a:noFill/>
          <a:ln/>
        </p:spPr>
        <p:txBody>
          <a:bodyPr wrap="square" lIns="0" tIns="0" rIns="0" bIns="0" rtlCol="0" anchor="t"/>
          <a:lstStyle/>
          <a:p>
            <a:pPr marL="0" indent="0" algn="ctr">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MIP Bienestar</a:t>
            </a:r>
            <a:endParaRPr lang="es-ES_tradnl" sz="570" noProof="0"/>
          </a:p>
        </p:txBody>
      </p:sp>
      <p:sp>
        <p:nvSpPr>
          <p:cNvPr id="61" name="Text 44"/>
          <p:cNvSpPr/>
          <p:nvPr/>
        </p:nvSpPr>
        <p:spPr>
          <a:xfrm>
            <a:off x="5367338" y="2505075"/>
            <a:ext cx="433388" cy="57150"/>
          </a:xfrm>
          <a:prstGeom prst="rect">
            <a:avLst/>
          </a:prstGeom>
          <a:noFill/>
          <a:ln/>
        </p:spPr>
        <p:txBody>
          <a:bodyPr wrap="square" lIns="0" tIns="0" rIns="0" bIns="0" rtlCol="0" anchor="t"/>
          <a:lstStyle/>
          <a:p>
            <a:pPr marL="0" indent="0" algn="ctr">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MIP Cultura</a:t>
            </a:r>
            <a:endParaRPr lang="es-ES_tradnl" sz="570" noProof="0"/>
          </a:p>
        </p:txBody>
      </p:sp>
      <p:sp>
        <p:nvSpPr>
          <p:cNvPr id="62" name="Text 45"/>
          <p:cNvSpPr/>
          <p:nvPr/>
        </p:nvSpPr>
        <p:spPr>
          <a:xfrm>
            <a:off x="5367338" y="2752725"/>
            <a:ext cx="428625" cy="147638"/>
          </a:xfrm>
          <a:prstGeom prst="rect">
            <a:avLst/>
          </a:prstGeom>
          <a:noFill/>
          <a:ln/>
        </p:spPr>
        <p:txBody>
          <a:bodyPr wrap="square" lIns="0" tIns="0" rIns="0" bIns="0" rtlCol="0" anchor="t"/>
          <a:lstStyle/>
          <a:p>
            <a:pPr marL="0" indent="0" algn="ctr">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MIP Talento</a:t>
            </a:r>
            <a:endParaRPr lang="es-ES_tradnl" sz="570" noProof="0"/>
          </a:p>
          <a:p>
            <a:pPr marL="0" indent="0" algn="ctr">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&amp; Bienestar</a:t>
            </a:r>
            <a:endParaRPr lang="es-ES_tradnl" sz="570" noProof="0"/>
          </a:p>
        </p:txBody>
      </p:sp>
      <p:sp>
        <p:nvSpPr>
          <p:cNvPr id="63" name="Text 46"/>
          <p:cNvSpPr/>
          <p:nvPr/>
        </p:nvSpPr>
        <p:spPr>
          <a:xfrm>
            <a:off x="5367338" y="3086100"/>
            <a:ext cx="423863" cy="57150"/>
          </a:xfrm>
          <a:prstGeom prst="rect">
            <a:avLst/>
          </a:prstGeom>
          <a:noFill/>
          <a:ln/>
        </p:spPr>
        <p:txBody>
          <a:bodyPr wrap="square" lIns="0" tIns="0" rIns="0" bIns="0" rtlCol="0" anchor="t"/>
          <a:lstStyle/>
          <a:p>
            <a:pPr marL="0" indent="0" algn="ctr">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MIP Talento</a:t>
            </a:r>
            <a:endParaRPr lang="es-ES_tradnl" sz="570" noProof="0"/>
          </a:p>
        </p:txBody>
      </p:sp>
      <p:sp>
        <p:nvSpPr>
          <p:cNvPr id="64" name="Text 47"/>
          <p:cNvSpPr/>
          <p:nvPr/>
        </p:nvSpPr>
        <p:spPr>
          <a:xfrm>
            <a:off x="5367338" y="3338513"/>
            <a:ext cx="509587" cy="57150"/>
          </a:xfrm>
          <a:prstGeom prst="rect">
            <a:avLst/>
          </a:prstGeom>
          <a:noFill/>
          <a:ln/>
        </p:spPr>
        <p:txBody>
          <a:bodyPr wrap="square" lIns="0" tIns="0" rIns="0" bIns="0" rtlCol="0" anchor="t"/>
          <a:lstStyle/>
          <a:p>
            <a:pPr marL="0" indent="0" algn="ctr">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MIP Bienestar</a:t>
            </a:r>
            <a:endParaRPr lang="es-ES_tradnl" sz="570" noProof="0"/>
          </a:p>
        </p:txBody>
      </p:sp>
      <p:sp>
        <p:nvSpPr>
          <p:cNvPr id="65" name="Text 48"/>
          <p:cNvSpPr/>
          <p:nvPr/>
        </p:nvSpPr>
        <p:spPr>
          <a:xfrm>
            <a:off x="5367338" y="3581400"/>
            <a:ext cx="433388" cy="57150"/>
          </a:xfrm>
          <a:prstGeom prst="rect">
            <a:avLst/>
          </a:prstGeom>
          <a:noFill/>
          <a:ln/>
        </p:spPr>
        <p:txBody>
          <a:bodyPr wrap="square" lIns="0" tIns="0" rIns="0" bIns="0" rtlCol="0" anchor="t"/>
          <a:lstStyle/>
          <a:p>
            <a:pPr marL="0" indent="0" algn="ctr">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MIP Cultura</a:t>
            </a:r>
            <a:endParaRPr lang="es-ES_tradnl" sz="570" noProof="0"/>
          </a:p>
        </p:txBody>
      </p:sp>
      <p:sp>
        <p:nvSpPr>
          <p:cNvPr id="66" name="Text 49"/>
          <p:cNvSpPr/>
          <p:nvPr/>
        </p:nvSpPr>
        <p:spPr>
          <a:xfrm>
            <a:off x="5367338" y="3919537"/>
            <a:ext cx="423863" cy="57150"/>
          </a:xfrm>
          <a:prstGeom prst="rect">
            <a:avLst/>
          </a:prstGeom>
          <a:noFill/>
          <a:ln/>
        </p:spPr>
        <p:txBody>
          <a:bodyPr wrap="square" lIns="0" tIns="0" rIns="0" bIns="0" rtlCol="0" anchor="t"/>
          <a:lstStyle/>
          <a:p>
            <a:pPr marL="0" indent="0" algn="ctr">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MIP Talento</a:t>
            </a:r>
            <a:endParaRPr lang="es-ES_tradnl" sz="570" noProof="0"/>
          </a:p>
        </p:txBody>
      </p:sp>
      <p:sp>
        <p:nvSpPr>
          <p:cNvPr id="67" name="Text 50"/>
          <p:cNvSpPr/>
          <p:nvPr/>
        </p:nvSpPr>
        <p:spPr>
          <a:xfrm>
            <a:off x="5367338" y="4824413"/>
            <a:ext cx="433388" cy="57150"/>
          </a:xfrm>
          <a:prstGeom prst="rect">
            <a:avLst/>
          </a:prstGeom>
          <a:noFill/>
          <a:ln/>
        </p:spPr>
        <p:txBody>
          <a:bodyPr wrap="square" lIns="0" tIns="0" rIns="0" bIns="0" rtlCol="0" anchor="t"/>
          <a:lstStyle/>
          <a:p>
            <a:pPr marL="0" indent="0" algn="ctr">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MIP Cultura</a:t>
            </a:r>
            <a:endParaRPr lang="es-ES_tradnl" sz="570" noProof="0"/>
          </a:p>
        </p:txBody>
      </p:sp>
      <p:sp>
        <p:nvSpPr>
          <p:cNvPr id="68" name="Text 51"/>
          <p:cNvSpPr/>
          <p:nvPr/>
        </p:nvSpPr>
        <p:spPr>
          <a:xfrm>
            <a:off x="5367338" y="4167188"/>
            <a:ext cx="423863" cy="57150"/>
          </a:xfrm>
          <a:prstGeom prst="rect">
            <a:avLst/>
          </a:prstGeom>
          <a:noFill/>
          <a:ln/>
        </p:spPr>
        <p:txBody>
          <a:bodyPr wrap="square" lIns="0" tIns="0" rIns="0" bIns="0" rtlCol="0" anchor="t"/>
          <a:lstStyle/>
          <a:p>
            <a:pPr marL="0" indent="0" algn="ctr">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MIP Talento</a:t>
            </a:r>
            <a:endParaRPr lang="es-ES_tradnl" sz="570" noProof="0"/>
          </a:p>
        </p:txBody>
      </p:sp>
      <p:sp>
        <p:nvSpPr>
          <p:cNvPr id="69" name="Text 52"/>
          <p:cNvSpPr/>
          <p:nvPr/>
        </p:nvSpPr>
        <p:spPr>
          <a:xfrm>
            <a:off x="5367338" y="4500563"/>
            <a:ext cx="428625" cy="147638"/>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MIP Talento</a:t>
            </a:r>
            <a:endParaRPr lang="es-ES_tradnl" sz="570" noProof="0"/>
          </a:p>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&amp; Bienestar</a:t>
            </a:r>
            <a:endParaRPr lang="es-ES_tradnl" sz="570" noProof="0"/>
          </a:p>
        </p:txBody>
      </p:sp>
      <p:sp>
        <p:nvSpPr>
          <p:cNvPr id="70" name="Text 53"/>
          <p:cNvSpPr/>
          <p:nvPr/>
        </p:nvSpPr>
        <p:spPr>
          <a:xfrm>
            <a:off x="5367338" y="1033462"/>
            <a:ext cx="419100" cy="147638"/>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MIP </a:t>
            </a:r>
            <a:endParaRPr lang="es-ES_tradnl" sz="570" noProof="0"/>
          </a:p>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Solidaridad</a:t>
            </a:r>
            <a:endParaRPr lang="es-ES_tradnl" sz="570" noProof="0"/>
          </a:p>
        </p:txBody>
      </p:sp>
      <p:sp>
        <p:nvSpPr>
          <p:cNvPr id="71" name="Text 54"/>
          <p:cNvSpPr/>
          <p:nvPr/>
        </p:nvSpPr>
        <p:spPr>
          <a:xfrm>
            <a:off x="6096000" y="785813"/>
            <a:ext cx="27622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576A78">
                    <a:alpha val="99000"/>
                  </a:srgbClr>
                </a:solidFill>
                <a:latin typeface="Bw Gradual" pitchFamily="34" charset="0"/>
                <a:ea typeface="Bw Gradual" pitchFamily="34" charset="-122"/>
                <a:cs typeface="Bw Gradual" pitchFamily="34" charset="-120"/>
              </a:rPr>
              <a:t>Introducción al mercado inmobiliario actual en España</a:t>
            </a:r>
            <a:endParaRPr lang="es-ES_tradnl" sz="570" noProof="0"/>
          </a:p>
        </p:txBody>
      </p:sp>
      <p:sp>
        <p:nvSpPr>
          <p:cNvPr id="72" name="Text 55"/>
          <p:cNvSpPr/>
          <p:nvPr/>
        </p:nvSpPr>
        <p:spPr>
          <a:xfrm>
            <a:off x="6096000" y="1371600"/>
            <a:ext cx="27622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576A78">
                    <a:alpha val="99000"/>
                  </a:srgbClr>
                </a:solidFill>
                <a:latin typeface="Bw Gradual" pitchFamily="34" charset="0"/>
                <a:ea typeface="Bw Gradual" pitchFamily="34" charset="-122"/>
                <a:cs typeface="Bw Gradual" pitchFamily="34" charset="-120"/>
              </a:rPr>
              <a:t>The </a:t>
            </a:r>
            <a:r>
              <a:rPr lang="es-ES_tradnl" sz="570" kern="0" spc="6" noProof="0" err="1">
                <a:solidFill>
                  <a:srgbClr val="576A78">
                    <a:alpha val="99000"/>
                  </a:srgbClr>
                </a:solidFill>
                <a:latin typeface="Bw Gradual" pitchFamily="34" charset="0"/>
                <a:ea typeface="Bw Gradual" pitchFamily="34" charset="-122"/>
                <a:cs typeface="Bw Gradual" pitchFamily="34" charset="-120"/>
              </a:rPr>
              <a:t>upside</a:t>
            </a:r>
            <a:r>
              <a:rPr lang="es-ES_tradnl" sz="570" kern="0" spc="6" noProof="0">
                <a:solidFill>
                  <a:srgbClr val="576A78">
                    <a:alpha val="99000"/>
                  </a:srgbClr>
                </a:solidFill>
                <a:latin typeface="Bw Gradual" pitchFamily="34" charset="0"/>
                <a:ea typeface="Bw Gradual" pitchFamily="34" charset="-122"/>
                <a:cs typeface="Bw Gradual" pitchFamily="34" charset="-120"/>
              </a:rPr>
              <a:t> </a:t>
            </a:r>
            <a:r>
              <a:rPr lang="es-ES_tradnl" sz="570" kern="0" spc="6" noProof="0" err="1">
                <a:solidFill>
                  <a:srgbClr val="576A78">
                    <a:alpha val="99000"/>
                  </a:srgbClr>
                </a:solidFill>
                <a:latin typeface="Bw Gradual" pitchFamily="34" charset="0"/>
                <a:ea typeface="Bw Gradual" pitchFamily="34" charset="-122"/>
                <a:cs typeface="Bw Gradual" pitchFamily="34" charset="-120"/>
              </a:rPr>
              <a:t>of</a:t>
            </a:r>
            <a:r>
              <a:rPr lang="es-ES_tradnl" sz="570" kern="0" spc="6" noProof="0">
                <a:solidFill>
                  <a:srgbClr val="576A78">
                    <a:alpha val="99000"/>
                  </a:srgbClr>
                </a:solidFill>
                <a:latin typeface="Bw Gradual" pitchFamily="34" charset="0"/>
                <a:ea typeface="Bw Gradual" pitchFamily="34" charset="-122"/>
                <a:cs typeface="Bw Gradual" pitchFamily="34" charset="-120"/>
              </a:rPr>
              <a:t> </a:t>
            </a:r>
            <a:r>
              <a:rPr lang="es-ES_tradnl" sz="570" kern="0" spc="6" noProof="0" err="1">
                <a:solidFill>
                  <a:srgbClr val="576A78">
                    <a:alpha val="99000"/>
                  </a:srgbClr>
                </a:solidFill>
                <a:latin typeface="Bw Gradual" pitchFamily="34" charset="0"/>
                <a:ea typeface="Bw Gradual" pitchFamily="34" charset="-122"/>
                <a:cs typeface="Bw Gradual" pitchFamily="34" charset="-120"/>
              </a:rPr>
              <a:t>conflict</a:t>
            </a:r>
            <a:endParaRPr lang="es-ES_tradnl" sz="570" noProof="0"/>
          </a:p>
        </p:txBody>
      </p:sp>
      <p:sp>
        <p:nvSpPr>
          <p:cNvPr id="73" name="Text 56"/>
          <p:cNvSpPr/>
          <p:nvPr/>
        </p:nvSpPr>
        <p:spPr>
          <a:xfrm>
            <a:off x="6096000" y="1695450"/>
            <a:ext cx="27622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576A78">
                    <a:alpha val="99000"/>
                  </a:srgbClr>
                </a:solidFill>
                <a:latin typeface="Bw Gradual" pitchFamily="34" charset="0"/>
                <a:ea typeface="Bw Gradual" pitchFamily="34" charset="-122"/>
                <a:cs typeface="Bw Gradual" pitchFamily="34" charset="-120"/>
              </a:rPr>
              <a:t>Financiación Bancaria y Alternativa en el Sector Inmobiliario</a:t>
            </a:r>
            <a:endParaRPr lang="es-ES_tradnl" sz="570" noProof="0"/>
          </a:p>
        </p:txBody>
      </p:sp>
      <p:sp>
        <p:nvSpPr>
          <p:cNvPr id="74" name="Text 57"/>
          <p:cNvSpPr/>
          <p:nvPr/>
        </p:nvSpPr>
        <p:spPr>
          <a:xfrm>
            <a:off x="6096000" y="1928813"/>
            <a:ext cx="2762250" cy="147638"/>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576A78">
                    <a:alpha val="99000"/>
                  </a:srgbClr>
                </a:solidFill>
                <a:latin typeface="Bw Gradual" pitchFamily="34" charset="0"/>
                <a:ea typeface="Bw Gradual" pitchFamily="34" charset="-122"/>
                <a:cs typeface="Bw Gradual" pitchFamily="34" charset="-120"/>
              </a:rPr>
              <a:t>Evolución de la tesorería de un banco y cambios en los mercados monetarios globales</a:t>
            </a:r>
            <a:endParaRPr lang="es-ES_tradnl" sz="570" noProof="0"/>
          </a:p>
        </p:txBody>
      </p:sp>
      <p:sp>
        <p:nvSpPr>
          <p:cNvPr id="75" name="Text 58"/>
          <p:cNvSpPr/>
          <p:nvPr/>
        </p:nvSpPr>
        <p:spPr>
          <a:xfrm>
            <a:off x="6096000" y="2262188"/>
            <a:ext cx="27622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576A78">
                    <a:alpha val="99000"/>
                  </a:srgbClr>
                </a:solidFill>
                <a:latin typeface="Bw Gradual" pitchFamily="34" charset="0"/>
                <a:ea typeface="Bw Gradual" pitchFamily="34" charset="-122"/>
                <a:cs typeface="Bw Gradual" pitchFamily="34" charset="-120"/>
              </a:rPr>
              <a:t>Claves para una Vida Longeva</a:t>
            </a:r>
            <a:endParaRPr lang="es-ES_tradnl" sz="570" noProof="0"/>
          </a:p>
        </p:txBody>
      </p:sp>
      <p:sp>
        <p:nvSpPr>
          <p:cNvPr id="76" name="Text 59"/>
          <p:cNvSpPr/>
          <p:nvPr/>
        </p:nvSpPr>
        <p:spPr>
          <a:xfrm>
            <a:off x="6096000" y="2509838"/>
            <a:ext cx="27622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576A78">
                    <a:alpha val="99000"/>
                  </a:srgbClr>
                </a:solidFill>
                <a:latin typeface="Bw Gradual" pitchFamily="34" charset="0"/>
                <a:ea typeface="Bw Gradual" pitchFamily="34" charset="-122"/>
                <a:cs typeface="Bw Gradual" pitchFamily="34" charset="-120"/>
              </a:rPr>
              <a:t>Dos hombres y un destino: la publicidad</a:t>
            </a:r>
            <a:endParaRPr lang="es-ES_tradnl" sz="570" noProof="0"/>
          </a:p>
        </p:txBody>
      </p:sp>
      <p:sp>
        <p:nvSpPr>
          <p:cNvPr id="77" name="Text 60"/>
          <p:cNvSpPr/>
          <p:nvPr/>
        </p:nvSpPr>
        <p:spPr>
          <a:xfrm>
            <a:off x="6096000" y="2757488"/>
            <a:ext cx="27622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576A78">
                    <a:alpha val="99000"/>
                  </a:srgbClr>
                </a:solidFill>
                <a:latin typeface="Bw Gradual" pitchFamily="34" charset="0"/>
                <a:ea typeface="Bw Gradual" pitchFamily="34" charset="-122"/>
                <a:cs typeface="Bw Gradual" pitchFamily="34" charset="-120"/>
              </a:rPr>
              <a:t>Claves para gestionar con éxito tu carrera profesional-</a:t>
            </a:r>
            <a:endParaRPr lang="es-ES_tradnl" sz="570" noProof="0"/>
          </a:p>
        </p:txBody>
      </p:sp>
      <p:sp>
        <p:nvSpPr>
          <p:cNvPr id="78" name="Text 61"/>
          <p:cNvSpPr/>
          <p:nvPr/>
        </p:nvSpPr>
        <p:spPr>
          <a:xfrm>
            <a:off x="6096000" y="3090863"/>
            <a:ext cx="2762250" cy="57150"/>
          </a:xfrm>
          <a:prstGeom prst="rect">
            <a:avLst/>
          </a:prstGeom>
          <a:noFill/>
          <a:ln/>
        </p:spPr>
        <p:txBody>
          <a:bodyPr wrap="square" lIns="0" tIns="0" rIns="0" bIns="0" rtlCol="0" anchor="t"/>
          <a:lstStyle/>
          <a:p>
            <a:pPr marL="0" indent="0" algn="l">
              <a:lnSpc>
                <a:spcPts val="684"/>
              </a:lnSpc>
              <a:buNone/>
            </a:pPr>
            <a:r>
              <a:rPr lang="es-ES_tradnl" sz="570" kern="0" spc="6" noProof="0" err="1">
                <a:solidFill>
                  <a:srgbClr val="576A78">
                    <a:alpha val="99000"/>
                  </a:srgbClr>
                </a:solidFill>
                <a:latin typeface="Bw Gradual" pitchFamily="34" charset="0"/>
                <a:ea typeface="Bw Gradual" pitchFamily="34" charset="-122"/>
                <a:cs typeface="Bw Gradual" pitchFamily="34" charset="-120"/>
              </a:rPr>
              <a:t>Behavioral</a:t>
            </a:r>
            <a:r>
              <a:rPr lang="es-ES_tradnl" sz="570" kern="0" spc="6" noProof="0">
                <a:solidFill>
                  <a:srgbClr val="576A78">
                    <a:alpha val="99000"/>
                  </a:srgbClr>
                </a:solidFill>
                <a:latin typeface="Bw Gradual" pitchFamily="34" charset="0"/>
                <a:ea typeface="Bw Gradual" pitchFamily="34" charset="-122"/>
                <a:cs typeface="Bw Gradual" pitchFamily="34" charset="-120"/>
              </a:rPr>
              <a:t> </a:t>
            </a:r>
            <a:r>
              <a:rPr lang="es-ES_tradnl" sz="570" kern="0" spc="6" noProof="0" err="1">
                <a:solidFill>
                  <a:srgbClr val="576A78">
                    <a:alpha val="99000"/>
                  </a:srgbClr>
                </a:solidFill>
                <a:latin typeface="Bw Gradual" pitchFamily="34" charset="0"/>
                <a:ea typeface="Bw Gradual" pitchFamily="34" charset="-122"/>
                <a:cs typeface="Bw Gradual" pitchFamily="34" charset="-120"/>
              </a:rPr>
              <a:t>Finance</a:t>
            </a:r>
            <a:endParaRPr lang="es-ES_tradnl" sz="570" noProof="0"/>
          </a:p>
        </p:txBody>
      </p:sp>
      <p:sp>
        <p:nvSpPr>
          <p:cNvPr id="79" name="Text 62"/>
          <p:cNvSpPr/>
          <p:nvPr/>
        </p:nvSpPr>
        <p:spPr>
          <a:xfrm>
            <a:off x="6096000" y="3338513"/>
            <a:ext cx="2762250" cy="57150"/>
          </a:xfrm>
          <a:prstGeom prst="rect">
            <a:avLst/>
          </a:prstGeom>
          <a:noFill/>
          <a:ln/>
        </p:spPr>
        <p:txBody>
          <a:bodyPr wrap="square" lIns="0" tIns="0" rIns="0" bIns="0" rtlCol="0" anchor="t"/>
          <a:lstStyle/>
          <a:p>
            <a:pPr marL="0" indent="0" algn="l">
              <a:lnSpc>
                <a:spcPts val="684"/>
              </a:lnSpc>
              <a:buNone/>
            </a:pPr>
            <a:r>
              <a:rPr lang="es-ES_tradnl" sz="570" kern="0" spc="6" noProof="0" err="1">
                <a:solidFill>
                  <a:srgbClr val="576A78">
                    <a:alpha val="99000"/>
                  </a:srgbClr>
                </a:solidFill>
                <a:latin typeface="Bw Gradual" pitchFamily="34" charset="0"/>
                <a:ea typeface="Bw Gradual" pitchFamily="34" charset="-122"/>
                <a:cs typeface="Bw Gradual" pitchFamily="34" charset="-120"/>
              </a:rPr>
              <a:t>Meaningful</a:t>
            </a:r>
            <a:r>
              <a:rPr lang="es-ES_tradnl" sz="570" kern="0" spc="6" noProof="0">
                <a:solidFill>
                  <a:srgbClr val="576A78">
                    <a:alpha val="99000"/>
                  </a:srgbClr>
                </a:solidFill>
                <a:latin typeface="Bw Gradual" pitchFamily="34" charset="0"/>
                <a:ea typeface="Bw Gradual" pitchFamily="34" charset="-122"/>
                <a:cs typeface="Bw Gradual" pitchFamily="34" charset="-120"/>
              </a:rPr>
              <a:t> </a:t>
            </a:r>
            <a:r>
              <a:rPr lang="es-ES_tradnl" sz="570" kern="0" spc="6" noProof="0" err="1">
                <a:solidFill>
                  <a:srgbClr val="576A78">
                    <a:alpha val="99000"/>
                  </a:srgbClr>
                </a:solidFill>
                <a:latin typeface="Bw Gradual" pitchFamily="34" charset="0"/>
                <a:ea typeface="Bw Gradual" pitchFamily="34" charset="-122"/>
                <a:cs typeface="Bw Gradual" pitchFamily="34" charset="-120"/>
              </a:rPr>
              <a:t>Impact</a:t>
            </a:r>
            <a:r>
              <a:rPr lang="es-ES_tradnl" sz="570" kern="0" spc="6" noProof="0">
                <a:solidFill>
                  <a:srgbClr val="576A78">
                    <a:alpha val="99000"/>
                  </a:srgbClr>
                </a:solidFill>
                <a:latin typeface="Bw Gradual" pitchFamily="34" charset="0"/>
                <a:ea typeface="Bw Gradual" pitchFamily="34" charset="-122"/>
                <a:cs typeface="Bw Gradual" pitchFamily="34" charset="-120"/>
              </a:rPr>
              <a:t> </a:t>
            </a:r>
            <a:r>
              <a:rPr lang="es-ES_tradnl" sz="570" kern="0" spc="6" noProof="0" err="1">
                <a:solidFill>
                  <a:srgbClr val="576A78">
                    <a:alpha val="99000"/>
                  </a:srgbClr>
                </a:solidFill>
                <a:latin typeface="Bw Gradual" pitchFamily="34" charset="0"/>
                <a:ea typeface="Bw Gradual" pitchFamily="34" charset="-122"/>
                <a:cs typeface="Bw Gradual" pitchFamily="34" charset="-120"/>
              </a:rPr>
              <a:t>Breakfast</a:t>
            </a:r>
            <a:endParaRPr lang="es-ES_tradnl" sz="570" noProof="0"/>
          </a:p>
        </p:txBody>
      </p:sp>
      <p:sp>
        <p:nvSpPr>
          <p:cNvPr id="80" name="Text 63"/>
          <p:cNvSpPr/>
          <p:nvPr/>
        </p:nvSpPr>
        <p:spPr>
          <a:xfrm>
            <a:off x="6096000" y="3586163"/>
            <a:ext cx="27622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576A78">
                    <a:alpha val="99000"/>
                  </a:srgbClr>
                </a:solidFill>
                <a:latin typeface="Bw Gradual" pitchFamily="34" charset="0"/>
                <a:ea typeface="Bw Gradual" pitchFamily="34" charset="-122"/>
                <a:cs typeface="Bw Gradual" pitchFamily="34" charset="-120"/>
              </a:rPr>
              <a:t>Liderazgo estratégico para la colaboración público – privada</a:t>
            </a:r>
            <a:endParaRPr lang="es-ES_tradnl" sz="570" noProof="0"/>
          </a:p>
        </p:txBody>
      </p:sp>
      <p:sp>
        <p:nvSpPr>
          <p:cNvPr id="81" name="Text 64"/>
          <p:cNvSpPr/>
          <p:nvPr/>
        </p:nvSpPr>
        <p:spPr>
          <a:xfrm>
            <a:off x="6096000" y="3924300"/>
            <a:ext cx="27622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576A78">
                    <a:alpha val="99000"/>
                  </a:srgbClr>
                </a:solidFill>
                <a:latin typeface="Bw Gradual" pitchFamily="34" charset="0"/>
                <a:ea typeface="Bw Gradual" pitchFamily="34" charset="-122"/>
                <a:cs typeface="Bw Gradual" pitchFamily="34" charset="-120"/>
              </a:rPr>
              <a:t>El profesional de la banca privada y la gestión de patrimonios</a:t>
            </a:r>
            <a:endParaRPr lang="es-ES_tradnl" sz="570" noProof="0"/>
          </a:p>
        </p:txBody>
      </p:sp>
      <p:sp>
        <p:nvSpPr>
          <p:cNvPr id="82" name="Text 65"/>
          <p:cNvSpPr/>
          <p:nvPr/>
        </p:nvSpPr>
        <p:spPr>
          <a:xfrm>
            <a:off x="6096000" y="4829175"/>
            <a:ext cx="27622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576A78">
                    <a:alpha val="99000"/>
                  </a:srgbClr>
                </a:solidFill>
                <a:latin typeface="Bw Gradual" pitchFamily="34" charset="0"/>
                <a:ea typeface="Bw Gradual" pitchFamily="34" charset="-122"/>
                <a:cs typeface="Bw Gradual" pitchFamily="34" charset="-120"/>
              </a:rPr>
              <a:t>El GPS de nuestra mente</a:t>
            </a:r>
            <a:endParaRPr lang="es-ES_tradnl" sz="570" noProof="0"/>
          </a:p>
        </p:txBody>
      </p:sp>
      <p:sp>
        <p:nvSpPr>
          <p:cNvPr id="83" name="Text 66"/>
          <p:cNvSpPr/>
          <p:nvPr/>
        </p:nvSpPr>
        <p:spPr>
          <a:xfrm>
            <a:off x="6096000" y="4171950"/>
            <a:ext cx="2762250" cy="147638"/>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576A78">
                    <a:alpha val="99000"/>
                  </a:srgbClr>
                </a:solidFill>
                <a:latin typeface="Bw Gradual" pitchFamily="34" charset="0"/>
                <a:ea typeface="Bw Gradual" pitchFamily="34" charset="-122"/>
                <a:cs typeface="Bw Gradual" pitchFamily="34" charset="-120"/>
              </a:rPr>
              <a:t>Financiación mediante emisión de deuda / Inversión en Renta fija: conceptos básicos, la curva de tipos de interés y la prima de riesgo</a:t>
            </a:r>
            <a:endParaRPr lang="es-ES_tradnl" sz="570" noProof="0"/>
          </a:p>
        </p:txBody>
      </p:sp>
      <p:sp>
        <p:nvSpPr>
          <p:cNvPr id="84" name="Text 67"/>
          <p:cNvSpPr/>
          <p:nvPr/>
        </p:nvSpPr>
        <p:spPr>
          <a:xfrm>
            <a:off x="6096000" y="4500563"/>
            <a:ext cx="27622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576A78">
                    <a:alpha val="99000"/>
                  </a:srgbClr>
                </a:solidFill>
                <a:latin typeface="Bw Gradual" pitchFamily="34" charset="0"/>
                <a:ea typeface="Bw Gradual" pitchFamily="34" charset="-122"/>
                <a:cs typeface="Bw Gradual" pitchFamily="34" charset="-120"/>
              </a:rPr>
              <a:t>El </a:t>
            </a:r>
            <a:r>
              <a:rPr lang="es-ES_tradnl" sz="570" kern="0" spc="6" noProof="0" err="1">
                <a:solidFill>
                  <a:srgbClr val="576A78">
                    <a:alpha val="99000"/>
                  </a:srgbClr>
                </a:solidFill>
                <a:latin typeface="Bw Gradual" pitchFamily="34" charset="0"/>
                <a:ea typeface="Bw Gradual" pitchFamily="34" charset="-122"/>
                <a:cs typeface="Bw Gradual" pitchFamily="34" charset="-120"/>
              </a:rPr>
              <a:t>management</a:t>
            </a:r>
            <a:r>
              <a:rPr lang="es-ES_tradnl" sz="570" kern="0" spc="6" noProof="0">
                <a:solidFill>
                  <a:srgbClr val="576A78">
                    <a:alpha val="99000"/>
                  </a:srgbClr>
                </a:solidFill>
                <a:latin typeface="Bw Gradual" pitchFamily="34" charset="0"/>
                <a:ea typeface="Bw Gradual" pitchFamily="34" charset="-122"/>
                <a:cs typeface="Bw Gradual" pitchFamily="34" charset="-120"/>
              </a:rPr>
              <a:t> y la estructura de propiedad, una historia de película</a:t>
            </a:r>
            <a:endParaRPr lang="es-ES_tradnl" sz="570" noProof="0"/>
          </a:p>
        </p:txBody>
      </p:sp>
      <p:sp>
        <p:nvSpPr>
          <p:cNvPr id="85" name="Text 68"/>
          <p:cNvSpPr/>
          <p:nvPr/>
        </p:nvSpPr>
        <p:spPr>
          <a:xfrm>
            <a:off x="6096000" y="1033462"/>
            <a:ext cx="27622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576A78">
                    <a:alpha val="99000"/>
                  </a:srgbClr>
                </a:solidFill>
                <a:latin typeface="Bw Gradual" pitchFamily="34" charset="0"/>
                <a:ea typeface="Bw Gradual" pitchFamily="34" charset="-122"/>
                <a:cs typeface="Bw Gradual" pitchFamily="34" charset="-120"/>
              </a:rPr>
              <a:t>Casa Nova - Team </a:t>
            </a:r>
            <a:r>
              <a:rPr lang="es-ES_tradnl" sz="570" kern="0" spc="6" noProof="0" err="1">
                <a:solidFill>
                  <a:srgbClr val="576A78">
                    <a:alpha val="99000"/>
                  </a:srgbClr>
                </a:solidFill>
                <a:latin typeface="Bw Gradual" pitchFamily="34" charset="0"/>
                <a:ea typeface="Bw Gradual" pitchFamily="34" charset="-122"/>
                <a:cs typeface="Bw Gradual" pitchFamily="34" charset="-120"/>
              </a:rPr>
              <a:t>Building</a:t>
            </a:r>
            <a:endParaRPr lang="es-ES_tradnl" sz="570" noProof="0"/>
          </a:p>
        </p:txBody>
      </p:sp>
      <p:sp>
        <p:nvSpPr>
          <p:cNvPr id="86" name="Text 69"/>
          <p:cNvSpPr/>
          <p:nvPr/>
        </p:nvSpPr>
        <p:spPr>
          <a:xfrm>
            <a:off x="3190875" y="142875"/>
            <a:ext cx="2381250" cy="109538"/>
          </a:xfrm>
          <a:prstGeom prst="rect">
            <a:avLst/>
          </a:prstGeom>
          <a:noFill/>
          <a:ln/>
        </p:spPr>
        <p:txBody>
          <a:bodyPr wrap="square" lIns="0" tIns="0" rIns="0" bIns="0" rtlCol="0" anchor="t"/>
          <a:lstStyle/>
          <a:p>
            <a:pPr marL="0" indent="0" algn="l">
              <a:lnSpc>
                <a:spcPts val="1368"/>
              </a:lnSpc>
              <a:buNone/>
            </a:pPr>
            <a:r>
              <a:rPr lang="es-ES_tradnl" sz="1140" kern="0" spc="11" noProof="0">
                <a:solidFill>
                  <a:srgbClr val="132034">
                    <a:alpha val="99000"/>
                  </a:srgbClr>
                </a:solidFill>
                <a:latin typeface="Canela Light" pitchFamily="2" charset="77"/>
                <a:ea typeface="Canela" pitchFamily="34" charset="-122"/>
                <a:cs typeface="Canela" pitchFamily="34" charset="-120"/>
              </a:rPr>
              <a:t>Actividades realizadas 2025</a:t>
            </a:r>
            <a:endParaRPr lang="es-ES_tradnl" sz="1140" noProof="0"/>
          </a:p>
        </p:txBody>
      </p:sp>
      <p:sp>
        <p:nvSpPr>
          <p:cNvPr id="87" name="Text 2">
            <a:extLst>
              <a:ext uri="{FF2B5EF4-FFF2-40B4-BE49-F238E27FC236}">
                <a16:creationId xmlns:a16="http://schemas.microsoft.com/office/drawing/2014/main" id="{3745A1AA-915E-D049-3C09-4BB95CE3908E}"/>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name="Slide 66">
    <p:bg>
      <p:bgPr>
        <a:solidFill>
          <a:srgbClr val="E3E5E8"/>
        </a:solidFill>
        <a:effectLst/>
      </p:bgPr>
    </p:bg>
    <p:spTree>
      <p:nvGrpSpPr>
        <p:cNvPr id="1" name=""/>
        <p:cNvGrpSpPr/>
        <p:nvPr/>
      </p:nvGrpSpPr>
      <p:grpSpPr>
        <a:xfrm>
          <a:off x="0" y="0"/>
          <a:ext cx="0" cy="0"/>
          <a:chOff x="0" y="0"/>
          <a:chExt cx="0" cy="0"/>
        </a:xfrm>
      </p:grpSpPr>
      <p:sp>
        <p:nvSpPr>
          <p:cNvPr id="2" name="Text 0"/>
          <p:cNvSpPr/>
          <p:nvPr/>
        </p:nvSpPr>
        <p:spPr>
          <a:xfrm>
            <a:off x="1014413" y="4943475"/>
            <a:ext cx="400050" cy="57150"/>
          </a:xfrm>
          <a:prstGeom prst="rect">
            <a:avLst/>
          </a:prstGeom>
          <a:noFill/>
          <a:ln/>
        </p:spPr>
        <p:txBody>
          <a:bodyPr wrap="square" lIns="0" tIns="0" rIns="0" bIns="0" rtlCol="0" anchor="ctr"/>
          <a:lstStyle/>
          <a:p>
            <a:pPr marL="0" indent="0" algn="ctr">
              <a:lnSpc>
                <a:spcPts val="570"/>
              </a:lnSpc>
              <a:buNone/>
            </a:pPr>
            <a:r>
              <a:rPr lang="es-ES_tradnl" sz="570" kern="0" spc="11" noProof="0">
                <a:solidFill>
                  <a:srgbClr val="132034">
                    <a:alpha val="99000"/>
                  </a:srgbClr>
                </a:solidFill>
                <a:latin typeface="Canela Light" pitchFamily="2" charset="77"/>
                <a:ea typeface="Canela" pitchFamily="34" charset="-122"/>
                <a:cs typeface="Canela" pitchFamily="34" charset="-120"/>
              </a:rPr>
              <a:t>CRANDON</a:t>
            </a:r>
            <a:endParaRPr lang="es-ES_tradnl" sz="570" noProof="0"/>
          </a:p>
        </p:txBody>
      </p:sp>
      <p:sp>
        <p:nvSpPr>
          <p:cNvPr id="3" name="Text 1"/>
          <p:cNvSpPr/>
          <p:nvPr/>
        </p:nvSpPr>
        <p:spPr>
          <a:xfrm>
            <a:off x="292100" y="4943475"/>
            <a:ext cx="100013" cy="57150"/>
          </a:xfrm>
          <a:prstGeom prst="rect">
            <a:avLst/>
          </a:prstGeom>
          <a:noFill/>
          <a:ln/>
        </p:spPr>
        <p:txBody>
          <a:bodyPr wrap="square" lIns="0" tIns="0" rIns="0" bIns="0" rtlCol="0" anchor="ctr"/>
          <a:lstStyle/>
          <a:p>
            <a:pPr marL="0" indent="0">
              <a:lnSpc>
                <a:spcPts val="684"/>
              </a:lnSpc>
              <a:buNone/>
            </a:pPr>
            <a:r>
              <a:rPr lang="es-ES_tradnl" sz="570" kern="0" spc="11">
                <a:solidFill>
                  <a:srgbClr val="132034">
                    <a:alpha val="99000"/>
                  </a:srgbClr>
                </a:solidFill>
                <a:latin typeface="Bw Gradual" pitchFamily="34" charset="0"/>
              </a:rPr>
              <a:t>70</a:t>
            </a:r>
            <a:endParaRPr lang="es-ES_tradnl" sz="570" noProof="0"/>
          </a:p>
        </p:txBody>
      </p:sp>
      <p:sp>
        <p:nvSpPr>
          <p:cNvPr id="4" name="Text 2"/>
          <p:cNvSpPr/>
          <p:nvPr/>
        </p:nvSpPr>
        <p:spPr>
          <a:xfrm>
            <a:off x="285750" y="481012"/>
            <a:ext cx="2038350" cy="300038"/>
          </a:xfrm>
          <a:prstGeom prst="rect">
            <a:avLst/>
          </a:prstGeom>
          <a:noFill/>
          <a:ln/>
        </p:spPr>
        <p:txBody>
          <a:bodyPr wrap="square" lIns="0" tIns="0" rIns="0" bIns="0" rtlCol="0" anchor="t"/>
          <a:lstStyle/>
          <a:p>
            <a:pPr marL="0" indent="0" algn="l">
              <a:lnSpc>
                <a:spcPts val="3078"/>
              </a:lnSpc>
              <a:buNone/>
            </a:pPr>
            <a:r>
              <a:rPr lang="es-ES_tradnl" sz="2565" noProof="0">
                <a:solidFill>
                  <a:srgbClr val="132034">
                    <a:alpha val="99000"/>
                  </a:srgbClr>
                </a:solidFill>
                <a:latin typeface="Canela Light" pitchFamily="2" charset="77"/>
                <a:ea typeface="Canela" pitchFamily="34" charset="-122"/>
                <a:cs typeface="Canela" pitchFamily="34" charset="-120"/>
              </a:rPr>
              <a:t>Logros</a:t>
            </a:r>
            <a:endParaRPr lang="es-ES_tradnl" sz="2565" noProof="0"/>
          </a:p>
        </p:txBody>
      </p:sp>
      <p:sp>
        <p:nvSpPr>
          <p:cNvPr id="5" name="Text 3"/>
          <p:cNvSpPr/>
          <p:nvPr/>
        </p:nvSpPr>
        <p:spPr>
          <a:xfrm>
            <a:off x="1738312" y="142875"/>
            <a:ext cx="747713" cy="57150"/>
          </a:xfrm>
          <a:prstGeom prst="rect">
            <a:avLst/>
          </a:prstGeom>
          <a:noFill/>
          <a:ln/>
        </p:spPr>
        <p:txBody>
          <a:bodyPr wrap="square" lIns="0" tIns="0" rIns="0" bIns="0" rtlCol="0" anchor="ctr"/>
          <a:lstStyle/>
          <a:p>
            <a:pPr algn="l">
              <a:lnSpc>
                <a:spcPts val="684"/>
              </a:lnSpc>
              <a:buSzPct val="100000"/>
            </a:pPr>
            <a:r>
              <a:rPr lang="es-ES_tradnl" sz="570" kern="0" spc="11" noProof="0">
                <a:solidFill>
                  <a:srgbClr val="132034">
                    <a:alpha val="99000"/>
                  </a:srgbClr>
                </a:solidFill>
                <a:latin typeface="Bw Gradual" pitchFamily="34" charset="0"/>
                <a:ea typeface="Bw Gradual" pitchFamily="34" charset="-122"/>
                <a:cs typeface="Bw Gradual" pitchFamily="34" charset="-120"/>
              </a:rPr>
              <a:t>11. LOGROS</a:t>
            </a:r>
            <a:endParaRPr lang="es-ES_tradnl" sz="570" noProof="0"/>
          </a:p>
        </p:txBody>
      </p:sp>
      <p:sp>
        <p:nvSpPr>
          <p:cNvPr id="7" name="Text 5"/>
          <p:cNvSpPr/>
          <p:nvPr/>
        </p:nvSpPr>
        <p:spPr>
          <a:xfrm>
            <a:off x="3190875" y="785813"/>
            <a:ext cx="5905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19/06/2025</a:t>
            </a:r>
            <a:endParaRPr lang="es-ES_tradnl" sz="570" noProof="0"/>
          </a:p>
        </p:txBody>
      </p:sp>
      <p:sp>
        <p:nvSpPr>
          <p:cNvPr id="8" name="Text 6"/>
          <p:cNvSpPr/>
          <p:nvPr/>
        </p:nvSpPr>
        <p:spPr>
          <a:xfrm>
            <a:off x="3190875" y="1371600"/>
            <a:ext cx="5905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21/07/2025</a:t>
            </a:r>
            <a:endParaRPr lang="es-ES_tradnl" sz="570" noProof="0"/>
          </a:p>
        </p:txBody>
      </p:sp>
      <p:sp>
        <p:nvSpPr>
          <p:cNvPr id="9" name="Text 7"/>
          <p:cNvSpPr/>
          <p:nvPr/>
        </p:nvSpPr>
        <p:spPr>
          <a:xfrm>
            <a:off x="3190875" y="1619250"/>
            <a:ext cx="5905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22/07/2025</a:t>
            </a:r>
            <a:endParaRPr lang="es-ES_tradnl" sz="570" noProof="0"/>
          </a:p>
        </p:txBody>
      </p:sp>
      <p:sp>
        <p:nvSpPr>
          <p:cNvPr id="10" name="Text 8"/>
          <p:cNvSpPr/>
          <p:nvPr/>
        </p:nvSpPr>
        <p:spPr>
          <a:xfrm>
            <a:off x="3190875" y="1866900"/>
            <a:ext cx="5905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02/09/2025</a:t>
            </a:r>
            <a:endParaRPr lang="es-ES_tradnl" sz="570" noProof="0"/>
          </a:p>
        </p:txBody>
      </p:sp>
      <p:sp>
        <p:nvSpPr>
          <p:cNvPr id="11" name="Text 9"/>
          <p:cNvSpPr/>
          <p:nvPr/>
        </p:nvSpPr>
        <p:spPr>
          <a:xfrm>
            <a:off x="3190875" y="2114550"/>
            <a:ext cx="5905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22/09/2025</a:t>
            </a:r>
            <a:endParaRPr lang="es-ES_tradnl" sz="570" noProof="0"/>
          </a:p>
        </p:txBody>
      </p:sp>
      <p:sp>
        <p:nvSpPr>
          <p:cNvPr id="12" name="Text 10"/>
          <p:cNvSpPr/>
          <p:nvPr/>
        </p:nvSpPr>
        <p:spPr>
          <a:xfrm>
            <a:off x="3190875" y="2447925"/>
            <a:ext cx="5905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06/10/2025</a:t>
            </a:r>
            <a:endParaRPr lang="es-ES_tradnl" sz="570" noProof="0"/>
          </a:p>
        </p:txBody>
      </p:sp>
      <p:sp>
        <p:nvSpPr>
          <p:cNvPr id="13" name="Text 11"/>
          <p:cNvSpPr/>
          <p:nvPr/>
        </p:nvSpPr>
        <p:spPr>
          <a:xfrm>
            <a:off x="3190875" y="2781300"/>
            <a:ext cx="5905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08/10/2025</a:t>
            </a:r>
            <a:endParaRPr lang="es-ES_tradnl" sz="570" noProof="0"/>
          </a:p>
        </p:txBody>
      </p:sp>
      <p:sp>
        <p:nvSpPr>
          <p:cNvPr id="14" name="Text 12"/>
          <p:cNvSpPr/>
          <p:nvPr/>
        </p:nvSpPr>
        <p:spPr>
          <a:xfrm>
            <a:off x="3190875" y="3028950"/>
            <a:ext cx="5905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22/10/2025</a:t>
            </a:r>
            <a:endParaRPr lang="es-ES_tradnl" sz="570" noProof="0"/>
          </a:p>
        </p:txBody>
      </p:sp>
      <p:sp>
        <p:nvSpPr>
          <p:cNvPr id="15" name="Text 13"/>
          <p:cNvSpPr/>
          <p:nvPr/>
        </p:nvSpPr>
        <p:spPr>
          <a:xfrm>
            <a:off x="3190875" y="3276600"/>
            <a:ext cx="5905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05/11/2025</a:t>
            </a:r>
            <a:endParaRPr lang="es-ES_tradnl" sz="570" noProof="0"/>
          </a:p>
        </p:txBody>
      </p:sp>
      <p:sp>
        <p:nvSpPr>
          <p:cNvPr id="16" name="Text 14"/>
          <p:cNvSpPr/>
          <p:nvPr/>
        </p:nvSpPr>
        <p:spPr>
          <a:xfrm>
            <a:off x="3190875" y="3609975"/>
            <a:ext cx="5905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14/11/2025</a:t>
            </a:r>
            <a:endParaRPr lang="es-ES_tradnl" sz="570" noProof="0"/>
          </a:p>
        </p:txBody>
      </p:sp>
      <p:sp>
        <p:nvSpPr>
          <p:cNvPr id="17" name="Text 15"/>
          <p:cNvSpPr/>
          <p:nvPr/>
        </p:nvSpPr>
        <p:spPr>
          <a:xfrm>
            <a:off x="3190875" y="3862387"/>
            <a:ext cx="5905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21/11/2025</a:t>
            </a:r>
            <a:endParaRPr lang="es-ES_tradnl" sz="570" noProof="0"/>
          </a:p>
        </p:txBody>
      </p:sp>
      <p:sp>
        <p:nvSpPr>
          <p:cNvPr id="18" name="Text 16"/>
          <p:cNvSpPr/>
          <p:nvPr/>
        </p:nvSpPr>
        <p:spPr>
          <a:xfrm>
            <a:off x="3190875" y="4110038"/>
            <a:ext cx="5905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28/11/2025</a:t>
            </a:r>
            <a:endParaRPr lang="es-ES_tradnl" sz="570" noProof="0"/>
          </a:p>
        </p:txBody>
      </p:sp>
      <p:sp>
        <p:nvSpPr>
          <p:cNvPr id="19" name="Text 17"/>
          <p:cNvSpPr/>
          <p:nvPr/>
        </p:nvSpPr>
        <p:spPr>
          <a:xfrm>
            <a:off x="3190875" y="4452938"/>
            <a:ext cx="5905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10/12/2025</a:t>
            </a:r>
            <a:endParaRPr lang="es-ES_tradnl" sz="570" noProof="0"/>
          </a:p>
        </p:txBody>
      </p:sp>
      <p:sp>
        <p:nvSpPr>
          <p:cNvPr id="20" name="Text 18"/>
          <p:cNvSpPr/>
          <p:nvPr/>
        </p:nvSpPr>
        <p:spPr>
          <a:xfrm>
            <a:off x="3190875" y="4695825"/>
            <a:ext cx="5905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17/12/2025</a:t>
            </a:r>
            <a:endParaRPr lang="es-ES_tradnl" sz="570" noProof="0"/>
          </a:p>
        </p:txBody>
      </p:sp>
      <p:sp>
        <p:nvSpPr>
          <p:cNvPr id="21" name="Text 19"/>
          <p:cNvSpPr/>
          <p:nvPr/>
        </p:nvSpPr>
        <p:spPr>
          <a:xfrm>
            <a:off x="3190875" y="1123950"/>
            <a:ext cx="5905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08/07/2025</a:t>
            </a:r>
            <a:endParaRPr lang="es-ES_tradnl" sz="570" noProof="0"/>
          </a:p>
        </p:txBody>
      </p:sp>
      <p:sp>
        <p:nvSpPr>
          <p:cNvPr id="22" name="Text 20"/>
          <p:cNvSpPr/>
          <p:nvPr/>
        </p:nvSpPr>
        <p:spPr>
          <a:xfrm>
            <a:off x="3190875" y="581025"/>
            <a:ext cx="242888" cy="52388"/>
          </a:xfrm>
          <a:prstGeom prst="rect">
            <a:avLst/>
          </a:prstGeom>
          <a:noFill/>
          <a:ln/>
        </p:spPr>
        <p:txBody>
          <a:bodyPr wrap="square" lIns="0" tIns="0" rIns="0" bIns="0" rtlCol="0" anchor="t"/>
          <a:lstStyle/>
          <a:p>
            <a:pPr marL="0" indent="0" algn="l">
              <a:lnSpc>
                <a:spcPts val="641"/>
              </a:lnSpc>
              <a:buNone/>
            </a:pPr>
            <a:r>
              <a:rPr lang="es-ES_tradnl" sz="534" kern="0" spc="5" noProof="0">
                <a:solidFill>
                  <a:srgbClr val="132034">
                    <a:alpha val="99000"/>
                  </a:srgbClr>
                </a:solidFill>
                <a:latin typeface="Bw Gradual" pitchFamily="34" charset="0"/>
                <a:ea typeface="Bw Gradual" pitchFamily="34" charset="-122"/>
                <a:cs typeface="Bw Gradual" pitchFamily="34" charset="-120"/>
              </a:rPr>
              <a:t>FECHA</a:t>
            </a:r>
            <a:endParaRPr lang="es-ES_tradnl" sz="534" noProof="0"/>
          </a:p>
        </p:txBody>
      </p:sp>
      <p:sp>
        <p:nvSpPr>
          <p:cNvPr id="23" name="Text 21"/>
          <p:cNvSpPr/>
          <p:nvPr/>
        </p:nvSpPr>
        <p:spPr>
          <a:xfrm>
            <a:off x="5367338" y="581025"/>
            <a:ext cx="585788" cy="52388"/>
          </a:xfrm>
          <a:prstGeom prst="rect">
            <a:avLst/>
          </a:prstGeom>
          <a:noFill/>
          <a:ln/>
        </p:spPr>
        <p:txBody>
          <a:bodyPr wrap="square" lIns="0" tIns="0" rIns="0" bIns="0" rtlCol="0" anchor="t"/>
          <a:lstStyle/>
          <a:p>
            <a:pPr marL="0" indent="0" algn="l">
              <a:lnSpc>
                <a:spcPts val="641"/>
              </a:lnSpc>
              <a:buNone/>
            </a:pPr>
            <a:r>
              <a:rPr lang="es-ES_tradnl" sz="534" kern="0" spc="5" noProof="0">
                <a:solidFill>
                  <a:srgbClr val="132034">
                    <a:alpha val="99000"/>
                  </a:srgbClr>
                </a:solidFill>
                <a:latin typeface="Bw Gradual" pitchFamily="34" charset="0"/>
                <a:ea typeface="Bw Gradual" pitchFamily="34" charset="-122"/>
                <a:cs typeface="Bw Gradual" pitchFamily="34" charset="-120"/>
              </a:rPr>
              <a:t>PILAR</a:t>
            </a:r>
            <a:endParaRPr lang="es-ES_tradnl" sz="534" noProof="0"/>
          </a:p>
        </p:txBody>
      </p:sp>
      <p:sp>
        <p:nvSpPr>
          <p:cNvPr id="24" name="Text 22"/>
          <p:cNvSpPr/>
          <p:nvPr/>
        </p:nvSpPr>
        <p:spPr>
          <a:xfrm>
            <a:off x="6096000" y="581025"/>
            <a:ext cx="471488" cy="52388"/>
          </a:xfrm>
          <a:prstGeom prst="rect">
            <a:avLst/>
          </a:prstGeom>
          <a:noFill/>
          <a:ln/>
        </p:spPr>
        <p:txBody>
          <a:bodyPr wrap="square" lIns="0" tIns="0" rIns="0" bIns="0" rtlCol="0" anchor="t"/>
          <a:lstStyle/>
          <a:p>
            <a:pPr marL="0" indent="0" algn="l">
              <a:lnSpc>
                <a:spcPts val="641"/>
              </a:lnSpc>
              <a:buNone/>
            </a:pPr>
            <a:r>
              <a:rPr lang="es-ES_tradnl" sz="534" kern="0" spc="5" noProof="0">
                <a:solidFill>
                  <a:srgbClr val="576A78">
                    <a:alpha val="99000"/>
                  </a:srgbClr>
                </a:solidFill>
                <a:latin typeface="Bw Gradual" pitchFamily="34" charset="0"/>
                <a:ea typeface="Bw Gradual" pitchFamily="34" charset="-122"/>
                <a:cs typeface="Bw Gradual" pitchFamily="34" charset="-120"/>
              </a:rPr>
              <a:t>CONTENIDO </a:t>
            </a:r>
            <a:endParaRPr lang="es-ES_tradnl" sz="534" noProof="0"/>
          </a:p>
        </p:txBody>
      </p:sp>
      <p:sp>
        <p:nvSpPr>
          <p:cNvPr id="25" name="Text 23"/>
          <p:cNvSpPr/>
          <p:nvPr/>
        </p:nvSpPr>
        <p:spPr>
          <a:xfrm>
            <a:off x="3919537" y="581025"/>
            <a:ext cx="581025" cy="52388"/>
          </a:xfrm>
          <a:prstGeom prst="rect">
            <a:avLst/>
          </a:prstGeom>
          <a:noFill/>
          <a:ln/>
        </p:spPr>
        <p:txBody>
          <a:bodyPr wrap="square" lIns="0" tIns="0" rIns="0" bIns="0" rtlCol="0" anchor="t"/>
          <a:lstStyle/>
          <a:p>
            <a:pPr marL="0" indent="0" algn="l">
              <a:lnSpc>
                <a:spcPts val="641"/>
              </a:lnSpc>
              <a:buNone/>
            </a:pPr>
            <a:r>
              <a:rPr lang="es-ES_tradnl" sz="534" kern="0" spc="5" noProof="0">
                <a:solidFill>
                  <a:srgbClr val="132034">
                    <a:alpha val="99000"/>
                  </a:srgbClr>
                </a:solidFill>
                <a:latin typeface="Bw Gradual" pitchFamily="34" charset="0"/>
                <a:ea typeface="Bw Gradual" pitchFamily="34" charset="-122"/>
                <a:cs typeface="Bw Gradual" pitchFamily="34" charset="-120"/>
              </a:rPr>
              <a:t>PONENTES</a:t>
            </a:r>
            <a:endParaRPr lang="es-ES_tradnl" sz="534" noProof="0"/>
          </a:p>
        </p:txBody>
      </p:sp>
      <p:pic>
        <p:nvPicPr>
          <p:cNvPr id="26" name="Image 0" descr="preencoded.png"/>
          <p:cNvPicPr>
            <a:picLocks noChangeAspect="1"/>
          </p:cNvPicPr>
          <p:nvPr/>
        </p:nvPicPr>
        <p:blipFill>
          <a:blip r:embed="rId3"/>
          <a:srcRect/>
          <a:stretch/>
        </p:blipFill>
        <p:spPr>
          <a:xfrm>
            <a:off x="3190875" y="690563"/>
            <a:ext cx="5667375" cy="4763"/>
          </a:xfrm>
          <a:prstGeom prst="rect">
            <a:avLst/>
          </a:prstGeom>
        </p:spPr>
      </p:pic>
      <p:pic>
        <p:nvPicPr>
          <p:cNvPr id="27" name="Image 1" descr="preencoded.png"/>
          <p:cNvPicPr>
            <a:picLocks noChangeAspect="1"/>
          </p:cNvPicPr>
          <p:nvPr/>
        </p:nvPicPr>
        <p:blipFill>
          <a:blip r:embed="rId3"/>
          <a:srcRect/>
          <a:stretch/>
        </p:blipFill>
        <p:spPr>
          <a:xfrm>
            <a:off x="3190875" y="1028700"/>
            <a:ext cx="5667375" cy="4763"/>
          </a:xfrm>
          <a:prstGeom prst="rect">
            <a:avLst/>
          </a:prstGeom>
        </p:spPr>
      </p:pic>
      <p:pic>
        <p:nvPicPr>
          <p:cNvPr id="28" name="Image 2" descr="preencoded.png"/>
          <p:cNvPicPr>
            <a:picLocks noChangeAspect="1"/>
          </p:cNvPicPr>
          <p:nvPr/>
        </p:nvPicPr>
        <p:blipFill>
          <a:blip r:embed="rId3"/>
          <a:srcRect/>
          <a:stretch/>
        </p:blipFill>
        <p:spPr>
          <a:xfrm>
            <a:off x="3190875" y="1276350"/>
            <a:ext cx="5667375" cy="4763"/>
          </a:xfrm>
          <a:prstGeom prst="rect">
            <a:avLst/>
          </a:prstGeom>
        </p:spPr>
      </p:pic>
      <p:pic>
        <p:nvPicPr>
          <p:cNvPr id="29" name="Image 3" descr="preencoded.png"/>
          <p:cNvPicPr>
            <a:picLocks noChangeAspect="1"/>
          </p:cNvPicPr>
          <p:nvPr/>
        </p:nvPicPr>
        <p:blipFill>
          <a:blip r:embed="rId3"/>
          <a:srcRect/>
          <a:stretch/>
        </p:blipFill>
        <p:spPr>
          <a:xfrm>
            <a:off x="3190875" y="1524000"/>
            <a:ext cx="5667375" cy="4763"/>
          </a:xfrm>
          <a:prstGeom prst="rect">
            <a:avLst/>
          </a:prstGeom>
        </p:spPr>
      </p:pic>
      <p:pic>
        <p:nvPicPr>
          <p:cNvPr id="30" name="Image 4" descr="preencoded.png"/>
          <p:cNvPicPr>
            <a:picLocks noChangeAspect="1"/>
          </p:cNvPicPr>
          <p:nvPr/>
        </p:nvPicPr>
        <p:blipFill>
          <a:blip r:embed="rId3"/>
          <a:srcRect/>
          <a:stretch/>
        </p:blipFill>
        <p:spPr>
          <a:xfrm>
            <a:off x="3190875" y="1771650"/>
            <a:ext cx="5667375" cy="4763"/>
          </a:xfrm>
          <a:prstGeom prst="rect">
            <a:avLst/>
          </a:prstGeom>
        </p:spPr>
      </p:pic>
      <p:pic>
        <p:nvPicPr>
          <p:cNvPr id="31" name="Image 5" descr="preencoded.png"/>
          <p:cNvPicPr>
            <a:picLocks noChangeAspect="1"/>
          </p:cNvPicPr>
          <p:nvPr/>
        </p:nvPicPr>
        <p:blipFill>
          <a:blip r:embed="rId3"/>
          <a:srcRect/>
          <a:stretch/>
        </p:blipFill>
        <p:spPr>
          <a:xfrm>
            <a:off x="3190875" y="2019300"/>
            <a:ext cx="5667375" cy="4763"/>
          </a:xfrm>
          <a:prstGeom prst="rect">
            <a:avLst/>
          </a:prstGeom>
        </p:spPr>
      </p:pic>
      <p:pic>
        <p:nvPicPr>
          <p:cNvPr id="32" name="Image 6" descr="preencoded.png"/>
          <p:cNvPicPr>
            <a:picLocks noChangeAspect="1"/>
          </p:cNvPicPr>
          <p:nvPr/>
        </p:nvPicPr>
        <p:blipFill>
          <a:blip r:embed="rId3"/>
          <a:srcRect/>
          <a:stretch/>
        </p:blipFill>
        <p:spPr>
          <a:xfrm>
            <a:off x="3190875" y="2352675"/>
            <a:ext cx="5667375" cy="4763"/>
          </a:xfrm>
          <a:prstGeom prst="rect">
            <a:avLst/>
          </a:prstGeom>
        </p:spPr>
      </p:pic>
      <p:pic>
        <p:nvPicPr>
          <p:cNvPr id="33" name="Image 7" descr="preencoded.png"/>
          <p:cNvPicPr>
            <a:picLocks noChangeAspect="1"/>
          </p:cNvPicPr>
          <p:nvPr/>
        </p:nvPicPr>
        <p:blipFill>
          <a:blip r:embed="rId3"/>
          <a:srcRect/>
          <a:stretch/>
        </p:blipFill>
        <p:spPr>
          <a:xfrm>
            <a:off x="3190875" y="2686050"/>
            <a:ext cx="5667375" cy="4763"/>
          </a:xfrm>
          <a:prstGeom prst="rect">
            <a:avLst/>
          </a:prstGeom>
        </p:spPr>
      </p:pic>
      <p:pic>
        <p:nvPicPr>
          <p:cNvPr id="34" name="Image 8" descr="preencoded.png"/>
          <p:cNvPicPr>
            <a:picLocks noChangeAspect="1"/>
          </p:cNvPicPr>
          <p:nvPr/>
        </p:nvPicPr>
        <p:blipFill>
          <a:blip r:embed="rId3"/>
          <a:srcRect/>
          <a:stretch/>
        </p:blipFill>
        <p:spPr>
          <a:xfrm>
            <a:off x="3190875" y="2933700"/>
            <a:ext cx="5667375" cy="4763"/>
          </a:xfrm>
          <a:prstGeom prst="rect">
            <a:avLst/>
          </a:prstGeom>
        </p:spPr>
      </p:pic>
      <p:pic>
        <p:nvPicPr>
          <p:cNvPr id="35" name="Image 9" descr="preencoded.png"/>
          <p:cNvPicPr>
            <a:picLocks noChangeAspect="1"/>
          </p:cNvPicPr>
          <p:nvPr/>
        </p:nvPicPr>
        <p:blipFill>
          <a:blip r:embed="rId3"/>
          <a:srcRect/>
          <a:stretch/>
        </p:blipFill>
        <p:spPr>
          <a:xfrm>
            <a:off x="3190875" y="3181350"/>
            <a:ext cx="5667375" cy="4763"/>
          </a:xfrm>
          <a:prstGeom prst="rect">
            <a:avLst/>
          </a:prstGeom>
        </p:spPr>
      </p:pic>
      <p:pic>
        <p:nvPicPr>
          <p:cNvPr id="36" name="Image 10" descr="preencoded.png"/>
          <p:cNvPicPr>
            <a:picLocks noChangeAspect="1"/>
          </p:cNvPicPr>
          <p:nvPr/>
        </p:nvPicPr>
        <p:blipFill>
          <a:blip r:embed="rId3"/>
          <a:srcRect/>
          <a:stretch/>
        </p:blipFill>
        <p:spPr>
          <a:xfrm>
            <a:off x="3190875" y="3514725"/>
            <a:ext cx="5667375" cy="4763"/>
          </a:xfrm>
          <a:prstGeom prst="rect">
            <a:avLst/>
          </a:prstGeom>
        </p:spPr>
      </p:pic>
      <p:pic>
        <p:nvPicPr>
          <p:cNvPr id="37" name="Image 11" descr="preencoded.png"/>
          <p:cNvPicPr>
            <a:picLocks noChangeAspect="1"/>
          </p:cNvPicPr>
          <p:nvPr/>
        </p:nvPicPr>
        <p:blipFill>
          <a:blip r:embed="rId3"/>
          <a:srcRect/>
          <a:stretch/>
        </p:blipFill>
        <p:spPr>
          <a:xfrm>
            <a:off x="3190875" y="3767138"/>
            <a:ext cx="5667375" cy="4763"/>
          </a:xfrm>
          <a:prstGeom prst="rect">
            <a:avLst/>
          </a:prstGeom>
        </p:spPr>
      </p:pic>
      <p:pic>
        <p:nvPicPr>
          <p:cNvPr id="38" name="Image 12" descr="preencoded.png"/>
          <p:cNvPicPr>
            <a:picLocks noChangeAspect="1"/>
          </p:cNvPicPr>
          <p:nvPr/>
        </p:nvPicPr>
        <p:blipFill>
          <a:blip r:embed="rId3"/>
          <a:srcRect/>
          <a:stretch/>
        </p:blipFill>
        <p:spPr>
          <a:xfrm>
            <a:off x="3190875" y="4014788"/>
            <a:ext cx="5667375" cy="4763"/>
          </a:xfrm>
          <a:prstGeom prst="rect">
            <a:avLst/>
          </a:prstGeom>
        </p:spPr>
      </p:pic>
      <p:pic>
        <p:nvPicPr>
          <p:cNvPr id="39" name="Image 13" descr="preencoded.png"/>
          <p:cNvPicPr>
            <a:picLocks noChangeAspect="1"/>
          </p:cNvPicPr>
          <p:nvPr/>
        </p:nvPicPr>
        <p:blipFill>
          <a:blip r:embed="rId3"/>
          <a:srcRect/>
          <a:stretch/>
        </p:blipFill>
        <p:spPr>
          <a:xfrm>
            <a:off x="3190875" y="4357688"/>
            <a:ext cx="5667375" cy="4763"/>
          </a:xfrm>
          <a:prstGeom prst="rect">
            <a:avLst/>
          </a:prstGeom>
        </p:spPr>
      </p:pic>
      <p:pic>
        <p:nvPicPr>
          <p:cNvPr id="40" name="Image 14" descr="preencoded.png"/>
          <p:cNvPicPr>
            <a:picLocks noChangeAspect="1"/>
          </p:cNvPicPr>
          <p:nvPr/>
        </p:nvPicPr>
        <p:blipFill>
          <a:blip r:embed="rId3"/>
          <a:srcRect/>
          <a:stretch/>
        </p:blipFill>
        <p:spPr>
          <a:xfrm>
            <a:off x="3190875" y="4600575"/>
            <a:ext cx="5667375" cy="4763"/>
          </a:xfrm>
          <a:prstGeom prst="rect">
            <a:avLst/>
          </a:prstGeom>
        </p:spPr>
      </p:pic>
      <p:sp>
        <p:nvSpPr>
          <p:cNvPr id="41" name="Text 24"/>
          <p:cNvSpPr/>
          <p:nvPr/>
        </p:nvSpPr>
        <p:spPr>
          <a:xfrm>
            <a:off x="3919537" y="785813"/>
            <a:ext cx="466725"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Mónica Silva</a:t>
            </a:r>
            <a:endParaRPr lang="es-ES_tradnl" sz="570" noProof="0"/>
          </a:p>
        </p:txBody>
      </p:sp>
      <p:sp>
        <p:nvSpPr>
          <p:cNvPr id="42" name="Text 25"/>
          <p:cNvSpPr/>
          <p:nvPr/>
        </p:nvSpPr>
        <p:spPr>
          <a:xfrm>
            <a:off x="3919537" y="1371600"/>
            <a:ext cx="676275"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Nicolau San Millán</a:t>
            </a:r>
            <a:endParaRPr lang="es-ES_tradnl" sz="570" noProof="0"/>
          </a:p>
        </p:txBody>
      </p:sp>
      <p:sp>
        <p:nvSpPr>
          <p:cNvPr id="43" name="Text 26"/>
          <p:cNvSpPr/>
          <p:nvPr/>
        </p:nvSpPr>
        <p:spPr>
          <a:xfrm>
            <a:off x="3919537" y="1619250"/>
            <a:ext cx="376238"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Enric </a:t>
            </a:r>
            <a:r>
              <a:rPr lang="es-ES_tradnl" sz="570" kern="0" spc="6" noProof="0" err="1">
                <a:solidFill>
                  <a:srgbClr val="132034">
                    <a:alpha val="99000"/>
                  </a:srgbClr>
                </a:solidFill>
                <a:latin typeface="Bw Gradual" pitchFamily="34" charset="0"/>
                <a:ea typeface="Bw Gradual" pitchFamily="34" charset="-122"/>
                <a:cs typeface="Bw Gradual" pitchFamily="34" charset="-120"/>
              </a:rPr>
              <a:t>Jové</a:t>
            </a:r>
            <a:endParaRPr lang="es-ES_tradnl" sz="570" noProof="0"/>
          </a:p>
        </p:txBody>
      </p:sp>
      <p:sp>
        <p:nvSpPr>
          <p:cNvPr id="44" name="Text 27"/>
          <p:cNvSpPr/>
          <p:nvPr/>
        </p:nvSpPr>
        <p:spPr>
          <a:xfrm>
            <a:off x="3919537" y="1866900"/>
            <a:ext cx="623888"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Ramir de Porrata</a:t>
            </a:r>
            <a:endParaRPr lang="es-ES_tradnl" sz="570" noProof="0"/>
          </a:p>
        </p:txBody>
      </p:sp>
      <p:sp>
        <p:nvSpPr>
          <p:cNvPr id="45" name="Text 28"/>
          <p:cNvSpPr/>
          <p:nvPr/>
        </p:nvSpPr>
        <p:spPr>
          <a:xfrm>
            <a:off x="3919537" y="2114550"/>
            <a:ext cx="1304925"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Elena Yepes</a:t>
            </a:r>
            <a:endParaRPr lang="es-ES_tradnl" sz="570" noProof="0"/>
          </a:p>
        </p:txBody>
      </p:sp>
      <p:sp>
        <p:nvSpPr>
          <p:cNvPr id="46" name="Text 29"/>
          <p:cNvSpPr/>
          <p:nvPr/>
        </p:nvSpPr>
        <p:spPr>
          <a:xfrm>
            <a:off x="3919537" y="2447925"/>
            <a:ext cx="64770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Andrés Rodríguez</a:t>
            </a:r>
            <a:endParaRPr lang="es-ES_tradnl" sz="570" noProof="0"/>
          </a:p>
        </p:txBody>
      </p:sp>
      <p:sp>
        <p:nvSpPr>
          <p:cNvPr id="47" name="Text 30"/>
          <p:cNvSpPr/>
          <p:nvPr/>
        </p:nvSpPr>
        <p:spPr>
          <a:xfrm>
            <a:off x="3919537" y="2781300"/>
            <a:ext cx="376238"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Enric </a:t>
            </a:r>
            <a:r>
              <a:rPr lang="es-ES_tradnl" sz="570" kern="0" spc="6" noProof="0" err="1">
                <a:solidFill>
                  <a:srgbClr val="132034">
                    <a:alpha val="99000"/>
                  </a:srgbClr>
                </a:solidFill>
                <a:latin typeface="Bw Gradual" pitchFamily="34" charset="0"/>
                <a:ea typeface="Bw Gradual" pitchFamily="34" charset="-122"/>
                <a:cs typeface="Bw Gradual" pitchFamily="34" charset="-120"/>
              </a:rPr>
              <a:t>Jové</a:t>
            </a:r>
            <a:endParaRPr lang="es-ES_tradnl" sz="570" noProof="0"/>
          </a:p>
        </p:txBody>
      </p:sp>
      <p:sp>
        <p:nvSpPr>
          <p:cNvPr id="48" name="Text 31"/>
          <p:cNvSpPr/>
          <p:nvPr/>
        </p:nvSpPr>
        <p:spPr>
          <a:xfrm>
            <a:off x="3919537" y="3028950"/>
            <a:ext cx="4381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Elena Yepes</a:t>
            </a:r>
            <a:endParaRPr lang="es-ES_tradnl" sz="570" noProof="0"/>
          </a:p>
        </p:txBody>
      </p:sp>
      <p:sp>
        <p:nvSpPr>
          <p:cNvPr id="49" name="Text 32"/>
          <p:cNvSpPr/>
          <p:nvPr/>
        </p:nvSpPr>
        <p:spPr>
          <a:xfrm>
            <a:off x="3919537" y="3276600"/>
            <a:ext cx="10858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Juan José </a:t>
            </a:r>
            <a:r>
              <a:rPr lang="es-ES_tradnl" sz="570" kern="0" spc="6" noProof="0" err="1">
                <a:solidFill>
                  <a:srgbClr val="132034">
                    <a:alpha val="99000"/>
                  </a:srgbClr>
                </a:solidFill>
                <a:latin typeface="Bw Gradual" pitchFamily="34" charset="0"/>
                <a:ea typeface="Bw Gradual" pitchFamily="34" charset="-122"/>
                <a:cs typeface="Bw Gradual" pitchFamily="34" charset="-120"/>
              </a:rPr>
              <a:t>Fernandez</a:t>
            </a:r>
            <a:r>
              <a:rPr lang="es-ES_tradnl" sz="570" kern="0" spc="6" noProof="0">
                <a:solidFill>
                  <a:srgbClr val="132034">
                    <a:alpha val="99000"/>
                  </a:srgbClr>
                </a:solidFill>
                <a:latin typeface="Bw Gradual" pitchFamily="34" charset="0"/>
                <a:ea typeface="Bw Gradual" pitchFamily="34" charset="-122"/>
                <a:cs typeface="Bw Gradual" pitchFamily="34" charset="-120"/>
              </a:rPr>
              <a:t> Bardera</a:t>
            </a:r>
            <a:endParaRPr lang="es-ES_tradnl" sz="570" noProof="0"/>
          </a:p>
        </p:txBody>
      </p:sp>
      <p:sp>
        <p:nvSpPr>
          <p:cNvPr id="50" name="Text 33"/>
          <p:cNvSpPr/>
          <p:nvPr/>
        </p:nvSpPr>
        <p:spPr>
          <a:xfrm>
            <a:off x="3919537" y="3609975"/>
            <a:ext cx="4381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Elena Yepes</a:t>
            </a:r>
            <a:endParaRPr lang="es-ES_tradnl" sz="570" noProof="0"/>
          </a:p>
        </p:txBody>
      </p:sp>
      <p:sp>
        <p:nvSpPr>
          <p:cNvPr id="51" name="Text 34"/>
          <p:cNvSpPr/>
          <p:nvPr/>
        </p:nvSpPr>
        <p:spPr>
          <a:xfrm>
            <a:off x="3919537" y="3862387"/>
            <a:ext cx="4381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Elena Yepes</a:t>
            </a:r>
            <a:endParaRPr lang="es-ES_tradnl" sz="570" noProof="0"/>
          </a:p>
        </p:txBody>
      </p:sp>
      <p:sp>
        <p:nvSpPr>
          <p:cNvPr id="52" name="Text 35"/>
          <p:cNvSpPr/>
          <p:nvPr/>
        </p:nvSpPr>
        <p:spPr>
          <a:xfrm>
            <a:off x="3919537" y="4110038"/>
            <a:ext cx="966788" cy="147638"/>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Eid Bejleri, Nishant Hazra y Mario </a:t>
            </a:r>
            <a:r>
              <a:rPr lang="es-ES_tradnl" sz="570" kern="0" spc="6" noProof="0" err="1">
                <a:solidFill>
                  <a:srgbClr val="132034">
                    <a:alpha val="99000"/>
                  </a:srgbClr>
                </a:solidFill>
                <a:latin typeface="Bw Gradual" pitchFamily="34" charset="0"/>
                <a:ea typeface="Bw Gradual" pitchFamily="34" charset="-122"/>
                <a:cs typeface="Bw Gradual" pitchFamily="34" charset="-120"/>
              </a:rPr>
              <a:t>Ospinal</a:t>
            </a:r>
            <a:endParaRPr lang="es-ES_tradnl" sz="570" noProof="0"/>
          </a:p>
        </p:txBody>
      </p:sp>
      <p:sp>
        <p:nvSpPr>
          <p:cNvPr id="53" name="Text 36"/>
          <p:cNvSpPr/>
          <p:nvPr/>
        </p:nvSpPr>
        <p:spPr>
          <a:xfrm>
            <a:off x="3919537" y="4452938"/>
            <a:ext cx="1304925"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Antonio Menéndez y Mateo Rivero</a:t>
            </a:r>
            <a:endParaRPr lang="es-ES_tradnl" sz="570" noProof="0"/>
          </a:p>
        </p:txBody>
      </p:sp>
      <p:sp>
        <p:nvSpPr>
          <p:cNvPr id="54" name="Text 37"/>
          <p:cNvSpPr/>
          <p:nvPr/>
        </p:nvSpPr>
        <p:spPr>
          <a:xfrm>
            <a:off x="3919537" y="4695825"/>
            <a:ext cx="1304925"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Alex Arcos y Adrià Gallart</a:t>
            </a:r>
            <a:endParaRPr lang="es-ES_tradnl" sz="570" noProof="0"/>
          </a:p>
        </p:txBody>
      </p:sp>
      <p:sp>
        <p:nvSpPr>
          <p:cNvPr id="55" name="Text 38"/>
          <p:cNvSpPr/>
          <p:nvPr/>
        </p:nvSpPr>
        <p:spPr>
          <a:xfrm>
            <a:off x="3919537" y="1123950"/>
            <a:ext cx="1309688"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Antonio Paredes Mancha</a:t>
            </a:r>
            <a:endParaRPr lang="es-ES_tradnl" sz="570" noProof="0"/>
          </a:p>
        </p:txBody>
      </p:sp>
      <p:sp>
        <p:nvSpPr>
          <p:cNvPr id="56" name="Text 39"/>
          <p:cNvSpPr/>
          <p:nvPr/>
        </p:nvSpPr>
        <p:spPr>
          <a:xfrm>
            <a:off x="5367338" y="785813"/>
            <a:ext cx="695325" cy="147638"/>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MIP Talento &amp; Bienestar</a:t>
            </a:r>
            <a:endParaRPr lang="es-ES_tradnl" sz="570" noProof="0"/>
          </a:p>
        </p:txBody>
      </p:sp>
      <p:sp>
        <p:nvSpPr>
          <p:cNvPr id="57" name="Text 40"/>
          <p:cNvSpPr/>
          <p:nvPr/>
        </p:nvSpPr>
        <p:spPr>
          <a:xfrm>
            <a:off x="5367338" y="1371600"/>
            <a:ext cx="423863" cy="57150"/>
          </a:xfrm>
          <a:prstGeom prst="rect">
            <a:avLst/>
          </a:prstGeom>
          <a:noFill/>
          <a:ln/>
        </p:spPr>
        <p:txBody>
          <a:bodyPr wrap="square" lIns="0" tIns="0" rIns="0" bIns="0" rtlCol="0" anchor="t"/>
          <a:lstStyle/>
          <a:p>
            <a:pPr marL="0" indent="0" algn="ctr">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MIP Talento</a:t>
            </a:r>
            <a:endParaRPr lang="es-ES_tradnl" sz="570" noProof="0"/>
          </a:p>
        </p:txBody>
      </p:sp>
      <p:sp>
        <p:nvSpPr>
          <p:cNvPr id="58" name="Text 41"/>
          <p:cNvSpPr/>
          <p:nvPr/>
        </p:nvSpPr>
        <p:spPr>
          <a:xfrm>
            <a:off x="5367338" y="1619250"/>
            <a:ext cx="433388" cy="57150"/>
          </a:xfrm>
          <a:prstGeom prst="rect">
            <a:avLst/>
          </a:prstGeom>
          <a:noFill/>
          <a:ln/>
        </p:spPr>
        <p:txBody>
          <a:bodyPr wrap="square" lIns="0" tIns="0" rIns="0" bIns="0" rtlCol="0" anchor="t"/>
          <a:lstStyle/>
          <a:p>
            <a:pPr marL="0" indent="0" algn="ctr">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MIP Cultura</a:t>
            </a:r>
            <a:endParaRPr lang="es-ES_tradnl" sz="570" noProof="0"/>
          </a:p>
        </p:txBody>
      </p:sp>
      <p:sp>
        <p:nvSpPr>
          <p:cNvPr id="59" name="Text 42"/>
          <p:cNvSpPr/>
          <p:nvPr/>
        </p:nvSpPr>
        <p:spPr>
          <a:xfrm>
            <a:off x="5367338" y="1862138"/>
            <a:ext cx="423863" cy="57150"/>
          </a:xfrm>
          <a:prstGeom prst="rect">
            <a:avLst/>
          </a:prstGeom>
          <a:noFill/>
          <a:ln/>
        </p:spPr>
        <p:txBody>
          <a:bodyPr wrap="square" lIns="0" tIns="0" rIns="0" bIns="0" rtlCol="0" anchor="t"/>
          <a:lstStyle/>
          <a:p>
            <a:pPr marL="0" indent="0" algn="ctr">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MIP Talento</a:t>
            </a:r>
            <a:endParaRPr lang="es-ES_tradnl" sz="570" noProof="0"/>
          </a:p>
        </p:txBody>
      </p:sp>
      <p:sp>
        <p:nvSpPr>
          <p:cNvPr id="60" name="Text 43"/>
          <p:cNvSpPr/>
          <p:nvPr/>
        </p:nvSpPr>
        <p:spPr>
          <a:xfrm>
            <a:off x="5367338" y="2109788"/>
            <a:ext cx="423863" cy="57150"/>
          </a:xfrm>
          <a:prstGeom prst="rect">
            <a:avLst/>
          </a:prstGeom>
          <a:noFill/>
          <a:ln/>
        </p:spPr>
        <p:txBody>
          <a:bodyPr wrap="square" lIns="0" tIns="0" rIns="0" bIns="0" rtlCol="0" anchor="t"/>
          <a:lstStyle/>
          <a:p>
            <a:pPr marL="0" indent="0" algn="ctr">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MIP Talento</a:t>
            </a:r>
            <a:endParaRPr lang="es-ES_tradnl" sz="570" noProof="0"/>
          </a:p>
        </p:txBody>
      </p:sp>
      <p:sp>
        <p:nvSpPr>
          <p:cNvPr id="61" name="Text 44"/>
          <p:cNvSpPr/>
          <p:nvPr/>
        </p:nvSpPr>
        <p:spPr>
          <a:xfrm>
            <a:off x="5367338" y="2443163"/>
            <a:ext cx="433388" cy="57150"/>
          </a:xfrm>
          <a:prstGeom prst="rect">
            <a:avLst/>
          </a:prstGeom>
          <a:noFill/>
          <a:ln/>
        </p:spPr>
        <p:txBody>
          <a:bodyPr wrap="square" lIns="0" tIns="0" rIns="0" bIns="0" rtlCol="0" anchor="t"/>
          <a:lstStyle/>
          <a:p>
            <a:pPr marL="0" indent="0" algn="ctr">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MIP Cultura</a:t>
            </a:r>
            <a:endParaRPr lang="es-ES_tradnl" sz="570" noProof="0"/>
          </a:p>
        </p:txBody>
      </p:sp>
      <p:sp>
        <p:nvSpPr>
          <p:cNvPr id="62" name="Text 45"/>
          <p:cNvSpPr/>
          <p:nvPr/>
        </p:nvSpPr>
        <p:spPr>
          <a:xfrm>
            <a:off x="5367338" y="2776538"/>
            <a:ext cx="433388" cy="57150"/>
          </a:xfrm>
          <a:prstGeom prst="rect">
            <a:avLst/>
          </a:prstGeom>
          <a:noFill/>
          <a:ln/>
        </p:spPr>
        <p:txBody>
          <a:bodyPr wrap="square" lIns="0" tIns="0" rIns="0" bIns="0" rtlCol="0" anchor="t"/>
          <a:lstStyle/>
          <a:p>
            <a:pPr marL="0" indent="0" algn="ctr">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MIP Cultura</a:t>
            </a:r>
            <a:endParaRPr lang="es-ES_tradnl" sz="570" noProof="0"/>
          </a:p>
        </p:txBody>
      </p:sp>
      <p:sp>
        <p:nvSpPr>
          <p:cNvPr id="63" name="Text 46"/>
          <p:cNvSpPr/>
          <p:nvPr/>
        </p:nvSpPr>
        <p:spPr>
          <a:xfrm>
            <a:off x="5367338" y="3024188"/>
            <a:ext cx="423863" cy="57150"/>
          </a:xfrm>
          <a:prstGeom prst="rect">
            <a:avLst/>
          </a:prstGeom>
          <a:noFill/>
          <a:ln/>
        </p:spPr>
        <p:txBody>
          <a:bodyPr wrap="square" lIns="0" tIns="0" rIns="0" bIns="0" rtlCol="0" anchor="t"/>
          <a:lstStyle/>
          <a:p>
            <a:pPr marL="0" indent="0" algn="ctr">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MIP Talento</a:t>
            </a:r>
            <a:endParaRPr lang="es-ES_tradnl" sz="570" noProof="0"/>
          </a:p>
        </p:txBody>
      </p:sp>
      <p:sp>
        <p:nvSpPr>
          <p:cNvPr id="64" name="Text 47"/>
          <p:cNvSpPr/>
          <p:nvPr/>
        </p:nvSpPr>
        <p:spPr>
          <a:xfrm>
            <a:off x="5367338" y="3276600"/>
            <a:ext cx="428625" cy="147638"/>
          </a:xfrm>
          <a:prstGeom prst="rect">
            <a:avLst/>
          </a:prstGeom>
          <a:noFill/>
          <a:ln/>
        </p:spPr>
        <p:txBody>
          <a:bodyPr wrap="square" lIns="0" tIns="0" rIns="0" bIns="0" rtlCol="0" anchor="t"/>
          <a:lstStyle/>
          <a:p>
            <a:pPr marL="0" indent="0" algn="ctr">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MIP Talento</a:t>
            </a:r>
            <a:endParaRPr lang="es-ES_tradnl" sz="570" noProof="0"/>
          </a:p>
          <a:p>
            <a:pPr marL="0" indent="0" algn="ctr">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&amp; Bienestar</a:t>
            </a:r>
            <a:endParaRPr lang="es-ES_tradnl" sz="570" noProof="0"/>
          </a:p>
        </p:txBody>
      </p:sp>
      <p:sp>
        <p:nvSpPr>
          <p:cNvPr id="65" name="Text 48"/>
          <p:cNvSpPr/>
          <p:nvPr/>
        </p:nvSpPr>
        <p:spPr>
          <a:xfrm>
            <a:off x="5367338" y="3605213"/>
            <a:ext cx="423863" cy="57150"/>
          </a:xfrm>
          <a:prstGeom prst="rect">
            <a:avLst/>
          </a:prstGeom>
          <a:noFill/>
          <a:ln/>
        </p:spPr>
        <p:txBody>
          <a:bodyPr wrap="square" lIns="0" tIns="0" rIns="0" bIns="0" rtlCol="0" anchor="t"/>
          <a:lstStyle/>
          <a:p>
            <a:pPr marL="0" indent="0" algn="ctr">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MIP Talento</a:t>
            </a:r>
            <a:endParaRPr lang="es-ES_tradnl" sz="570" noProof="0"/>
          </a:p>
        </p:txBody>
      </p:sp>
      <p:sp>
        <p:nvSpPr>
          <p:cNvPr id="66" name="Text 49"/>
          <p:cNvSpPr/>
          <p:nvPr/>
        </p:nvSpPr>
        <p:spPr>
          <a:xfrm>
            <a:off x="5367338" y="3857625"/>
            <a:ext cx="423863" cy="57150"/>
          </a:xfrm>
          <a:prstGeom prst="rect">
            <a:avLst/>
          </a:prstGeom>
          <a:noFill/>
          <a:ln/>
        </p:spPr>
        <p:txBody>
          <a:bodyPr wrap="square" lIns="0" tIns="0" rIns="0" bIns="0" rtlCol="0" anchor="t"/>
          <a:lstStyle/>
          <a:p>
            <a:pPr marL="0" indent="0" algn="ctr">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MIP Talento</a:t>
            </a:r>
            <a:endParaRPr lang="es-ES_tradnl" sz="570" noProof="0"/>
          </a:p>
        </p:txBody>
      </p:sp>
      <p:sp>
        <p:nvSpPr>
          <p:cNvPr id="67" name="Text 50"/>
          <p:cNvSpPr/>
          <p:nvPr/>
        </p:nvSpPr>
        <p:spPr>
          <a:xfrm>
            <a:off x="5367338" y="4105275"/>
            <a:ext cx="423863" cy="57150"/>
          </a:xfrm>
          <a:prstGeom prst="rect">
            <a:avLst/>
          </a:prstGeom>
          <a:noFill/>
          <a:ln/>
        </p:spPr>
        <p:txBody>
          <a:bodyPr wrap="square" lIns="0" tIns="0" rIns="0" bIns="0" rtlCol="0" anchor="t"/>
          <a:lstStyle/>
          <a:p>
            <a:pPr marL="0" indent="0" algn="ctr">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MIP Talento</a:t>
            </a:r>
            <a:endParaRPr lang="es-ES_tradnl" sz="570" noProof="0"/>
          </a:p>
        </p:txBody>
      </p:sp>
      <p:sp>
        <p:nvSpPr>
          <p:cNvPr id="68" name="Text 51"/>
          <p:cNvSpPr/>
          <p:nvPr/>
        </p:nvSpPr>
        <p:spPr>
          <a:xfrm>
            <a:off x="5367338" y="4448175"/>
            <a:ext cx="423863"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MIP Talento</a:t>
            </a:r>
            <a:endParaRPr lang="es-ES_tradnl" sz="570" noProof="0"/>
          </a:p>
        </p:txBody>
      </p:sp>
      <p:sp>
        <p:nvSpPr>
          <p:cNvPr id="69" name="Text 52"/>
          <p:cNvSpPr/>
          <p:nvPr/>
        </p:nvSpPr>
        <p:spPr>
          <a:xfrm>
            <a:off x="5367338" y="4691063"/>
            <a:ext cx="433388"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MIP Cultura</a:t>
            </a:r>
            <a:endParaRPr lang="es-ES_tradnl" sz="570" noProof="0"/>
          </a:p>
        </p:txBody>
      </p:sp>
      <p:sp>
        <p:nvSpPr>
          <p:cNvPr id="70" name="Text 53"/>
          <p:cNvSpPr/>
          <p:nvPr/>
        </p:nvSpPr>
        <p:spPr>
          <a:xfrm>
            <a:off x="5367338" y="1123950"/>
            <a:ext cx="423863" cy="57150"/>
          </a:xfrm>
          <a:prstGeom prst="rect">
            <a:avLst/>
          </a:prstGeom>
          <a:noFill/>
          <a:ln/>
        </p:spPr>
        <p:txBody>
          <a:bodyPr wrap="square" lIns="0" tIns="0" rIns="0" bIns="0" rtlCol="0" anchor="t"/>
          <a:lstStyle/>
          <a:p>
            <a:pPr marL="0" indent="0" algn="ctr">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MIP Talento</a:t>
            </a:r>
            <a:endParaRPr lang="es-ES_tradnl" sz="570" noProof="0"/>
          </a:p>
        </p:txBody>
      </p:sp>
      <p:sp>
        <p:nvSpPr>
          <p:cNvPr id="71" name="Text 54"/>
          <p:cNvSpPr/>
          <p:nvPr/>
        </p:nvSpPr>
        <p:spPr>
          <a:xfrm>
            <a:off x="6096000" y="785813"/>
            <a:ext cx="27622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576A78">
                    <a:alpha val="99000"/>
                  </a:srgbClr>
                </a:solidFill>
                <a:latin typeface="Bw Gradual" pitchFamily="34" charset="0"/>
                <a:ea typeface="Bw Gradual" pitchFamily="34" charset="-122"/>
                <a:cs typeface="Bw Gradual" pitchFamily="34" charset="-120"/>
              </a:rPr>
              <a:t>Liderar tu carrera profesional en el sector financiero</a:t>
            </a:r>
            <a:endParaRPr lang="es-ES_tradnl" sz="570" noProof="0"/>
          </a:p>
        </p:txBody>
      </p:sp>
      <p:sp>
        <p:nvSpPr>
          <p:cNvPr id="72" name="Text 55"/>
          <p:cNvSpPr/>
          <p:nvPr/>
        </p:nvSpPr>
        <p:spPr>
          <a:xfrm>
            <a:off x="6096000" y="1371600"/>
            <a:ext cx="27622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576A78">
                    <a:alpha val="99000"/>
                  </a:srgbClr>
                </a:solidFill>
                <a:latin typeface="Bw Gradual" pitchFamily="34" charset="0"/>
                <a:ea typeface="Bw Gradual" pitchFamily="34" charset="-122"/>
                <a:cs typeface="Bw Gradual" pitchFamily="34" charset="-120"/>
              </a:rPr>
              <a:t>Programa Ofimática - </a:t>
            </a:r>
            <a:r>
              <a:rPr lang="es-ES_tradnl" sz="570" kern="0" spc="6" noProof="0" err="1">
                <a:solidFill>
                  <a:srgbClr val="576A78">
                    <a:alpha val="99000"/>
                  </a:srgbClr>
                </a:solidFill>
                <a:latin typeface="Bw Gradual" pitchFamily="34" charset="0"/>
                <a:ea typeface="Bw Gradual" pitchFamily="34" charset="-122"/>
                <a:cs typeface="Bw Gradual" pitchFamily="34" charset="-120"/>
              </a:rPr>
              <a:t>Financial</a:t>
            </a:r>
            <a:r>
              <a:rPr lang="es-ES_tradnl" sz="570" kern="0" spc="6" noProof="0">
                <a:solidFill>
                  <a:srgbClr val="576A78">
                    <a:alpha val="99000"/>
                  </a:srgbClr>
                </a:solidFill>
                <a:latin typeface="Bw Gradual" pitchFamily="34" charset="0"/>
                <a:ea typeface="Bw Gradual" pitchFamily="34" charset="-122"/>
                <a:cs typeface="Bw Gradual" pitchFamily="34" charset="-120"/>
              </a:rPr>
              <a:t> </a:t>
            </a:r>
            <a:r>
              <a:rPr lang="es-ES_tradnl" sz="570" kern="0" spc="6" noProof="0" err="1">
                <a:solidFill>
                  <a:srgbClr val="576A78">
                    <a:alpha val="99000"/>
                  </a:srgbClr>
                </a:solidFill>
                <a:latin typeface="Bw Gradual" pitchFamily="34" charset="0"/>
                <a:ea typeface="Bw Gradual" pitchFamily="34" charset="-122"/>
                <a:cs typeface="Bw Gradual" pitchFamily="34" charset="-120"/>
              </a:rPr>
              <a:t>modelling</a:t>
            </a:r>
            <a:endParaRPr lang="es-ES_tradnl" sz="570" noProof="0"/>
          </a:p>
        </p:txBody>
      </p:sp>
      <p:sp>
        <p:nvSpPr>
          <p:cNvPr id="73" name="Text 56"/>
          <p:cNvSpPr/>
          <p:nvPr/>
        </p:nvSpPr>
        <p:spPr>
          <a:xfrm>
            <a:off x="6096000" y="1619250"/>
            <a:ext cx="2505075"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576A78">
                    <a:alpha val="99000"/>
                  </a:srgbClr>
                </a:solidFill>
                <a:latin typeface="Bw Gradual" pitchFamily="34" charset="0"/>
                <a:ea typeface="Bw Gradual" pitchFamily="34" charset="-122"/>
                <a:cs typeface="Bw Gradual" pitchFamily="34" charset="-120"/>
              </a:rPr>
              <a:t>Los cuatros pilares de la creatividad</a:t>
            </a:r>
            <a:endParaRPr lang="es-ES_tradnl" sz="570" noProof="0"/>
          </a:p>
        </p:txBody>
      </p:sp>
      <p:sp>
        <p:nvSpPr>
          <p:cNvPr id="74" name="Text 57"/>
          <p:cNvSpPr/>
          <p:nvPr/>
        </p:nvSpPr>
        <p:spPr>
          <a:xfrm>
            <a:off x="6096000" y="1866900"/>
            <a:ext cx="27622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576A78">
                    <a:alpha val="99000"/>
                  </a:srgbClr>
                </a:solidFill>
                <a:latin typeface="Bw Gradual" pitchFamily="34" charset="0"/>
                <a:ea typeface="Bw Gradual" pitchFamily="34" charset="-122"/>
                <a:cs typeface="Bw Gradual" pitchFamily="34" charset="-120"/>
              </a:rPr>
              <a:t>Estrategia es el arte de decir “no”</a:t>
            </a:r>
            <a:endParaRPr lang="es-ES_tradnl" sz="570" noProof="0"/>
          </a:p>
        </p:txBody>
      </p:sp>
      <p:sp>
        <p:nvSpPr>
          <p:cNvPr id="75" name="Text 58"/>
          <p:cNvSpPr/>
          <p:nvPr/>
        </p:nvSpPr>
        <p:spPr>
          <a:xfrm>
            <a:off x="6096000" y="2114550"/>
            <a:ext cx="27622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576A78">
                    <a:alpha val="99000"/>
                  </a:srgbClr>
                </a:solidFill>
                <a:latin typeface="Bw Gradual" pitchFamily="34" charset="0"/>
                <a:ea typeface="Bw Gradual" pitchFamily="34" charset="-122"/>
                <a:cs typeface="Bw Gradual" pitchFamily="34" charset="-120"/>
              </a:rPr>
              <a:t>Workshop Private Credit</a:t>
            </a:r>
            <a:endParaRPr lang="es-ES_tradnl" sz="570" noProof="0"/>
          </a:p>
        </p:txBody>
      </p:sp>
      <p:sp>
        <p:nvSpPr>
          <p:cNvPr id="76" name="Text 59"/>
          <p:cNvSpPr/>
          <p:nvPr/>
        </p:nvSpPr>
        <p:spPr>
          <a:xfrm>
            <a:off x="6096000" y="2447925"/>
            <a:ext cx="2671763"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576A78">
                    <a:alpha val="99000"/>
                  </a:srgbClr>
                </a:solidFill>
                <a:latin typeface="Bw Gradual" pitchFamily="34" charset="0"/>
                <a:ea typeface="Bw Gradual" pitchFamily="34" charset="-122"/>
                <a:cs typeface="Bw Gradual" pitchFamily="34" charset="-120"/>
              </a:rPr>
              <a:t>De </a:t>
            </a:r>
            <a:r>
              <a:rPr lang="es-ES_tradnl" sz="570" kern="0" spc="6" noProof="0" err="1">
                <a:solidFill>
                  <a:srgbClr val="576A78">
                    <a:alpha val="99000"/>
                  </a:srgbClr>
                </a:solidFill>
                <a:latin typeface="Bw Gradual" pitchFamily="34" charset="0"/>
                <a:ea typeface="Bw Gradual" pitchFamily="34" charset="-122"/>
                <a:cs typeface="Bw Gradual" pitchFamily="34" charset="-120"/>
              </a:rPr>
              <a:t>Guttemberg</a:t>
            </a:r>
            <a:r>
              <a:rPr lang="es-ES_tradnl" sz="570" kern="0" spc="6" noProof="0">
                <a:solidFill>
                  <a:srgbClr val="576A78">
                    <a:alpha val="99000"/>
                  </a:srgbClr>
                </a:solidFill>
                <a:latin typeface="Bw Gradual" pitchFamily="34" charset="0"/>
                <a:ea typeface="Bw Gradual" pitchFamily="34" charset="-122"/>
                <a:cs typeface="Bw Gradual" pitchFamily="34" charset="-120"/>
              </a:rPr>
              <a:t> a </a:t>
            </a:r>
            <a:r>
              <a:rPr lang="es-ES_tradnl" sz="570" kern="0" spc="6" noProof="0" err="1">
                <a:solidFill>
                  <a:srgbClr val="576A78">
                    <a:alpha val="99000"/>
                  </a:srgbClr>
                </a:solidFill>
                <a:latin typeface="Bw Gradual" pitchFamily="34" charset="0"/>
                <a:ea typeface="Bw Gradual" pitchFamily="34" charset="-122"/>
                <a:cs typeface="Bw Gradual" pitchFamily="34" charset="-120"/>
              </a:rPr>
              <a:t>Zuckenberg</a:t>
            </a:r>
            <a:r>
              <a:rPr lang="es-ES_tradnl" sz="570" kern="0" spc="6" noProof="0">
                <a:solidFill>
                  <a:srgbClr val="576A78">
                    <a:alpha val="99000"/>
                  </a:srgbClr>
                </a:solidFill>
                <a:latin typeface="Bw Gradual" pitchFamily="34" charset="0"/>
                <a:ea typeface="Bw Gradual" pitchFamily="34" charset="-122"/>
                <a:cs typeface="Bw Gradual" pitchFamily="34" charset="-120"/>
              </a:rPr>
              <a:t>, influencia y edición en la revolución digital</a:t>
            </a:r>
            <a:endParaRPr lang="es-ES_tradnl" sz="570" noProof="0"/>
          </a:p>
        </p:txBody>
      </p:sp>
      <p:sp>
        <p:nvSpPr>
          <p:cNvPr id="77" name="Text 60"/>
          <p:cNvSpPr/>
          <p:nvPr/>
        </p:nvSpPr>
        <p:spPr>
          <a:xfrm>
            <a:off x="6096000" y="2781300"/>
            <a:ext cx="27622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576A78">
                    <a:alpha val="99000"/>
                  </a:srgbClr>
                </a:solidFill>
                <a:latin typeface="Bw Gradual" pitchFamily="34" charset="0"/>
                <a:ea typeface="Bw Gradual" pitchFamily="34" charset="-122"/>
                <a:cs typeface="Bw Gradual" pitchFamily="34" charset="-120"/>
              </a:rPr>
              <a:t>Los cuatros pilares de la creatividad (2a parte)</a:t>
            </a:r>
            <a:endParaRPr lang="es-ES_tradnl" sz="570" noProof="0"/>
          </a:p>
        </p:txBody>
      </p:sp>
      <p:sp>
        <p:nvSpPr>
          <p:cNvPr id="78" name="Text 61"/>
          <p:cNvSpPr/>
          <p:nvPr/>
        </p:nvSpPr>
        <p:spPr>
          <a:xfrm>
            <a:off x="6096000" y="3028950"/>
            <a:ext cx="27622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576A78">
                    <a:alpha val="99000"/>
                  </a:srgbClr>
                </a:solidFill>
                <a:latin typeface="Bw Gradual" pitchFamily="34" charset="0"/>
                <a:ea typeface="Bw Gradual" pitchFamily="34" charset="-122"/>
                <a:cs typeface="Bw Gradual" pitchFamily="34" charset="-120"/>
              </a:rPr>
              <a:t>Workshop Wealth Management (1a parte)</a:t>
            </a:r>
            <a:endParaRPr lang="es-ES_tradnl" sz="570" noProof="0"/>
          </a:p>
        </p:txBody>
      </p:sp>
      <p:sp>
        <p:nvSpPr>
          <p:cNvPr id="79" name="Text 62"/>
          <p:cNvSpPr/>
          <p:nvPr/>
        </p:nvSpPr>
        <p:spPr>
          <a:xfrm>
            <a:off x="6096000" y="3276600"/>
            <a:ext cx="27622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576A78">
                    <a:alpha val="99000"/>
                  </a:srgbClr>
                </a:solidFill>
                <a:latin typeface="Bw Gradual" pitchFamily="34" charset="0"/>
                <a:ea typeface="Bw Gradual" pitchFamily="34" charset="-122"/>
                <a:cs typeface="Bw Gradual" pitchFamily="34" charset="-120"/>
              </a:rPr>
              <a:t>Workshop – </a:t>
            </a:r>
            <a:r>
              <a:rPr lang="es-ES_tradnl" sz="570" kern="0" spc="6" noProof="0" err="1">
                <a:solidFill>
                  <a:srgbClr val="576A78">
                    <a:alpha val="99000"/>
                  </a:srgbClr>
                </a:solidFill>
                <a:latin typeface="Bw Gradual" pitchFamily="34" charset="0"/>
                <a:ea typeface="Bw Gradual" pitchFamily="34" charset="-122"/>
                <a:cs typeface="Bw Gradual" pitchFamily="34" charset="-120"/>
              </a:rPr>
              <a:t>Mentoring</a:t>
            </a:r>
            <a:r>
              <a:rPr lang="es-ES_tradnl" sz="570" kern="0" spc="6" noProof="0">
                <a:solidFill>
                  <a:srgbClr val="576A78">
                    <a:alpha val="99000"/>
                  </a:srgbClr>
                </a:solidFill>
                <a:latin typeface="Bw Gradual" pitchFamily="34" charset="0"/>
                <a:ea typeface="Bw Gradual" pitchFamily="34" charset="-122"/>
                <a:cs typeface="Bw Gradual" pitchFamily="34" charset="-120"/>
              </a:rPr>
              <a:t> con Juan José Fernández Bardera </a:t>
            </a:r>
            <a:r>
              <a:rPr lang="es-ES_tradnl" sz="570" kern="0" spc="6" noProof="0" err="1">
                <a:solidFill>
                  <a:srgbClr val="576A78">
                    <a:alpha val="99000"/>
                  </a:srgbClr>
                </a:solidFill>
                <a:latin typeface="Bw Gradual" pitchFamily="34" charset="0"/>
                <a:ea typeface="Bw Gradual" pitchFamily="34" charset="-122"/>
                <a:cs typeface="Bw Gradual" pitchFamily="34" charset="-120"/>
              </a:rPr>
              <a:t>Quadriga</a:t>
            </a:r>
            <a:r>
              <a:rPr lang="es-ES_tradnl" sz="570" kern="0" spc="6" noProof="0">
                <a:solidFill>
                  <a:srgbClr val="576A78">
                    <a:alpha val="99000"/>
                  </a:srgbClr>
                </a:solidFill>
                <a:latin typeface="Bw Gradual" pitchFamily="34" charset="0"/>
                <a:ea typeface="Bw Gradual" pitchFamily="34" charset="-122"/>
                <a:cs typeface="Bw Gradual" pitchFamily="34" charset="-120"/>
              </a:rPr>
              <a:t> </a:t>
            </a:r>
            <a:r>
              <a:rPr lang="es-ES_tradnl" sz="570" kern="0" spc="6" noProof="0" err="1">
                <a:solidFill>
                  <a:srgbClr val="576A78">
                    <a:alpha val="99000"/>
                  </a:srgbClr>
                </a:solidFill>
                <a:latin typeface="Bw Gradual" pitchFamily="34" charset="0"/>
                <a:ea typeface="Bw Gradual" pitchFamily="34" charset="-122"/>
                <a:cs typeface="Bw Gradual" pitchFamily="34" charset="-120"/>
              </a:rPr>
              <a:t>Funds</a:t>
            </a:r>
            <a:endParaRPr lang="es-ES_tradnl" sz="570" noProof="0"/>
          </a:p>
        </p:txBody>
      </p:sp>
      <p:sp>
        <p:nvSpPr>
          <p:cNvPr id="80" name="Text 63"/>
          <p:cNvSpPr/>
          <p:nvPr/>
        </p:nvSpPr>
        <p:spPr>
          <a:xfrm>
            <a:off x="6096000" y="3609975"/>
            <a:ext cx="27622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576A78">
                    <a:alpha val="99000"/>
                  </a:srgbClr>
                </a:solidFill>
                <a:latin typeface="Bw Gradual" pitchFamily="34" charset="0"/>
                <a:ea typeface="Bw Gradual" pitchFamily="34" charset="-122"/>
                <a:cs typeface="Bw Gradual" pitchFamily="34" charset="-120"/>
              </a:rPr>
              <a:t>Workshop Wealth Management (2a parte)</a:t>
            </a:r>
            <a:endParaRPr lang="es-ES_tradnl" sz="570" noProof="0"/>
          </a:p>
        </p:txBody>
      </p:sp>
      <p:sp>
        <p:nvSpPr>
          <p:cNvPr id="81" name="Text 64"/>
          <p:cNvSpPr/>
          <p:nvPr/>
        </p:nvSpPr>
        <p:spPr>
          <a:xfrm>
            <a:off x="6096000" y="3862387"/>
            <a:ext cx="27622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576A78">
                    <a:alpha val="99000"/>
                  </a:srgbClr>
                </a:solidFill>
                <a:latin typeface="Bw Gradual" pitchFamily="34" charset="0"/>
                <a:ea typeface="Bw Gradual" pitchFamily="34" charset="-122"/>
                <a:cs typeface="Bw Gradual" pitchFamily="34" charset="-120"/>
              </a:rPr>
              <a:t>Workshop Wealth Management (3a parte)</a:t>
            </a:r>
            <a:endParaRPr lang="es-ES_tradnl" sz="570" noProof="0"/>
          </a:p>
        </p:txBody>
      </p:sp>
      <p:sp>
        <p:nvSpPr>
          <p:cNvPr id="82" name="Text 65"/>
          <p:cNvSpPr/>
          <p:nvPr/>
        </p:nvSpPr>
        <p:spPr>
          <a:xfrm>
            <a:off x="6096000" y="4110038"/>
            <a:ext cx="2505075" cy="147638"/>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576A78">
                    <a:alpha val="99000"/>
                  </a:srgbClr>
                </a:solidFill>
                <a:latin typeface="Bw Gradual" pitchFamily="34" charset="0"/>
                <a:ea typeface="Bw Gradual" pitchFamily="34" charset="-122"/>
                <a:cs typeface="Bw Gradual" pitchFamily="34" charset="-120"/>
              </a:rPr>
              <a:t>The </a:t>
            </a:r>
            <a:r>
              <a:rPr lang="es-ES_tradnl" sz="570" kern="0" spc="6" noProof="0" err="1">
                <a:solidFill>
                  <a:srgbClr val="576A78">
                    <a:alpha val="99000"/>
                  </a:srgbClr>
                </a:solidFill>
                <a:latin typeface="Bw Gradual" pitchFamily="34" charset="0"/>
                <a:ea typeface="Bw Gradual" pitchFamily="34" charset="-122"/>
                <a:cs typeface="Bw Gradual" pitchFamily="34" charset="-120"/>
              </a:rPr>
              <a:t>impact</a:t>
            </a:r>
            <a:r>
              <a:rPr lang="es-ES_tradnl" sz="570" kern="0" spc="6" noProof="0">
                <a:solidFill>
                  <a:srgbClr val="576A78">
                    <a:alpha val="99000"/>
                  </a:srgbClr>
                </a:solidFill>
                <a:latin typeface="Bw Gradual" pitchFamily="34" charset="0"/>
                <a:ea typeface="Bw Gradual" pitchFamily="34" charset="-122"/>
                <a:cs typeface="Bw Gradual" pitchFamily="34" charset="-120"/>
              </a:rPr>
              <a:t> </a:t>
            </a:r>
            <a:r>
              <a:rPr lang="es-ES_tradnl" sz="570" kern="0" spc="6" noProof="0" err="1">
                <a:solidFill>
                  <a:srgbClr val="576A78">
                    <a:alpha val="99000"/>
                  </a:srgbClr>
                </a:solidFill>
                <a:latin typeface="Bw Gradual" pitchFamily="34" charset="0"/>
                <a:ea typeface="Bw Gradual" pitchFamily="34" charset="-122"/>
                <a:cs typeface="Bw Gradual" pitchFamily="34" charset="-120"/>
              </a:rPr>
              <a:t>of</a:t>
            </a:r>
            <a:r>
              <a:rPr lang="es-ES_tradnl" sz="570" kern="0" spc="6" noProof="0">
                <a:solidFill>
                  <a:srgbClr val="576A78">
                    <a:alpha val="99000"/>
                  </a:srgbClr>
                </a:solidFill>
                <a:latin typeface="Bw Gradual" pitchFamily="34" charset="0"/>
                <a:ea typeface="Bw Gradual" pitchFamily="34" charset="-122"/>
                <a:cs typeface="Bw Gradual" pitchFamily="34" charset="-120"/>
              </a:rPr>
              <a:t> </a:t>
            </a:r>
            <a:r>
              <a:rPr lang="es-ES_tradnl" sz="570" kern="0" spc="6" noProof="0" err="1">
                <a:solidFill>
                  <a:srgbClr val="576A78">
                    <a:alpha val="99000"/>
                  </a:srgbClr>
                </a:solidFill>
                <a:latin typeface="Bw Gradual" pitchFamily="34" charset="0"/>
                <a:ea typeface="Bw Gradual" pitchFamily="34" charset="-122"/>
                <a:cs typeface="Bw Gradual" pitchFamily="34" charset="-120"/>
              </a:rPr>
              <a:t>the</a:t>
            </a:r>
            <a:r>
              <a:rPr lang="es-ES_tradnl" sz="570" kern="0" spc="6" noProof="0">
                <a:solidFill>
                  <a:srgbClr val="576A78">
                    <a:alpha val="99000"/>
                  </a:srgbClr>
                </a:solidFill>
                <a:latin typeface="Bw Gradual" pitchFamily="34" charset="0"/>
                <a:ea typeface="Bw Gradual" pitchFamily="34" charset="-122"/>
                <a:cs typeface="Bw Gradual" pitchFamily="34" charset="-120"/>
              </a:rPr>
              <a:t> 2008 </a:t>
            </a:r>
            <a:r>
              <a:rPr lang="es-ES_tradnl" sz="570" kern="0" spc="6" noProof="0" err="1">
                <a:solidFill>
                  <a:srgbClr val="576A78">
                    <a:alpha val="99000"/>
                  </a:srgbClr>
                </a:solidFill>
                <a:latin typeface="Bw Gradual" pitchFamily="34" charset="0"/>
                <a:ea typeface="Bw Gradual" pitchFamily="34" charset="-122"/>
                <a:cs typeface="Bw Gradual" pitchFamily="34" charset="-120"/>
              </a:rPr>
              <a:t>financial</a:t>
            </a:r>
            <a:r>
              <a:rPr lang="es-ES_tradnl" sz="570" kern="0" spc="6" noProof="0">
                <a:solidFill>
                  <a:srgbClr val="576A78">
                    <a:alpha val="99000"/>
                  </a:srgbClr>
                </a:solidFill>
                <a:latin typeface="Bw Gradual" pitchFamily="34" charset="0"/>
                <a:ea typeface="Bw Gradual" pitchFamily="34" charset="-122"/>
                <a:cs typeface="Bw Gradual" pitchFamily="34" charset="-120"/>
              </a:rPr>
              <a:t> crisis </a:t>
            </a:r>
            <a:r>
              <a:rPr lang="es-ES_tradnl" sz="570" kern="0" spc="6" noProof="0" err="1">
                <a:solidFill>
                  <a:srgbClr val="576A78">
                    <a:alpha val="99000"/>
                  </a:srgbClr>
                </a:solidFill>
                <a:latin typeface="Bw Gradual" pitchFamily="34" charset="0"/>
                <a:ea typeface="Bw Gradual" pitchFamily="34" charset="-122"/>
                <a:cs typeface="Bw Gradual" pitchFamily="34" charset="-120"/>
              </a:rPr>
              <a:t>on</a:t>
            </a:r>
            <a:r>
              <a:rPr lang="es-ES_tradnl" sz="570" kern="0" spc="6" noProof="0">
                <a:solidFill>
                  <a:srgbClr val="576A78">
                    <a:alpha val="99000"/>
                  </a:srgbClr>
                </a:solidFill>
                <a:latin typeface="Bw Gradual" pitchFamily="34" charset="0"/>
                <a:ea typeface="Bw Gradual" pitchFamily="34" charset="-122"/>
                <a:cs typeface="Bw Gradual" pitchFamily="34" charset="-120"/>
              </a:rPr>
              <a:t> </a:t>
            </a:r>
            <a:r>
              <a:rPr lang="es-ES_tradnl" sz="570" kern="0" spc="6" noProof="0" err="1">
                <a:solidFill>
                  <a:srgbClr val="576A78">
                    <a:alpha val="99000"/>
                  </a:srgbClr>
                </a:solidFill>
                <a:latin typeface="Bw Gradual" pitchFamily="34" charset="0"/>
                <a:ea typeface="Bw Gradual" pitchFamily="34" charset="-122"/>
                <a:cs typeface="Bw Gradual" pitchFamily="34" charset="-120"/>
              </a:rPr>
              <a:t>Spain’s</a:t>
            </a:r>
            <a:r>
              <a:rPr lang="es-ES_tradnl" sz="570" kern="0" spc="6" noProof="0">
                <a:solidFill>
                  <a:srgbClr val="576A78">
                    <a:alpha val="99000"/>
                  </a:srgbClr>
                </a:solidFill>
                <a:latin typeface="Bw Gradual" pitchFamily="34" charset="0"/>
                <a:ea typeface="Bw Gradual" pitchFamily="34" charset="-122"/>
                <a:cs typeface="Bw Gradual" pitchFamily="34" charset="-120"/>
              </a:rPr>
              <a:t> </a:t>
            </a:r>
            <a:r>
              <a:rPr lang="es-ES_tradnl" sz="570" kern="0" spc="6" noProof="0" err="1">
                <a:solidFill>
                  <a:srgbClr val="576A78">
                    <a:alpha val="99000"/>
                  </a:srgbClr>
                </a:solidFill>
                <a:latin typeface="Bw Gradual" pitchFamily="34" charset="0"/>
                <a:ea typeface="Bw Gradual" pitchFamily="34" charset="-122"/>
                <a:cs typeface="Bw Gradual" pitchFamily="34" charset="-120"/>
              </a:rPr>
              <a:t>housing</a:t>
            </a:r>
            <a:r>
              <a:rPr lang="es-ES_tradnl" sz="570" kern="0" spc="6" noProof="0">
                <a:solidFill>
                  <a:srgbClr val="576A78">
                    <a:alpha val="99000"/>
                  </a:srgbClr>
                </a:solidFill>
                <a:latin typeface="Bw Gradual" pitchFamily="34" charset="0"/>
                <a:ea typeface="Bw Gradual" pitchFamily="34" charset="-122"/>
                <a:cs typeface="Bw Gradual" pitchFamily="34" charset="-120"/>
              </a:rPr>
              <a:t> </a:t>
            </a:r>
            <a:r>
              <a:rPr lang="es-ES_tradnl" sz="570" kern="0" spc="6" noProof="0" err="1">
                <a:solidFill>
                  <a:srgbClr val="576A78">
                    <a:alpha val="99000"/>
                  </a:srgbClr>
                </a:solidFill>
                <a:latin typeface="Bw Gradual" pitchFamily="34" charset="0"/>
                <a:ea typeface="Bw Gradual" pitchFamily="34" charset="-122"/>
                <a:cs typeface="Bw Gradual" pitchFamily="34" charset="-120"/>
              </a:rPr>
              <a:t>market</a:t>
            </a:r>
            <a:r>
              <a:rPr lang="es-ES_tradnl" sz="570" kern="0" spc="6" noProof="0">
                <a:solidFill>
                  <a:srgbClr val="576A78">
                    <a:alpha val="99000"/>
                  </a:srgbClr>
                </a:solidFill>
                <a:latin typeface="Bw Gradual" pitchFamily="34" charset="0"/>
                <a:ea typeface="Bw Gradual" pitchFamily="34" charset="-122"/>
                <a:cs typeface="Bw Gradual" pitchFamily="34" charset="-120"/>
              </a:rPr>
              <a:t> and </a:t>
            </a:r>
            <a:r>
              <a:rPr lang="es-ES_tradnl" sz="570" kern="0" spc="6" noProof="0" err="1">
                <a:solidFill>
                  <a:srgbClr val="576A78">
                    <a:alpha val="99000"/>
                  </a:srgbClr>
                </a:solidFill>
                <a:latin typeface="Bw Gradual" pitchFamily="34" charset="0"/>
                <a:ea typeface="Bw Gradual" pitchFamily="34" charset="-122"/>
                <a:cs typeface="Bw Gradual" pitchFamily="34" charset="-120"/>
              </a:rPr>
              <a:t>the</a:t>
            </a:r>
            <a:r>
              <a:rPr lang="es-ES_tradnl" sz="570" kern="0" spc="6" noProof="0">
                <a:solidFill>
                  <a:srgbClr val="576A78">
                    <a:alpha val="99000"/>
                  </a:srgbClr>
                </a:solidFill>
                <a:latin typeface="Bw Gradual" pitchFamily="34" charset="0"/>
                <a:ea typeface="Bw Gradual" pitchFamily="34" charset="-122"/>
                <a:cs typeface="Bw Gradual" pitchFamily="34" charset="-120"/>
              </a:rPr>
              <a:t> </a:t>
            </a:r>
            <a:r>
              <a:rPr lang="es-ES_tradnl" sz="570" kern="0" spc="6" noProof="0" err="1">
                <a:solidFill>
                  <a:srgbClr val="576A78">
                    <a:alpha val="99000"/>
                  </a:srgbClr>
                </a:solidFill>
                <a:latin typeface="Bw Gradual" pitchFamily="34" charset="0"/>
                <a:ea typeface="Bw Gradual" pitchFamily="34" charset="-122"/>
                <a:cs typeface="Bw Gradual" pitchFamily="34" charset="-120"/>
              </a:rPr>
              <a:t>rise</a:t>
            </a:r>
            <a:r>
              <a:rPr lang="es-ES_tradnl" sz="570" kern="0" spc="6" noProof="0">
                <a:solidFill>
                  <a:srgbClr val="576A78">
                    <a:alpha val="99000"/>
                  </a:srgbClr>
                </a:solidFill>
                <a:latin typeface="Bw Gradual" pitchFamily="34" charset="0"/>
                <a:ea typeface="Bw Gradual" pitchFamily="34" charset="-122"/>
                <a:cs typeface="Bw Gradual" pitchFamily="34" charset="-120"/>
              </a:rPr>
              <a:t> </a:t>
            </a:r>
            <a:r>
              <a:rPr lang="es-ES_tradnl" sz="570" kern="0" spc="6" noProof="0" err="1">
                <a:solidFill>
                  <a:srgbClr val="576A78">
                    <a:alpha val="99000"/>
                  </a:srgbClr>
                </a:solidFill>
                <a:latin typeface="Bw Gradual" pitchFamily="34" charset="0"/>
                <a:ea typeface="Bw Gradual" pitchFamily="34" charset="-122"/>
                <a:cs typeface="Bw Gradual" pitchFamily="34" charset="-120"/>
              </a:rPr>
              <a:t>of</a:t>
            </a:r>
            <a:r>
              <a:rPr lang="es-ES_tradnl" sz="570" kern="0" spc="6" noProof="0">
                <a:solidFill>
                  <a:srgbClr val="576A78">
                    <a:alpha val="99000"/>
                  </a:srgbClr>
                </a:solidFill>
                <a:latin typeface="Bw Gradual" pitchFamily="34" charset="0"/>
                <a:ea typeface="Bw Gradual" pitchFamily="34" charset="-122"/>
                <a:cs typeface="Bw Gradual" pitchFamily="34" charset="-120"/>
              </a:rPr>
              <a:t> non-</a:t>
            </a:r>
            <a:r>
              <a:rPr lang="es-ES_tradnl" sz="570" kern="0" spc="6" noProof="0" err="1">
                <a:solidFill>
                  <a:srgbClr val="576A78">
                    <a:alpha val="99000"/>
                  </a:srgbClr>
                </a:solidFill>
                <a:latin typeface="Bw Gradual" pitchFamily="34" charset="0"/>
                <a:ea typeface="Bw Gradual" pitchFamily="34" charset="-122"/>
                <a:cs typeface="Bw Gradual" pitchFamily="34" charset="-120"/>
              </a:rPr>
              <a:t>bank</a:t>
            </a:r>
            <a:r>
              <a:rPr lang="es-ES_tradnl" sz="570" kern="0" spc="6" noProof="0">
                <a:solidFill>
                  <a:srgbClr val="576A78">
                    <a:alpha val="99000"/>
                  </a:srgbClr>
                </a:solidFill>
                <a:latin typeface="Bw Gradual" pitchFamily="34" charset="0"/>
                <a:ea typeface="Bw Gradual" pitchFamily="34" charset="-122"/>
                <a:cs typeface="Bw Gradual" pitchFamily="34" charset="-120"/>
              </a:rPr>
              <a:t> </a:t>
            </a:r>
            <a:r>
              <a:rPr lang="es-ES_tradnl" sz="570" kern="0" spc="6" noProof="0" err="1">
                <a:solidFill>
                  <a:srgbClr val="576A78">
                    <a:alpha val="99000"/>
                  </a:srgbClr>
                </a:solidFill>
                <a:latin typeface="Bw Gradual" pitchFamily="34" charset="0"/>
                <a:ea typeface="Bw Gradual" pitchFamily="34" charset="-122"/>
                <a:cs typeface="Bw Gradual" pitchFamily="34" charset="-120"/>
              </a:rPr>
              <a:t>lenders</a:t>
            </a:r>
            <a:endParaRPr lang="es-ES_tradnl" sz="570" noProof="0"/>
          </a:p>
        </p:txBody>
      </p:sp>
      <p:sp>
        <p:nvSpPr>
          <p:cNvPr id="83" name="Text 66"/>
          <p:cNvSpPr/>
          <p:nvPr/>
        </p:nvSpPr>
        <p:spPr>
          <a:xfrm>
            <a:off x="6096000" y="4452938"/>
            <a:ext cx="27622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576A78">
                    <a:alpha val="99000"/>
                  </a:srgbClr>
                </a:solidFill>
                <a:latin typeface="Bw Gradual" pitchFamily="34" charset="0"/>
                <a:ea typeface="Bw Gradual" pitchFamily="34" charset="-122"/>
                <a:cs typeface="Bw Gradual" pitchFamily="34" charset="-120"/>
              </a:rPr>
              <a:t>Workshop real estate</a:t>
            </a:r>
            <a:endParaRPr lang="es-ES_tradnl" sz="570" noProof="0"/>
          </a:p>
        </p:txBody>
      </p:sp>
      <p:sp>
        <p:nvSpPr>
          <p:cNvPr id="84" name="Text 67"/>
          <p:cNvSpPr/>
          <p:nvPr/>
        </p:nvSpPr>
        <p:spPr>
          <a:xfrm>
            <a:off x="6096000" y="4695825"/>
            <a:ext cx="27622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576A78">
                    <a:alpha val="99000"/>
                  </a:srgbClr>
                </a:solidFill>
                <a:latin typeface="Bw Gradual" pitchFamily="34" charset="0"/>
                <a:ea typeface="Bw Gradual" pitchFamily="34" charset="-122"/>
                <a:cs typeface="Bw Gradual" pitchFamily="34" charset="-120"/>
              </a:rPr>
              <a:t>E-ESG - De los principios a los resultados: el viaje sostenible</a:t>
            </a:r>
            <a:endParaRPr lang="es-ES_tradnl" sz="570" noProof="0"/>
          </a:p>
        </p:txBody>
      </p:sp>
      <p:sp>
        <p:nvSpPr>
          <p:cNvPr id="85" name="Text 68"/>
          <p:cNvSpPr/>
          <p:nvPr/>
        </p:nvSpPr>
        <p:spPr>
          <a:xfrm>
            <a:off x="6096000" y="1123950"/>
            <a:ext cx="27622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576A78">
                    <a:alpha val="99000"/>
                  </a:srgbClr>
                </a:solidFill>
                <a:latin typeface="Bw Gradual" pitchFamily="34" charset="0"/>
                <a:ea typeface="Bw Gradual" pitchFamily="34" charset="-122"/>
                <a:cs typeface="Bw Gradual" pitchFamily="34" charset="-120"/>
              </a:rPr>
              <a:t>Estructuración de Financiaciones Complejas</a:t>
            </a:r>
            <a:endParaRPr lang="es-ES_tradnl" sz="570" noProof="0"/>
          </a:p>
        </p:txBody>
      </p:sp>
      <p:sp>
        <p:nvSpPr>
          <p:cNvPr id="86" name="Text 69"/>
          <p:cNvSpPr/>
          <p:nvPr/>
        </p:nvSpPr>
        <p:spPr>
          <a:xfrm>
            <a:off x="3190875" y="142875"/>
            <a:ext cx="2381250" cy="109538"/>
          </a:xfrm>
          <a:prstGeom prst="rect">
            <a:avLst/>
          </a:prstGeom>
          <a:noFill/>
          <a:ln/>
        </p:spPr>
        <p:txBody>
          <a:bodyPr wrap="square" lIns="0" tIns="0" rIns="0" bIns="0" rtlCol="0" anchor="t"/>
          <a:lstStyle/>
          <a:p>
            <a:pPr marL="0" indent="0" algn="l">
              <a:lnSpc>
                <a:spcPts val="1368"/>
              </a:lnSpc>
              <a:buNone/>
            </a:pPr>
            <a:r>
              <a:rPr lang="es-ES_tradnl" sz="1140" kern="0" spc="11" noProof="0">
                <a:solidFill>
                  <a:srgbClr val="132034">
                    <a:alpha val="99000"/>
                  </a:srgbClr>
                </a:solidFill>
                <a:latin typeface="Canela Light" pitchFamily="2" charset="77"/>
                <a:ea typeface="Canela" pitchFamily="34" charset="-122"/>
                <a:cs typeface="Canela" pitchFamily="34" charset="-120"/>
              </a:rPr>
              <a:t>Actividades realizadas 2025</a:t>
            </a:r>
            <a:endParaRPr lang="es-ES_tradnl" sz="1140" noProof="0"/>
          </a:p>
        </p:txBody>
      </p:sp>
      <p:sp>
        <p:nvSpPr>
          <p:cNvPr id="87" name="Text 2">
            <a:extLst>
              <a:ext uri="{FF2B5EF4-FFF2-40B4-BE49-F238E27FC236}">
                <a16:creationId xmlns:a16="http://schemas.microsoft.com/office/drawing/2014/main" id="{D666A9F4-0B07-005F-D869-57D7D80BF928}"/>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name="Slide 67">
    <p:bg>
      <p:bgPr>
        <a:solidFill>
          <a:srgbClr val="E3E5E8"/>
        </a:solidFill>
        <a:effectLst/>
      </p:bgPr>
    </p:bg>
    <p:spTree>
      <p:nvGrpSpPr>
        <p:cNvPr id="1" name=""/>
        <p:cNvGrpSpPr/>
        <p:nvPr/>
      </p:nvGrpSpPr>
      <p:grpSpPr>
        <a:xfrm>
          <a:off x="0" y="0"/>
          <a:ext cx="0" cy="0"/>
          <a:chOff x="0" y="0"/>
          <a:chExt cx="0" cy="0"/>
        </a:xfrm>
      </p:grpSpPr>
      <p:sp>
        <p:nvSpPr>
          <p:cNvPr id="2" name="Text 0"/>
          <p:cNvSpPr/>
          <p:nvPr/>
        </p:nvSpPr>
        <p:spPr>
          <a:xfrm>
            <a:off x="1014413" y="4943475"/>
            <a:ext cx="400050" cy="57150"/>
          </a:xfrm>
          <a:prstGeom prst="rect">
            <a:avLst/>
          </a:prstGeom>
          <a:noFill/>
          <a:ln/>
        </p:spPr>
        <p:txBody>
          <a:bodyPr wrap="square" lIns="0" tIns="0" rIns="0" bIns="0" rtlCol="0" anchor="ctr"/>
          <a:lstStyle/>
          <a:p>
            <a:pPr marL="0" indent="0" algn="ctr">
              <a:lnSpc>
                <a:spcPts val="570"/>
              </a:lnSpc>
              <a:buNone/>
            </a:pPr>
            <a:r>
              <a:rPr lang="es-ES_tradnl" sz="570" kern="0" spc="11" noProof="0">
                <a:solidFill>
                  <a:srgbClr val="132034">
                    <a:alpha val="99000"/>
                  </a:srgbClr>
                </a:solidFill>
                <a:latin typeface="Canela Light" pitchFamily="2" charset="77"/>
                <a:ea typeface="Canela" pitchFamily="34" charset="-122"/>
                <a:cs typeface="Canela" pitchFamily="34" charset="-120"/>
              </a:rPr>
              <a:t>CRANDON</a:t>
            </a:r>
            <a:endParaRPr lang="es-ES_tradnl" sz="570" noProof="0"/>
          </a:p>
        </p:txBody>
      </p:sp>
      <p:sp>
        <p:nvSpPr>
          <p:cNvPr id="4" name="Text 2"/>
          <p:cNvSpPr/>
          <p:nvPr/>
        </p:nvSpPr>
        <p:spPr>
          <a:xfrm>
            <a:off x="1738312" y="142875"/>
            <a:ext cx="806305" cy="57150"/>
          </a:xfrm>
          <a:prstGeom prst="rect">
            <a:avLst/>
          </a:prstGeom>
          <a:noFill/>
          <a:ln/>
        </p:spPr>
        <p:txBody>
          <a:bodyPr wrap="square" lIns="0" tIns="0" rIns="0" bIns="0" rtlCol="0" anchor="ctr"/>
          <a:lstStyle/>
          <a:p>
            <a:pPr algn="l">
              <a:lnSpc>
                <a:spcPts val="684"/>
              </a:lnSpc>
              <a:buSzPct val="100000"/>
            </a:pPr>
            <a:r>
              <a:rPr lang="es-ES_tradnl" sz="570" kern="0" spc="11" noProof="0">
                <a:solidFill>
                  <a:srgbClr val="132034">
                    <a:alpha val="99000"/>
                  </a:srgbClr>
                </a:solidFill>
                <a:latin typeface="Bw Gradual" pitchFamily="34" charset="0"/>
                <a:ea typeface="Bw Gradual" pitchFamily="34" charset="-122"/>
                <a:cs typeface="Bw Gradual" pitchFamily="34" charset="-120"/>
              </a:rPr>
              <a:t>11. LOGROS</a:t>
            </a:r>
            <a:endParaRPr lang="es-ES_tradnl" sz="570" noProof="0"/>
          </a:p>
        </p:txBody>
      </p:sp>
      <p:sp>
        <p:nvSpPr>
          <p:cNvPr id="6" name="Text 4"/>
          <p:cNvSpPr/>
          <p:nvPr/>
        </p:nvSpPr>
        <p:spPr>
          <a:xfrm>
            <a:off x="3190875" y="142875"/>
            <a:ext cx="2185988" cy="109538"/>
          </a:xfrm>
          <a:prstGeom prst="rect">
            <a:avLst/>
          </a:prstGeom>
          <a:noFill/>
          <a:ln/>
        </p:spPr>
        <p:txBody>
          <a:bodyPr wrap="square" lIns="0" tIns="0" rIns="0" bIns="0" rtlCol="0" anchor="t"/>
          <a:lstStyle/>
          <a:p>
            <a:pPr marL="0" indent="0" algn="l">
              <a:lnSpc>
                <a:spcPts val="1368"/>
              </a:lnSpc>
              <a:buNone/>
            </a:pPr>
            <a:r>
              <a:rPr lang="es-ES_tradnl" sz="1140" kern="0" spc="11" noProof="0">
                <a:solidFill>
                  <a:srgbClr val="132034">
                    <a:alpha val="99000"/>
                  </a:srgbClr>
                </a:solidFill>
                <a:latin typeface="Canela Light" pitchFamily="2" charset="77"/>
                <a:ea typeface="Canela" pitchFamily="34" charset="-122"/>
                <a:cs typeface="Canela" pitchFamily="34" charset="-120"/>
              </a:rPr>
              <a:t>Actividades</a:t>
            </a:r>
            <a:endParaRPr lang="es-ES_tradnl" sz="1140" noProof="0"/>
          </a:p>
        </p:txBody>
      </p:sp>
      <p:sp>
        <p:nvSpPr>
          <p:cNvPr id="7" name="Text 5"/>
          <p:cNvSpPr/>
          <p:nvPr/>
        </p:nvSpPr>
        <p:spPr>
          <a:xfrm>
            <a:off x="3190875" y="785813"/>
            <a:ext cx="5905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Académico</a:t>
            </a:r>
            <a:endParaRPr lang="es-ES_tradnl" sz="570" noProof="0"/>
          </a:p>
        </p:txBody>
      </p:sp>
      <p:sp>
        <p:nvSpPr>
          <p:cNvPr id="8" name="Text 6"/>
          <p:cNvSpPr/>
          <p:nvPr/>
        </p:nvSpPr>
        <p:spPr>
          <a:xfrm>
            <a:off x="3190875" y="1281113"/>
            <a:ext cx="590550" cy="57150"/>
          </a:xfrm>
          <a:prstGeom prst="rect">
            <a:avLst/>
          </a:prstGeom>
          <a:noFill/>
          <a:ln/>
        </p:spPr>
        <p:txBody>
          <a:bodyPr wrap="square" lIns="0" tIns="0" rIns="0" bIns="0" rtlCol="0" anchor="t"/>
          <a:lstStyle/>
          <a:p>
            <a:pPr marL="0" indent="0" algn="l">
              <a:lnSpc>
                <a:spcPts val="684"/>
              </a:lnSpc>
              <a:buNone/>
            </a:pPr>
            <a:r>
              <a:rPr lang="es-ES_tradnl" sz="570" kern="0" spc="6" noProof="0" err="1">
                <a:solidFill>
                  <a:srgbClr val="132034">
                    <a:alpha val="99000"/>
                  </a:srgbClr>
                </a:solidFill>
                <a:latin typeface="Bw Gradual" pitchFamily="34" charset="0"/>
                <a:ea typeface="Bw Gradual" pitchFamily="34" charset="-122"/>
                <a:cs typeface="Bw Gradual" pitchFamily="34" charset="-120"/>
              </a:rPr>
              <a:t>Careers</a:t>
            </a:r>
            <a:endParaRPr lang="es-ES_tradnl" sz="570" noProof="0"/>
          </a:p>
        </p:txBody>
      </p:sp>
      <p:sp>
        <p:nvSpPr>
          <p:cNvPr id="9" name="Text 7"/>
          <p:cNvSpPr/>
          <p:nvPr/>
        </p:nvSpPr>
        <p:spPr>
          <a:xfrm>
            <a:off x="3190875" y="1528763"/>
            <a:ext cx="590550" cy="57150"/>
          </a:xfrm>
          <a:prstGeom prst="rect">
            <a:avLst/>
          </a:prstGeom>
          <a:noFill/>
          <a:ln/>
        </p:spPr>
        <p:txBody>
          <a:bodyPr wrap="square" lIns="0" tIns="0" rIns="0" bIns="0" rtlCol="0" anchor="t"/>
          <a:lstStyle/>
          <a:p>
            <a:pPr marL="0" indent="0" algn="l">
              <a:lnSpc>
                <a:spcPts val="684"/>
              </a:lnSpc>
              <a:buNone/>
            </a:pPr>
            <a:r>
              <a:rPr lang="es-ES_tradnl" sz="570" kern="0" spc="6" noProof="0" err="1">
                <a:solidFill>
                  <a:srgbClr val="132034">
                    <a:alpha val="99000"/>
                  </a:srgbClr>
                </a:solidFill>
                <a:latin typeface="Bw Gradual" pitchFamily="34" charset="0"/>
                <a:ea typeface="Bw Gradual" pitchFamily="34" charset="-122"/>
                <a:cs typeface="Bw Gradual" pitchFamily="34" charset="-120"/>
              </a:rPr>
              <a:t>Networking</a:t>
            </a:r>
            <a:endParaRPr lang="es-ES_tradnl" sz="570" noProof="0"/>
          </a:p>
        </p:txBody>
      </p:sp>
      <p:sp>
        <p:nvSpPr>
          <p:cNvPr id="10" name="Text 8"/>
          <p:cNvSpPr/>
          <p:nvPr/>
        </p:nvSpPr>
        <p:spPr>
          <a:xfrm>
            <a:off x="3190875" y="1776413"/>
            <a:ext cx="5905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1:1</a:t>
            </a:r>
            <a:endParaRPr lang="es-ES_tradnl" sz="570" noProof="0"/>
          </a:p>
        </p:txBody>
      </p:sp>
      <p:sp>
        <p:nvSpPr>
          <p:cNvPr id="11" name="Text 9"/>
          <p:cNvSpPr/>
          <p:nvPr/>
        </p:nvSpPr>
        <p:spPr>
          <a:xfrm>
            <a:off x="3190875" y="2024062"/>
            <a:ext cx="5905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Cursos</a:t>
            </a:r>
            <a:endParaRPr lang="es-ES_tradnl" sz="570" noProof="0"/>
          </a:p>
        </p:txBody>
      </p:sp>
      <p:sp>
        <p:nvSpPr>
          <p:cNvPr id="12" name="Text 10"/>
          <p:cNvSpPr/>
          <p:nvPr/>
        </p:nvSpPr>
        <p:spPr>
          <a:xfrm>
            <a:off x="3190875" y="2271713"/>
            <a:ext cx="590550"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Académico</a:t>
            </a:r>
            <a:endParaRPr lang="es-ES_tradnl" sz="570" noProof="0"/>
          </a:p>
        </p:txBody>
      </p:sp>
      <p:sp>
        <p:nvSpPr>
          <p:cNvPr id="13" name="Text 11"/>
          <p:cNvSpPr/>
          <p:nvPr/>
        </p:nvSpPr>
        <p:spPr>
          <a:xfrm>
            <a:off x="3190875" y="1033462"/>
            <a:ext cx="590550" cy="57150"/>
          </a:xfrm>
          <a:prstGeom prst="rect">
            <a:avLst/>
          </a:prstGeom>
          <a:noFill/>
          <a:ln/>
        </p:spPr>
        <p:txBody>
          <a:bodyPr wrap="square" lIns="0" tIns="0" rIns="0" bIns="0" rtlCol="0" anchor="t"/>
          <a:lstStyle/>
          <a:p>
            <a:pPr marL="0" indent="0" algn="l">
              <a:lnSpc>
                <a:spcPts val="684"/>
              </a:lnSpc>
              <a:buNone/>
            </a:pPr>
            <a:r>
              <a:rPr lang="es-ES_tradnl" sz="570" kern="0" spc="6" noProof="0" err="1">
                <a:solidFill>
                  <a:srgbClr val="132034">
                    <a:alpha val="99000"/>
                  </a:srgbClr>
                </a:solidFill>
                <a:latin typeface="Bw Gradual" pitchFamily="34" charset="0"/>
                <a:ea typeface="Bw Gradual" pitchFamily="34" charset="-122"/>
                <a:cs typeface="Bw Gradual" pitchFamily="34" charset="-120"/>
              </a:rPr>
              <a:t>Careers</a:t>
            </a:r>
            <a:endParaRPr lang="es-ES_tradnl" sz="570" noProof="0"/>
          </a:p>
        </p:txBody>
      </p:sp>
      <p:sp>
        <p:nvSpPr>
          <p:cNvPr id="14" name="Text 12"/>
          <p:cNvSpPr/>
          <p:nvPr/>
        </p:nvSpPr>
        <p:spPr>
          <a:xfrm>
            <a:off x="3190875" y="581025"/>
            <a:ext cx="409575" cy="52388"/>
          </a:xfrm>
          <a:prstGeom prst="rect">
            <a:avLst/>
          </a:prstGeom>
          <a:noFill/>
          <a:ln/>
        </p:spPr>
        <p:txBody>
          <a:bodyPr wrap="square" lIns="0" tIns="0" rIns="0" bIns="0" rtlCol="0" anchor="t"/>
          <a:lstStyle/>
          <a:p>
            <a:pPr marL="0" indent="0" algn="l">
              <a:lnSpc>
                <a:spcPts val="641"/>
              </a:lnSpc>
              <a:buNone/>
            </a:pPr>
            <a:r>
              <a:rPr lang="es-ES_tradnl" sz="534" kern="0" spc="5" noProof="0">
                <a:solidFill>
                  <a:srgbClr val="132034">
                    <a:alpha val="99000"/>
                  </a:srgbClr>
                </a:solidFill>
                <a:latin typeface="Bw Gradual" pitchFamily="34" charset="0"/>
                <a:ea typeface="Bw Gradual" pitchFamily="34" charset="-122"/>
                <a:cs typeface="Bw Gradual" pitchFamily="34" charset="-120"/>
              </a:rPr>
              <a:t>CATEGORÍA</a:t>
            </a:r>
            <a:endParaRPr lang="es-ES_tradnl" sz="534" noProof="0"/>
          </a:p>
        </p:txBody>
      </p:sp>
      <p:sp>
        <p:nvSpPr>
          <p:cNvPr id="15" name="Text 13"/>
          <p:cNvSpPr/>
          <p:nvPr/>
        </p:nvSpPr>
        <p:spPr>
          <a:xfrm>
            <a:off x="6096000" y="581025"/>
            <a:ext cx="1190625" cy="52388"/>
          </a:xfrm>
          <a:prstGeom prst="rect">
            <a:avLst/>
          </a:prstGeom>
          <a:noFill/>
          <a:ln/>
        </p:spPr>
        <p:txBody>
          <a:bodyPr wrap="square" lIns="0" tIns="0" rIns="0" bIns="0" rtlCol="0" anchor="t"/>
          <a:lstStyle/>
          <a:p>
            <a:pPr marL="0" indent="0" algn="l">
              <a:lnSpc>
                <a:spcPts val="641"/>
              </a:lnSpc>
              <a:buNone/>
            </a:pPr>
            <a:r>
              <a:rPr lang="es-ES_tradnl" sz="534" kern="0" spc="5" noProof="0">
                <a:solidFill>
                  <a:srgbClr val="576A78">
                    <a:alpha val="99000"/>
                  </a:srgbClr>
                </a:solidFill>
                <a:latin typeface="Bw Gradual" pitchFamily="34" charset="0"/>
                <a:ea typeface="Bw Gradual" pitchFamily="34" charset="-122"/>
                <a:cs typeface="Bw Gradual" pitchFamily="34" charset="-120"/>
              </a:rPr>
              <a:t>INSTITUCIÓN / SUPERVISOR</a:t>
            </a:r>
            <a:endParaRPr lang="es-ES_tradnl" sz="534" noProof="0"/>
          </a:p>
        </p:txBody>
      </p:sp>
      <p:sp>
        <p:nvSpPr>
          <p:cNvPr id="16" name="Text 14"/>
          <p:cNvSpPr/>
          <p:nvPr/>
        </p:nvSpPr>
        <p:spPr>
          <a:xfrm>
            <a:off x="3919537" y="581025"/>
            <a:ext cx="581025" cy="52388"/>
          </a:xfrm>
          <a:prstGeom prst="rect">
            <a:avLst/>
          </a:prstGeom>
          <a:noFill/>
          <a:ln/>
        </p:spPr>
        <p:txBody>
          <a:bodyPr wrap="square" lIns="0" tIns="0" rIns="0" bIns="0" rtlCol="0" anchor="t"/>
          <a:lstStyle/>
          <a:p>
            <a:pPr marL="0" indent="0" algn="l">
              <a:lnSpc>
                <a:spcPts val="641"/>
              </a:lnSpc>
              <a:buNone/>
            </a:pPr>
            <a:r>
              <a:rPr lang="es-ES_tradnl" sz="534" kern="0" spc="5" noProof="0">
                <a:solidFill>
                  <a:srgbClr val="132034">
                    <a:alpha val="99000"/>
                  </a:srgbClr>
                </a:solidFill>
                <a:latin typeface="Bw Gradual" pitchFamily="34" charset="0"/>
                <a:ea typeface="Bw Gradual" pitchFamily="34" charset="-122"/>
                <a:cs typeface="Bw Gradual" pitchFamily="34" charset="-120"/>
              </a:rPr>
              <a:t>ACTIVIDAD</a:t>
            </a:r>
            <a:endParaRPr lang="es-ES_tradnl" sz="534" noProof="0"/>
          </a:p>
        </p:txBody>
      </p:sp>
      <p:pic>
        <p:nvPicPr>
          <p:cNvPr id="17" name="Image 0" descr="preencoded.png"/>
          <p:cNvPicPr>
            <a:picLocks noChangeAspect="1"/>
          </p:cNvPicPr>
          <p:nvPr/>
        </p:nvPicPr>
        <p:blipFill>
          <a:blip r:embed="rId3"/>
          <a:srcRect/>
          <a:stretch/>
        </p:blipFill>
        <p:spPr>
          <a:xfrm>
            <a:off x="3190875" y="690563"/>
            <a:ext cx="5667375" cy="4763"/>
          </a:xfrm>
          <a:prstGeom prst="rect">
            <a:avLst/>
          </a:prstGeom>
        </p:spPr>
      </p:pic>
      <p:pic>
        <p:nvPicPr>
          <p:cNvPr id="18" name="Image 1" descr="preencoded.png"/>
          <p:cNvPicPr>
            <a:picLocks noChangeAspect="1"/>
          </p:cNvPicPr>
          <p:nvPr/>
        </p:nvPicPr>
        <p:blipFill>
          <a:blip r:embed="rId3"/>
          <a:srcRect/>
          <a:stretch/>
        </p:blipFill>
        <p:spPr>
          <a:xfrm>
            <a:off x="3190875" y="938213"/>
            <a:ext cx="5667375" cy="4763"/>
          </a:xfrm>
          <a:prstGeom prst="rect">
            <a:avLst/>
          </a:prstGeom>
        </p:spPr>
      </p:pic>
      <p:pic>
        <p:nvPicPr>
          <p:cNvPr id="19" name="Image 2" descr="preencoded.png"/>
          <p:cNvPicPr>
            <a:picLocks noChangeAspect="1"/>
          </p:cNvPicPr>
          <p:nvPr/>
        </p:nvPicPr>
        <p:blipFill>
          <a:blip r:embed="rId3"/>
          <a:srcRect/>
          <a:stretch/>
        </p:blipFill>
        <p:spPr>
          <a:xfrm>
            <a:off x="3190875" y="1185863"/>
            <a:ext cx="5667375" cy="4763"/>
          </a:xfrm>
          <a:prstGeom prst="rect">
            <a:avLst/>
          </a:prstGeom>
        </p:spPr>
      </p:pic>
      <p:pic>
        <p:nvPicPr>
          <p:cNvPr id="20" name="Image 3" descr="preencoded.png"/>
          <p:cNvPicPr>
            <a:picLocks noChangeAspect="1"/>
          </p:cNvPicPr>
          <p:nvPr/>
        </p:nvPicPr>
        <p:blipFill>
          <a:blip r:embed="rId3"/>
          <a:srcRect/>
          <a:stretch/>
        </p:blipFill>
        <p:spPr>
          <a:xfrm>
            <a:off x="3190875" y="1433513"/>
            <a:ext cx="5667375" cy="4763"/>
          </a:xfrm>
          <a:prstGeom prst="rect">
            <a:avLst/>
          </a:prstGeom>
        </p:spPr>
      </p:pic>
      <p:pic>
        <p:nvPicPr>
          <p:cNvPr id="21" name="Image 4" descr="preencoded.png"/>
          <p:cNvPicPr>
            <a:picLocks noChangeAspect="1"/>
          </p:cNvPicPr>
          <p:nvPr/>
        </p:nvPicPr>
        <p:blipFill>
          <a:blip r:embed="rId3"/>
          <a:srcRect/>
          <a:stretch/>
        </p:blipFill>
        <p:spPr>
          <a:xfrm>
            <a:off x="3190875" y="1681163"/>
            <a:ext cx="5667375" cy="4763"/>
          </a:xfrm>
          <a:prstGeom prst="rect">
            <a:avLst/>
          </a:prstGeom>
        </p:spPr>
      </p:pic>
      <p:pic>
        <p:nvPicPr>
          <p:cNvPr id="22" name="Image 5" descr="preencoded.png"/>
          <p:cNvPicPr>
            <a:picLocks noChangeAspect="1"/>
          </p:cNvPicPr>
          <p:nvPr/>
        </p:nvPicPr>
        <p:blipFill>
          <a:blip r:embed="rId3"/>
          <a:srcRect/>
          <a:stretch/>
        </p:blipFill>
        <p:spPr>
          <a:xfrm>
            <a:off x="3190875" y="1928813"/>
            <a:ext cx="5667375" cy="4763"/>
          </a:xfrm>
          <a:prstGeom prst="rect">
            <a:avLst/>
          </a:prstGeom>
        </p:spPr>
      </p:pic>
      <p:pic>
        <p:nvPicPr>
          <p:cNvPr id="23" name="Image 6" descr="preencoded.png"/>
          <p:cNvPicPr>
            <a:picLocks noChangeAspect="1"/>
          </p:cNvPicPr>
          <p:nvPr/>
        </p:nvPicPr>
        <p:blipFill>
          <a:blip r:embed="rId3"/>
          <a:srcRect/>
          <a:stretch/>
        </p:blipFill>
        <p:spPr>
          <a:xfrm>
            <a:off x="3190875" y="2176463"/>
            <a:ext cx="5667375" cy="4763"/>
          </a:xfrm>
          <a:prstGeom prst="rect">
            <a:avLst/>
          </a:prstGeom>
        </p:spPr>
      </p:pic>
      <p:sp>
        <p:nvSpPr>
          <p:cNvPr id="25" name="Text 15"/>
          <p:cNvSpPr/>
          <p:nvPr/>
        </p:nvSpPr>
        <p:spPr>
          <a:xfrm>
            <a:off x="3919537" y="785813"/>
            <a:ext cx="604838"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Supervisión TFM</a:t>
            </a:r>
            <a:endParaRPr lang="es-ES_tradnl" sz="570" noProof="0"/>
          </a:p>
        </p:txBody>
      </p:sp>
      <p:sp>
        <p:nvSpPr>
          <p:cNvPr id="26" name="Text 16"/>
          <p:cNvSpPr/>
          <p:nvPr/>
        </p:nvSpPr>
        <p:spPr>
          <a:xfrm>
            <a:off x="3919537" y="1281113"/>
            <a:ext cx="409575" cy="57150"/>
          </a:xfrm>
          <a:prstGeom prst="rect">
            <a:avLst/>
          </a:prstGeom>
          <a:noFill/>
          <a:ln/>
        </p:spPr>
        <p:txBody>
          <a:bodyPr wrap="square" lIns="0" tIns="0" rIns="0" bIns="0" rtlCol="0" anchor="t"/>
          <a:lstStyle/>
          <a:p>
            <a:pPr marL="0" indent="0" algn="l">
              <a:lnSpc>
                <a:spcPts val="684"/>
              </a:lnSpc>
              <a:buNone/>
            </a:pPr>
            <a:r>
              <a:rPr lang="es-ES_tradnl" sz="570" kern="0" spc="6" noProof="0" err="1">
                <a:solidFill>
                  <a:srgbClr val="132034">
                    <a:alpha val="99000"/>
                  </a:srgbClr>
                </a:solidFill>
                <a:latin typeface="Bw Gradual" pitchFamily="34" charset="0"/>
                <a:ea typeface="Bw Gradual" pitchFamily="34" charset="-122"/>
                <a:cs typeface="Bw Gradual" pitchFamily="34" charset="-120"/>
              </a:rPr>
              <a:t>Shadowing</a:t>
            </a:r>
            <a:endParaRPr lang="es-ES_tradnl" sz="570" noProof="0"/>
          </a:p>
        </p:txBody>
      </p:sp>
      <p:sp>
        <p:nvSpPr>
          <p:cNvPr id="27" name="Text 17"/>
          <p:cNvSpPr/>
          <p:nvPr/>
        </p:nvSpPr>
        <p:spPr>
          <a:xfrm>
            <a:off x="3919537" y="1528763"/>
            <a:ext cx="1190625"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Colaboración con asociación PEI</a:t>
            </a:r>
            <a:endParaRPr lang="es-ES_tradnl" sz="570" noProof="0"/>
          </a:p>
        </p:txBody>
      </p:sp>
      <p:sp>
        <p:nvSpPr>
          <p:cNvPr id="28" name="Text 18"/>
          <p:cNvSpPr/>
          <p:nvPr/>
        </p:nvSpPr>
        <p:spPr>
          <a:xfrm>
            <a:off x="3919537" y="1776413"/>
            <a:ext cx="1019175"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Seguimiento individualizado</a:t>
            </a:r>
            <a:endParaRPr lang="es-ES_tradnl" sz="570" noProof="0"/>
          </a:p>
        </p:txBody>
      </p:sp>
      <p:sp>
        <p:nvSpPr>
          <p:cNvPr id="29" name="Text 19"/>
          <p:cNvSpPr/>
          <p:nvPr/>
        </p:nvSpPr>
        <p:spPr>
          <a:xfrm>
            <a:off x="3919537" y="2024062"/>
            <a:ext cx="1304925"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Curso Mercados JJF</a:t>
            </a:r>
            <a:endParaRPr lang="es-ES_tradnl" sz="570" noProof="0"/>
          </a:p>
        </p:txBody>
      </p:sp>
      <p:sp>
        <p:nvSpPr>
          <p:cNvPr id="30" name="Text 20"/>
          <p:cNvSpPr/>
          <p:nvPr/>
        </p:nvSpPr>
        <p:spPr>
          <a:xfrm>
            <a:off x="3919537" y="2271713"/>
            <a:ext cx="1557338"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132034">
                    <a:alpha val="99000"/>
                  </a:srgbClr>
                </a:solidFill>
                <a:latin typeface="Bw Gradual" pitchFamily="34" charset="0"/>
                <a:ea typeface="Bw Gradual" pitchFamily="34" charset="-122"/>
                <a:cs typeface="Bw Gradual" pitchFamily="34" charset="-120"/>
              </a:rPr>
              <a:t>Estudio académico “Los 10 mandamientos”</a:t>
            </a:r>
            <a:endParaRPr lang="es-ES_tradnl" sz="570" noProof="0"/>
          </a:p>
        </p:txBody>
      </p:sp>
      <p:sp>
        <p:nvSpPr>
          <p:cNvPr id="31" name="Text 21"/>
          <p:cNvSpPr/>
          <p:nvPr/>
        </p:nvSpPr>
        <p:spPr>
          <a:xfrm>
            <a:off x="3919537" y="1033462"/>
            <a:ext cx="1309688" cy="57150"/>
          </a:xfrm>
          <a:prstGeom prst="rect">
            <a:avLst/>
          </a:prstGeom>
          <a:noFill/>
          <a:ln/>
        </p:spPr>
        <p:txBody>
          <a:bodyPr wrap="square" lIns="0" tIns="0" rIns="0" bIns="0" rtlCol="0" anchor="t"/>
          <a:lstStyle/>
          <a:p>
            <a:pPr marL="0" indent="0" algn="l">
              <a:lnSpc>
                <a:spcPts val="684"/>
              </a:lnSpc>
              <a:buNone/>
            </a:pPr>
            <a:r>
              <a:rPr lang="es-ES_tradnl" sz="570" kern="0" spc="6" noProof="0" err="1">
                <a:solidFill>
                  <a:srgbClr val="132034">
                    <a:alpha val="99000"/>
                  </a:srgbClr>
                </a:solidFill>
                <a:latin typeface="Bw Gradual" pitchFamily="34" charset="0"/>
                <a:ea typeface="Bw Gradual" pitchFamily="34" charset="-122"/>
                <a:cs typeface="Bw Gradual" pitchFamily="34" charset="-120"/>
              </a:rPr>
              <a:t>Shadowing</a:t>
            </a:r>
            <a:endParaRPr lang="es-ES_tradnl" sz="570" noProof="0"/>
          </a:p>
        </p:txBody>
      </p:sp>
      <p:sp>
        <p:nvSpPr>
          <p:cNvPr id="32" name="Text 22"/>
          <p:cNvSpPr/>
          <p:nvPr/>
        </p:nvSpPr>
        <p:spPr>
          <a:xfrm>
            <a:off x="6096000" y="785813"/>
            <a:ext cx="3481388"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576A78">
                    <a:alpha val="99000"/>
                  </a:srgbClr>
                </a:solidFill>
                <a:latin typeface="Bw Gradual" pitchFamily="34" charset="0"/>
                <a:ea typeface="Bw Gradual" pitchFamily="34" charset="-122"/>
                <a:cs typeface="Bw Gradual" pitchFamily="34" charset="-120"/>
              </a:rPr>
              <a:t>BSM / Elena Yepes y Ángel Hernández</a:t>
            </a:r>
            <a:endParaRPr lang="es-ES_tradnl" sz="570" noProof="0"/>
          </a:p>
        </p:txBody>
      </p:sp>
      <p:sp>
        <p:nvSpPr>
          <p:cNvPr id="33" name="Text 23"/>
          <p:cNvSpPr/>
          <p:nvPr/>
        </p:nvSpPr>
        <p:spPr>
          <a:xfrm>
            <a:off x="6096000" y="1281113"/>
            <a:ext cx="3481388"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576A78">
                    <a:alpha val="99000"/>
                  </a:srgbClr>
                </a:solidFill>
                <a:latin typeface="Bw Gradual" pitchFamily="34" charset="0"/>
                <a:ea typeface="Bw Gradual" pitchFamily="34" charset="-122"/>
                <a:cs typeface="Bw Gradual" pitchFamily="34" charset="-120"/>
              </a:rPr>
              <a:t>Future Leaders a Rafa Peña y </a:t>
            </a:r>
            <a:r>
              <a:rPr lang="es-ES_tradnl" sz="570" kern="0" spc="6" noProof="0" err="1">
                <a:solidFill>
                  <a:srgbClr val="576A78">
                    <a:alpha val="99000"/>
                  </a:srgbClr>
                </a:solidFill>
                <a:latin typeface="Bw Gradual" pitchFamily="34" charset="0"/>
                <a:ea typeface="Bw Gradual" pitchFamily="34" charset="-122"/>
                <a:cs typeface="Bw Gradual" pitchFamily="34" charset="-120"/>
              </a:rPr>
              <a:t>Launchpad</a:t>
            </a:r>
            <a:r>
              <a:rPr lang="es-ES_tradnl" sz="570" kern="0" spc="6" noProof="0">
                <a:solidFill>
                  <a:srgbClr val="576A78">
                    <a:alpha val="99000"/>
                  </a:srgbClr>
                </a:solidFill>
                <a:latin typeface="Bw Gradual" pitchFamily="34" charset="0"/>
                <a:ea typeface="Bw Gradual" pitchFamily="34" charset="-122"/>
                <a:cs typeface="Bw Gradual" pitchFamily="34" charset="-120"/>
              </a:rPr>
              <a:t> a Jorge Camacho y Paul Dinis</a:t>
            </a:r>
            <a:endParaRPr lang="es-ES_tradnl" sz="570" noProof="0"/>
          </a:p>
        </p:txBody>
      </p:sp>
      <p:sp>
        <p:nvSpPr>
          <p:cNvPr id="34" name="Text 24"/>
          <p:cNvSpPr/>
          <p:nvPr/>
        </p:nvSpPr>
        <p:spPr>
          <a:xfrm>
            <a:off x="6096000" y="1528763"/>
            <a:ext cx="3157538" cy="57150"/>
          </a:xfrm>
          <a:prstGeom prst="rect">
            <a:avLst/>
          </a:prstGeom>
          <a:noFill/>
          <a:ln/>
        </p:spPr>
        <p:txBody>
          <a:bodyPr wrap="square" lIns="0" tIns="0" rIns="0" bIns="0" rtlCol="0" anchor="t"/>
          <a:lstStyle/>
          <a:p>
            <a:pPr marL="0" indent="0" algn="l">
              <a:lnSpc>
                <a:spcPts val="684"/>
              </a:lnSpc>
              <a:buNone/>
            </a:pPr>
            <a:r>
              <a:rPr lang="es-ES_tradnl" sz="570" kern="0" spc="6" noProof="0" err="1">
                <a:solidFill>
                  <a:srgbClr val="576A78">
                    <a:alpha val="99000"/>
                  </a:srgbClr>
                </a:solidFill>
                <a:latin typeface="Bw Gradual" pitchFamily="34" charset="0"/>
                <a:ea typeface="Bw Gradual" pitchFamily="34" charset="-122"/>
                <a:cs typeface="Bw Gradual" pitchFamily="34" charset="-120"/>
              </a:rPr>
              <a:t>Universitat</a:t>
            </a:r>
            <a:r>
              <a:rPr lang="es-ES_tradnl" sz="570" kern="0" spc="6" noProof="0">
                <a:solidFill>
                  <a:srgbClr val="576A78">
                    <a:alpha val="99000"/>
                  </a:srgbClr>
                </a:solidFill>
                <a:latin typeface="Bw Gradual" pitchFamily="34" charset="0"/>
                <a:ea typeface="Bw Gradual" pitchFamily="34" charset="-122"/>
                <a:cs typeface="Bw Gradual" pitchFamily="34" charset="-120"/>
              </a:rPr>
              <a:t> Pompeu Fabra</a:t>
            </a:r>
            <a:endParaRPr lang="es-ES_tradnl" sz="570" noProof="0"/>
          </a:p>
        </p:txBody>
      </p:sp>
      <p:sp>
        <p:nvSpPr>
          <p:cNvPr id="35" name="Text 25"/>
          <p:cNvSpPr/>
          <p:nvPr/>
        </p:nvSpPr>
        <p:spPr>
          <a:xfrm>
            <a:off x="6096000" y="1776413"/>
            <a:ext cx="3481388"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576A78">
                    <a:alpha val="99000"/>
                  </a:srgbClr>
                </a:solidFill>
                <a:latin typeface="Bw Gradual" pitchFamily="34" charset="0"/>
                <a:ea typeface="Bw Gradual" pitchFamily="34" charset="-122"/>
                <a:cs typeface="Bw Gradual" pitchFamily="34" charset="-120"/>
              </a:rPr>
              <a:t>MIP</a:t>
            </a:r>
            <a:endParaRPr lang="es-ES_tradnl" sz="570" noProof="0"/>
          </a:p>
        </p:txBody>
      </p:sp>
      <p:sp>
        <p:nvSpPr>
          <p:cNvPr id="36" name="Text 26"/>
          <p:cNvSpPr/>
          <p:nvPr/>
        </p:nvSpPr>
        <p:spPr>
          <a:xfrm>
            <a:off x="6096000" y="2024062"/>
            <a:ext cx="3481388"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576A78">
                    <a:alpha val="99000"/>
                  </a:srgbClr>
                </a:solidFill>
                <a:latin typeface="Bw Gradual" pitchFamily="34" charset="0"/>
                <a:ea typeface="Bw Gradual" pitchFamily="34" charset="-122"/>
                <a:cs typeface="Bw Gradual" pitchFamily="34" charset="-120"/>
              </a:rPr>
              <a:t>Juan José Fernández Bardera</a:t>
            </a:r>
            <a:endParaRPr lang="es-ES_tradnl" sz="570" noProof="0"/>
          </a:p>
        </p:txBody>
      </p:sp>
      <p:sp>
        <p:nvSpPr>
          <p:cNvPr id="37" name="Text 27"/>
          <p:cNvSpPr/>
          <p:nvPr/>
        </p:nvSpPr>
        <p:spPr>
          <a:xfrm>
            <a:off x="6096000" y="2271713"/>
            <a:ext cx="3367088"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576A78">
                    <a:alpha val="99000"/>
                  </a:srgbClr>
                </a:solidFill>
                <a:latin typeface="Bw Gradual" pitchFamily="34" charset="0"/>
                <a:ea typeface="Bw Gradual" pitchFamily="34" charset="-122"/>
                <a:cs typeface="Bw Gradual" pitchFamily="34" charset="-120"/>
              </a:rPr>
              <a:t>ESADE</a:t>
            </a:r>
            <a:endParaRPr lang="es-ES_tradnl" sz="570" noProof="0"/>
          </a:p>
        </p:txBody>
      </p:sp>
      <p:sp>
        <p:nvSpPr>
          <p:cNvPr id="38" name="Text 28"/>
          <p:cNvSpPr/>
          <p:nvPr/>
        </p:nvSpPr>
        <p:spPr>
          <a:xfrm>
            <a:off x="6096000" y="1033462"/>
            <a:ext cx="3481388" cy="57150"/>
          </a:xfrm>
          <a:prstGeom prst="rect">
            <a:avLst/>
          </a:prstGeom>
          <a:noFill/>
          <a:ln/>
        </p:spPr>
        <p:txBody>
          <a:bodyPr wrap="square" lIns="0" tIns="0" rIns="0" bIns="0" rtlCol="0" anchor="t"/>
          <a:lstStyle/>
          <a:p>
            <a:pPr marL="0" indent="0" algn="l">
              <a:lnSpc>
                <a:spcPts val="684"/>
              </a:lnSpc>
              <a:buNone/>
            </a:pPr>
            <a:r>
              <a:rPr lang="es-ES_tradnl" sz="570" kern="0" spc="6" noProof="0">
                <a:solidFill>
                  <a:srgbClr val="576A78">
                    <a:alpha val="99000"/>
                  </a:srgbClr>
                </a:solidFill>
                <a:latin typeface="Bw Gradual" pitchFamily="34" charset="0"/>
                <a:ea typeface="Bw Gradual" pitchFamily="34" charset="-122"/>
                <a:cs typeface="Bw Gradual" pitchFamily="34" charset="-120"/>
              </a:rPr>
              <a:t>IEB, Comillas, IESE, UPF / Crandon</a:t>
            </a:r>
            <a:endParaRPr lang="es-ES_tradnl" sz="570" noProof="0"/>
          </a:p>
        </p:txBody>
      </p:sp>
      <p:sp>
        <p:nvSpPr>
          <p:cNvPr id="24" name="Text 2">
            <a:extLst>
              <a:ext uri="{FF2B5EF4-FFF2-40B4-BE49-F238E27FC236}">
                <a16:creationId xmlns:a16="http://schemas.microsoft.com/office/drawing/2014/main" id="{D45B9A37-E0A8-0BA0-588D-CF449AD478BD}"/>
              </a:ext>
            </a:extLst>
          </p:cNvPr>
          <p:cNvSpPr/>
          <p:nvPr/>
        </p:nvSpPr>
        <p:spPr>
          <a:xfrm>
            <a:off x="285750" y="481012"/>
            <a:ext cx="2038350" cy="300038"/>
          </a:xfrm>
          <a:prstGeom prst="rect">
            <a:avLst/>
          </a:prstGeom>
          <a:noFill/>
          <a:ln/>
        </p:spPr>
        <p:txBody>
          <a:bodyPr wrap="square" lIns="0" tIns="0" rIns="0" bIns="0" rtlCol="0" anchor="t"/>
          <a:lstStyle/>
          <a:p>
            <a:pPr marL="0" indent="0" algn="l">
              <a:lnSpc>
                <a:spcPts val="3078"/>
              </a:lnSpc>
              <a:buNone/>
            </a:pPr>
            <a:r>
              <a:rPr lang="es-ES_tradnl" sz="2565" noProof="0">
                <a:solidFill>
                  <a:srgbClr val="132034">
                    <a:alpha val="99000"/>
                  </a:srgbClr>
                </a:solidFill>
                <a:latin typeface="Canela Light" pitchFamily="2" charset="77"/>
                <a:ea typeface="Canela" pitchFamily="34" charset="-122"/>
                <a:cs typeface="Canela" pitchFamily="34" charset="-120"/>
              </a:rPr>
              <a:t>Logros</a:t>
            </a:r>
            <a:endParaRPr lang="es-ES_tradnl" sz="2565" noProof="0"/>
          </a:p>
        </p:txBody>
      </p:sp>
      <p:pic>
        <p:nvPicPr>
          <p:cNvPr id="40" name="Imagen 39">
            <a:extLst>
              <a:ext uri="{FF2B5EF4-FFF2-40B4-BE49-F238E27FC236}">
                <a16:creationId xmlns:a16="http://schemas.microsoft.com/office/drawing/2014/main" id="{1A8DC7BE-90B9-E8D2-58E4-9377B43A5A3F}"/>
              </a:ext>
            </a:extLst>
          </p:cNvPr>
          <p:cNvPicPr>
            <a:picLocks noChangeAspect="1"/>
          </p:cNvPicPr>
          <p:nvPr/>
        </p:nvPicPr>
        <p:blipFill>
          <a:blip r:embed="rId4"/>
          <a:srcRect l="24212" t="35813" r="14556" b="2956"/>
          <a:stretch>
            <a:fillRect/>
          </a:stretch>
        </p:blipFill>
        <p:spPr>
          <a:xfrm>
            <a:off x="5699051" y="2574076"/>
            <a:ext cx="3159199" cy="2369400"/>
          </a:xfrm>
          <a:prstGeom prst="rect">
            <a:avLst/>
          </a:prstGeom>
        </p:spPr>
      </p:pic>
      <p:sp>
        <p:nvSpPr>
          <p:cNvPr id="39" name="Text 1">
            <a:extLst>
              <a:ext uri="{FF2B5EF4-FFF2-40B4-BE49-F238E27FC236}">
                <a16:creationId xmlns:a16="http://schemas.microsoft.com/office/drawing/2014/main" id="{9EE9B890-3678-2AF5-E595-39D2E121FF41}"/>
              </a:ext>
            </a:extLst>
          </p:cNvPr>
          <p:cNvSpPr/>
          <p:nvPr/>
        </p:nvSpPr>
        <p:spPr>
          <a:xfrm>
            <a:off x="292100" y="4943475"/>
            <a:ext cx="100013" cy="57150"/>
          </a:xfrm>
          <a:prstGeom prst="rect">
            <a:avLst/>
          </a:prstGeom>
          <a:noFill/>
          <a:ln/>
        </p:spPr>
        <p:txBody>
          <a:bodyPr wrap="square" lIns="0" tIns="0" rIns="0" bIns="0" rtlCol="0" anchor="ctr"/>
          <a:lstStyle/>
          <a:p>
            <a:pPr marL="0" indent="0">
              <a:lnSpc>
                <a:spcPts val="684"/>
              </a:lnSpc>
              <a:buNone/>
            </a:pPr>
            <a:r>
              <a:rPr lang="es-ES_tradnl" sz="570" kern="0" spc="11">
                <a:solidFill>
                  <a:srgbClr val="132034">
                    <a:alpha val="99000"/>
                  </a:srgbClr>
                </a:solidFill>
                <a:latin typeface="Bw Gradual" pitchFamily="34" charset="0"/>
              </a:rPr>
              <a:t>71</a:t>
            </a:r>
            <a:endParaRPr lang="es-ES_tradnl" sz="570" noProof="0"/>
          </a:p>
        </p:txBody>
      </p:sp>
      <p:sp>
        <p:nvSpPr>
          <p:cNvPr id="3" name="Text 2">
            <a:extLst>
              <a:ext uri="{FF2B5EF4-FFF2-40B4-BE49-F238E27FC236}">
                <a16:creationId xmlns:a16="http://schemas.microsoft.com/office/drawing/2014/main" id="{EA74AB7C-2C97-40F2-804D-0090B2123164}"/>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name="Slide 68">
    <p:bg>
      <p:bgPr>
        <a:solidFill>
          <a:srgbClr val="132034"/>
        </a:solidFill>
        <a:effectLst/>
      </p:bgPr>
    </p:bg>
    <p:spTree>
      <p:nvGrpSpPr>
        <p:cNvPr id="1" name=""/>
        <p:cNvGrpSpPr/>
        <p:nvPr/>
      </p:nvGrpSpPr>
      <p:grpSpPr>
        <a:xfrm>
          <a:off x="0" y="0"/>
          <a:ext cx="0" cy="0"/>
          <a:chOff x="0" y="0"/>
          <a:chExt cx="0" cy="0"/>
        </a:xfrm>
      </p:grpSpPr>
      <p:sp>
        <p:nvSpPr>
          <p:cNvPr id="3" name="Text 1"/>
          <p:cNvSpPr/>
          <p:nvPr/>
        </p:nvSpPr>
        <p:spPr>
          <a:xfrm>
            <a:off x="4643438" y="2571750"/>
            <a:ext cx="4214813" cy="333375"/>
          </a:xfrm>
          <a:prstGeom prst="rect">
            <a:avLst/>
          </a:prstGeom>
          <a:noFill/>
          <a:ln/>
        </p:spPr>
        <p:txBody>
          <a:bodyPr wrap="square" lIns="0" tIns="0" rIns="0" bIns="0" rtlCol="0" anchor="t"/>
          <a:lstStyle/>
          <a:p>
            <a:pPr marL="0" indent="0" algn="l">
              <a:lnSpc>
                <a:spcPts val="3533"/>
              </a:lnSpc>
              <a:buNone/>
            </a:pPr>
            <a:r>
              <a:rPr lang="es-ES_tradnl" sz="3420" kern="0" spc="68" noProof="0" err="1">
                <a:solidFill>
                  <a:srgbClr val="BCC7CE">
                    <a:alpha val="99000"/>
                  </a:srgbClr>
                </a:solidFill>
                <a:latin typeface="Canela Light" pitchFamily="2" charset="77"/>
                <a:ea typeface="Canela" pitchFamily="34" charset="-122"/>
                <a:cs typeface="Canela" pitchFamily="34" charset="-120"/>
              </a:rPr>
              <a:t>Disclaimer</a:t>
            </a:r>
            <a:endParaRPr lang="es-ES_tradnl" sz="3420" noProof="0"/>
          </a:p>
        </p:txBody>
      </p:sp>
      <p:sp>
        <p:nvSpPr>
          <p:cNvPr id="4" name="Text 2"/>
          <p:cNvSpPr/>
          <p:nvPr/>
        </p:nvSpPr>
        <p:spPr>
          <a:xfrm>
            <a:off x="290513" y="2571750"/>
            <a:ext cx="4357688" cy="333375"/>
          </a:xfrm>
          <a:prstGeom prst="rect">
            <a:avLst/>
          </a:prstGeom>
          <a:noFill/>
          <a:ln/>
        </p:spPr>
        <p:txBody>
          <a:bodyPr wrap="square" lIns="0" tIns="0" rIns="0" bIns="0" rtlCol="0" anchor="t"/>
          <a:lstStyle/>
          <a:p>
            <a:pPr marL="0" indent="0" algn="l">
              <a:lnSpc>
                <a:spcPts val="3533"/>
              </a:lnSpc>
              <a:buNone/>
            </a:pPr>
            <a:r>
              <a:rPr lang="es-ES_tradnl" sz="3420" kern="0" spc="68" noProof="0">
                <a:solidFill>
                  <a:srgbClr val="BCC7CE">
                    <a:alpha val="99000"/>
                  </a:srgbClr>
                </a:solidFill>
                <a:latin typeface="Canela Light" pitchFamily="2" charset="77"/>
                <a:ea typeface="Canela" pitchFamily="34" charset="-122"/>
                <a:cs typeface="Canela" pitchFamily="34" charset="-120"/>
              </a:rPr>
              <a:t>12</a:t>
            </a:r>
            <a:endParaRPr lang="es-ES_tradnl" sz="3420" noProof="0"/>
          </a:p>
        </p:txBody>
      </p:sp>
      <p:sp>
        <p:nvSpPr>
          <p:cNvPr id="5" name="Text 3"/>
          <p:cNvSpPr/>
          <p:nvPr/>
        </p:nvSpPr>
        <p:spPr>
          <a:xfrm>
            <a:off x="1014413" y="4943475"/>
            <a:ext cx="400050" cy="57150"/>
          </a:xfrm>
          <a:prstGeom prst="rect">
            <a:avLst/>
          </a:prstGeom>
          <a:noFill/>
          <a:ln/>
        </p:spPr>
        <p:txBody>
          <a:bodyPr wrap="square" lIns="0" tIns="0" rIns="0" bIns="0" rtlCol="0" anchor="ctr"/>
          <a:lstStyle/>
          <a:p>
            <a:pPr marL="0" indent="0" algn="ctr">
              <a:lnSpc>
                <a:spcPts val="570"/>
              </a:lnSpc>
              <a:buNone/>
            </a:pPr>
            <a:r>
              <a:rPr lang="es-ES_tradnl" sz="570" kern="0" spc="11" noProof="0">
                <a:solidFill>
                  <a:srgbClr val="BCC7CE">
                    <a:alpha val="99000"/>
                  </a:srgbClr>
                </a:solidFill>
                <a:latin typeface="Canela Light" pitchFamily="2" charset="77"/>
                <a:ea typeface="Canela" pitchFamily="34" charset="-122"/>
                <a:cs typeface="Canela" pitchFamily="34" charset="-120"/>
              </a:rPr>
              <a:t>CRANDON</a:t>
            </a:r>
            <a:endParaRPr lang="es-ES_tradnl" sz="570" noProof="0"/>
          </a:p>
        </p:txBody>
      </p:sp>
      <p:sp>
        <p:nvSpPr>
          <p:cNvPr id="6" name="Text 4"/>
          <p:cNvSpPr/>
          <p:nvPr/>
        </p:nvSpPr>
        <p:spPr>
          <a:xfrm>
            <a:off x="280988" y="4943475"/>
            <a:ext cx="100013" cy="57150"/>
          </a:xfrm>
          <a:prstGeom prst="rect">
            <a:avLst/>
          </a:prstGeom>
          <a:noFill/>
          <a:ln/>
        </p:spPr>
        <p:txBody>
          <a:bodyPr wrap="square" lIns="0" tIns="0" rIns="0" bIns="0" rtlCol="0" anchor="ctr"/>
          <a:lstStyle/>
          <a:p>
            <a:pPr marL="0" indent="0" algn="ctr">
              <a:lnSpc>
                <a:spcPts val="684"/>
              </a:lnSpc>
              <a:buNone/>
            </a:pPr>
            <a:r>
              <a:rPr lang="es-ES_tradnl" sz="570" kern="0" spc="11">
                <a:solidFill>
                  <a:srgbClr val="BCC7CE">
                    <a:alpha val="99000"/>
                  </a:srgbClr>
                </a:solidFill>
                <a:latin typeface="Bw Gradual" pitchFamily="34" charset="0"/>
              </a:rPr>
              <a:t>72</a:t>
            </a:r>
            <a:endParaRPr lang="es-ES_tradnl" sz="570" noProof="0"/>
          </a:p>
        </p:txBody>
      </p:sp>
      <p:sp>
        <p:nvSpPr>
          <p:cNvPr id="7" name="Text 2">
            <a:extLst>
              <a:ext uri="{FF2B5EF4-FFF2-40B4-BE49-F238E27FC236}">
                <a16:creationId xmlns:a16="http://schemas.microsoft.com/office/drawing/2014/main" id="{CC4C18F1-A842-2410-E712-E6AA4CEA1917}"/>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BCC7CE">
                    <a:alpha val="99000"/>
                  </a:srgbClr>
                </a:solidFill>
                <a:latin typeface="Bw Gradual" pitchFamily="34" charset="0"/>
                <a:ea typeface="Bw Gradual" pitchFamily="34" charset="-122"/>
                <a:cs typeface="Bw Gradual" pitchFamily="34" charset="-120"/>
              </a:rPr>
              <a:t>INFORME SOSTENIBILIDAD 2025</a:t>
            </a:r>
            <a:endParaRPr lang="es-ES_tradnl" sz="570" noProof="0"/>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name="Slide 69">
    <p:bg>
      <p:bgPr>
        <a:solidFill>
          <a:srgbClr val="E3E5E8"/>
        </a:solidFill>
        <a:effectLst/>
      </p:bgPr>
    </p:bg>
    <p:spTree>
      <p:nvGrpSpPr>
        <p:cNvPr id="1" name=""/>
        <p:cNvGrpSpPr/>
        <p:nvPr/>
      </p:nvGrpSpPr>
      <p:grpSpPr>
        <a:xfrm>
          <a:off x="0" y="0"/>
          <a:ext cx="0" cy="0"/>
          <a:chOff x="0" y="0"/>
          <a:chExt cx="0" cy="0"/>
        </a:xfrm>
      </p:grpSpPr>
      <p:sp>
        <p:nvSpPr>
          <p:cNvPr id="2" name="Text 0"/>
          <p:cNvSpPr/>
          <p:nvPr/>
        </p:nvSpPr>
        <p:spPr>
          <a:xfrm>
            <a:off x="1014413" y="4943475"/>
            <a:ext cx="400050" cy="57150"/>
          </a:xfrm>
          <a:prstGeom prst="rect">
            <a:avLst/>
          </a:prstGeom>
          <a:noFill/>
          <a:ln/>
        </p:spPr>
        <p:txBody>
          <a:bodyPr wrap="square" lIns="0" tIns="0" rIns="0" bIns="0" rtlCol="0" anchor="ctr"/>
          <a:lstStyle/>
          <a:p>
            <a:pPr marL="0" indent="0" algn="ctr">
              <a:lnSpc>
                <a:spcPts val="570"/>
              </a:lnSpc>
              <a:buNone/>
            </a:pPr>
            <a:r>
              <a:rPr lang="es-ES_tradnl" sz="570" kern="0" spc="11" noProof="0">
                <a:solidFill>
                  <a:srgbClr val="132034">
                    <a:alpha val="99000"/>
                  </a:srgbClr>
                </a:solidFill>
                <a:latin typeface="Canela Light" pitchFamily="2" charset="77"/>
                <a:ea typeface="Canela" pitchFamily="34" charset="-122"/>
                <a:cs typeface="Canela" pitchFamily="34" charset="-120"/>
              </a:rPr>
              <a:t>CRANDON</a:t>
            </a:r>
            <a:endParaRPr lang="es-ES_tradnl" sz="570" noProof="0"/>
          </a:p>
        </p:txBody>
      </p:sp>
      <p:sp>
        <p:nvSpPr>
          <p:cNvPr id="3" name="Text 1"/>
          <p:cNvSpPr/>
          <p:nvPr/>
        </p:nvSpPr>
        <p:spPr>
          <a:xfrm>
            <a:off x="285750" y="4943475"/>
            <a:ext cx="100013" cy="57150"/>
          </a:xfrm>
          <a:prstGeom prst="rect">
            <a:avLst/>
          </a:prstGeom>
          <a:noFill/>
          <a:ln/>
        </p:spPr>
        <p:txBody>
          <a:bodyPr wrap="square" lIns="0" tIns="0" rIns="0" bIns="0" rtlCol="0" anchor="ctr"/>
          <a:lstStyle/>
          <a:p>
            <a:pPr marL="0" indent="0" algn="ctr">
              <a:lnSpc>
                <a:spcPts val="684"/>
              </a:lnSpc>
              <a:buNone/>
            </a:pPr>
            <a:r>
              <a:rPr lang="es-ES_tradnl" sz="570" kern="0" spc="11">
                <a:solidFill>
                  <a:srgbClr val="132034">
                    <a:alpha val="99000"/>
                  </a:srgbClr>
                </a:solidFill>
                <a:latin typeface="Bw Gradual" pitchFamily="34" charset="0"/>
              </a:rPr>
              <a:t>73</a:t>
            </a:r>
            <a:endParaRPr lang="es-ES_tradnl" sz="570" noProof="0"/>
          </a:p>
        </p:txBody>
      </p:sp>
      <p:sp>
        <p:nvSpPr>
          <p:cNvPr id="4" name="Text 2"/>
          <p:cNvSpPr/>
          <p:nvPr/>
        </p:nvSpPr>
        <p:spPr>
          <a:xfrm>
            <a:off x="285750" y="481012"/>
            <a:ext cx="3633788" cy="409575"/>
          </a:xfrm>
          <a:prstGeom prst="rect">
            <a:avLst/>
          </a:prstGeom>
          <a:noFill/>
          <a:ln/>
        </p:spPr>
        <p:txBody>
          <a:bodyPr wrap="square" lIns="0" tIns="0" rIns="0" bIns="0" rtlCol="0" anchor="t"/>
          <a:lstStyle/>
          <a:p>
            <a:pPr marL="0" indent="0" algn="l">
              <a:lnSpc>
                <a:spcPts val="3078"/>
              </a:lnSpc>
              <a:buNone/>
            </a:pPr>
            <a:r>
              <a:rPr lang="es-ES_tradnl" sz="2565" noProof="0" err="1">
                <a:solidFill>
                  <a:srgbClr val="132034">
                    <a:alpha val="99000"/>
                  </a:srgbClr>
                </a:solidFill>
                <a:latin typeface="Canela Light" pitchFamily="2" charset="77"/>
                <a:ea typeface="Canela" pitchFamily="34" charset="-122"/>
                <a:cs typeface="Canela" pitchFamily="34" charset="-120"/>
              </a:rPr>
              <a:t>Disclaimer</a:t>
            </a:r>
            <a:endParaRPr lang="es-ES_tradnl" sz="2565" noProof="0"/>
          </a:p>
        </p:txBody>
      </p:sp>
      <p:sp>
        <p:nvSpPr>
          <p:cNvPr id="5" name="Text 3"/>
          <p:cNvSpPr/>
          <p:nvPr/>
        </p:nvSpPr>
        <p:spPr>
          <a:xfrm>
            <a:off x="280043" y="2800350"/>
            <a:ext cx="3079108" cy="1862138"/>
          </a:xfrm>
          <a:prstGeom prst="rect">
            <a:avLst/>
          </a:prstGeom>
          <a:noFill/>
          <a:ln/>
        </p:spPr>
        <p:txBody>
          <a:bodyPr wrap="square" lIns="0" tIns="0" rIns="0" bIns="0" rtlCol="0" anchor="t"/>
          <a:lstStyle/>
          <a:p>
            <a:pPr marL="0" indent="0" algn="l">
              <a:buNone/>
            </a:pPr>
            <a:r>
              <a:rPr lang="es-ES_tradnl" sz="900" spc="10" noProof="0">
                <a:solidFill>
                  <a:srgbClr val="132034">
                    <a:alpha val="99000"/>
                  </a:srgbClr>
                </a:solidFill>
                <a:latin typeface="Bw Gradual" pitchFamily="2" charset="77"/>
                <a:ea typeface="Bw Gradual" pitchFamily="34" charset="-122"/>
                <a:cs typeface="Bw Gradual" pitchFamily="34" charset="-120"/>
              </a:rPr>
              <a:t>Este informe tiene carácter exclusivamente informativo </a:t>
            </a:r>
            <a:endParaRPr lang="es-ES_tradnl" sz="900" spc="10" noProof="0">
              <a:latin typeface="Bw Gradual" pitchFamily="2" charset="77"/>
            </a:endParaRPr>
          </a:p>
          <a:p>
            <a:r>
              <a:rPr lang="es-ES_tradnl" sz="900" spc="10" noProof="0">
                <a:solidFill>
                  <a:srgbClr val="132034">
                    <a:alpha val="99000"/>
                  </a:srgbClr>
                </a:solidFill>
                <a:latin typeface="Bw Gradual" pitchFamily="2" charset="77"/>
                <a:ea typeface="Bw Gradual" pitchFamily="34" charset="-122"/>
                <a:cs typeface="Bw Gradual" pitchFamily="34" charset="-120"/>
              </a:rPr>
              <a:t>y ha sido elaborado con el propósito de presentar la evolución de Crandon durante el ejercicio 2025 en materia de actividad, organización, cultura</a:t>
            </a:r>
            <a:r>
              <a:rPr lang="es-ES_tradnl" sz="900" spc="10">
                <a:solidFill>
                  <a:srgbClr val="132034">
                    <a:alpha val="99000"/>
                  </a:srgbClr>
                </a:solidFill>
                <a:latin typeface="Bw Gradual" pitchFamily="2" charset="77"/>
                <a:ea typeface="Bw Gradual" pitchFamily="34" charset="-122"/>
                <a:cs typeface="Bw Gradual" pitchFamily="34" charset="-120"/>
              </a:rPr>
              <a:t> </a:t>
            </a:r>
            <a:r>
              <a:rPr lang="es-ES_tradnl" sz="900" spc="10" noProof="0">
                <a:solidFill>
                  <a:srgbClr val="132034">
                    <a:alpha val="99000"/>
                  </a:srgbClr>
                </a:solidFill>
                <a:latin typeface="Bw Gradual" pitchFamily="2" charset="77"/>
                <a:ea typeface="Bw Gradual" pitchFamily="34" charset="-122"/>
                <a:cs typeface="Bw Gradual" pitchFamily="34" charset="-120"/>
              </a:rPr>
              <a:t>y compromiso </a:t>
            </a:r>
            <a:r>
              <a:rPr lang="es-ES_tradnl" sz="900" spc="10">
                <a:solidFill>
                  <a:srgbClr val="132034">
                    <a:alpha val="99000"/>
                  </a:srgbClr>
                </a:solidFill>
                <a:latin typeface="Bw Gradual" pitchFamily="2" charset="77"/>
                <a:ea typeface="Bw Gradual" pitchFamily="34" charset="-122"/>
                <a:cs typeface="Bw Gradual" pitchFamily="34" charset="-120"/>
              </a:rPr>
              <a:t>con la sostenibilidad. </a:t>
            </a:r>
            <a:r>
              <a:rPr lang="es-ES_tradnl" sz="900" spc="10" noProof="0">
                <a:solidFill>
                  <a:srgbClr val="132034">
                    <a:alpha val="99000"/>
                  </a:srgbClr>
                </a:solidFill>
                <a:latin typeface="Bw Gradual" pitchFamily="2" charset="77"/>
                <a:ea typeface="Bw Gradual" pitchFamily="34" charset="-122"/>
                <a:cs typeface="Bw Gradual" pitchFamily="34" charset="-120"/>
              </a:rPr>
              <a:t>El contenido del documento no constituye una oferta, recomendación de inversión ni asesoramiento financiero, jurídico o fiscal.</a:t>
            </a:r>
          </a:p>
          <a:p>
            <a:pPr marL="0" indent="0" algn="l">
              <a:buNone/>
            </a:pPr>
            <a:endParaRPr lang="es-ES_tradnl" sz="900" spc="10" noProof="0">
              <a:latin typeface="Bw Gradual" pitchFamily="2" charset="77"/>
            </a:endParaRPr>
          </a:p>
          <a:p>
            <a:pPr marL="0" indent="0" algn="l">
              <a:buNone/>
            </a:pPr>
            <a:r>
              <a:rPr lang="es-ES_tradnl" sz="900" spc="10" noProof="0">
                <a:solidFill>
                  <a:srgbClr val="132034">
                    <a:alpha val="99000"/>
                  </a:srgbClr>
                </a:solidFill>
                <a:latin typeface="Bw Gradual" pitchFamily="2" charset="77"/>
                <a:ea typeface="Bw Gradual" pitchFamily="34" charset="-122"/>
                <a:cs typeface="Bw Gradual" pitchFamily="34" charset="-120"/>
              </a:rPr>
              <a:t>Salvo indicación expresa en sentido contrario, </a:t>
            </a:r>
          </a:p>
          <a:p>
            <a:pPr marL="0" indent="0" algn="l">
              <a:buNone/>
            </a:pPr>
            <a:r>
              <a:rPr lang="es-ES_tradnl" sz="900" spc="10" noProof="0">
                <a:solidFill>
                  <a:srgbClr val="132034">
                    <a:alpha val="99000"/>
                  </a:srgbClr>
                </a:solidFill>
                <a:latin typeface="Bw Gradual" pitchFamily="2" charset="77"/>
                <a:ea typeface="Bw Gradual" pitchFamily="34" charset="-122"/>
                <a:cs typeface="Bw Gradual" pitchFamily="34" charset="-120"/>
              </a:rPr>
              <a:t>la información contenida en este informe se refiere </a:t>
            </a:r>
          </a:p>
          <a:p>
            <a:pPr marL="0" indent="0" algn="l">
              <a:buNone/>
            </a:pPr>
            <a:r>
              <a:rPr lang="es-ES_tradnl" sz="900" spc="10" noProof="0">
                <a:solidFill>
                  <a:srgbClr val="132034">
                    <a:alpha val="99000"/>
                  </a:srgbClr>
                </a:solidFill>
                <a:latin typeface="Bw Gradual" pitchFamily="2" charset="77"/>
                <a:ea typeface="Bw Gradual" pitchFamily="34" charset="-122"/>
                <a:cs typeface="Bw Gradual" pitchFamily="34" charset="-120"/>
              </a:rPr>
              <a:t>a la situación de la firma a la fecha de su elaboración </a:t>
            </a:r>
          </a:p>
          <a:p>
            <a:pPr marL="0" indent="0" algn="l">
              <a:buNone/>
            </a:pPr>
            <a:r>
              <a:rPr lang="es-ES_tradnl" sz="900" spc="10" noProof="0">
                <a:solidFill>
                  <a:srgbClr val="132034">
                    <a:alpha val="99000"/>
                  </a:srgbClr>
                </a:solidFill>
                <a:latin typeface="Bw Gradual" pitchFamily="2" charset="77"/>
                <a:ea typeface="Bw Gradual" pitchFamily="34" charset="-122"/>
                <a:cs typeface="Bw Gradual" pitchFamily="34" charset="-120"/>
              </a:rPr>
              <a:t>y puede estar sujeta a actualización.</a:t>
            </a:r>
            <a:endParaRPr lang="es-ES_tradnl" sz="900" spc="10" noProof="0">
              <a:latin typeface="Bw Gradual" pitchFamily="2" charset="77"/>
            </a:endParaRPr>
          </a:p>
        </p:txBody>
      </p:sp>
      <p:sp>
        <p:nvSpPr>
          <p:cNvPr id="6" name="Text 4"/>
          <p:cNvSpPr/>
          <p:nvPr/>
        </p:nvSpPr>
        <p:spPr>
          <a:xfrm>
            <a:off x="1738313" y="142875"/>
            <a:ext cx="1309688"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12. DISCLAIMER</a:t>
            </a:r>
            <a:endParaRPr lang="es-ES_tradnl" sz="570" noProof="0"/>
          </a:p>
        </p:txBody>
      </p:sp>
      <p:sp>
        <p:nvSpPr>
          <p:cNvPr id="8" name="Text 2">
            <a:extLst>
              <a:ext uri="{FF2B5EF4-FFF2-40B4-BE49-F238E27FC236}">
                <a16:creationId xmlns:a16="http://schemas.microsoft.com/office/drawing/2014/main" id="{2804D0DB-B363-0496-9B41-EA92D80A12D9}"/>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name="Slide 70">
    <p:bg>
      <p:bgPr>
        <a:solidFill>
          <a:srgbClr val="132034"/>
        </a:solidFill>
        <a:effectLst/>
      </p:bgPr>
    </p:bg>
    <p:spTree>
      <p:nvGrpSpPr>
        <p:cNvPr id="1" name=""/>
        <p:cNvGrpSpPr/>
        <p:nvPr/>
      </p:nvGrpSpPr>
      <p:grpSpPr>
        <a:xfrm>
          <a:off x="0" y="0"/>
          <a:ext cx="0" cy="0"/>
          <a:chOff x="0" y="0"/>
          <a:chExt cx="0" cy="0"/>
        </a:xfrm>
      </p:grpSpPr>
      <p:sp>
        <p:nvSpPr>
          <p:cNvPr id="3" name="Text 1"/>
          <p:cNvSpPr/>
          <p:nvPr/>
        </p:nvSpPr>
        <p:spPr>
          <a:xfrm>
            <a:off x="4572000" y="2571750"/>
            <a:ext cx="4286251" cy="1276350"/>
          </a:xfrm>
          <a:prstGeom prst="rect">
            <a:avLst/>
          </a:prstGeom>
          <a:noFill/>
          <a:ln/>
        </p:spPr>
        <p:txBody>
          <a:bodyPr wrap="square" lIns="0" tIns="0" rIns="0" bIns="0" rtlCol="0" anchor="t"/>
          <a:lstStyle/>
          <a:p>
            <a:pPr marL="0" indent="0" algn="l">
              <a:lnSpc>
                <a:spcPts val="3533"/>
              </a:lnSpc>
              <a:buNone/>
            </a:pPr>
            <a:r>
              <a:rPr lang="es-ES_tradnl" sz="3420" kern="0" spc="68" noProof="0">
                <a:solidFill>
                  <a:srgbClr val="BCC7CE">
                    <a:alpha val="99000"/>
                  </a:srgbClr>
                </a:solidFill>
                <a:latin typeface="Canela Light" pitchFamily="2" charset="77"/>
                <a:ea typeface="Canela" pitchFamily="34" charset="-122"/>
                <a:cs typeface="Canela" pitchFamily="34" charset="-120"/>
              </a:rPr>
              <a:t>Conclusiones y estrategia de evolución</a:t>
            </a:r>
            <a:endParaRPr lang="es-ES_tradnl" sz="3420" noProof="0"/>
          </a:p>
        </p:txBody>
      </p:sp>
      <p:sp>
        <p:nvSpPr>
          <p:cNvPr id="4" name="Text 2"/>
          <p:cNvSpPr/>
          <p:nvPr/>
        </p:nvSpPr>
        <p:spPr>
          <a:xfrm>
            <a:off x="290513" y="2571750"/>
            <a:ext cx="4357688" cy="333375"/>
          </a:xfrm>
          <a:prstGeom prst="rect">
            <a:avLst/>
          </a:prstGeom>
          <a:noFill/>
          <a:ln/>
        </p:spPr>
        <p:txBody>
          <a:bodyPr wrap="square" lIns="0" tIns="0" rIns="0" bIns="0" rtlCol="0" anchor="t"/>
          <a:lstStyle/>
          <a:p>
            <a:pPr marL="0" indent="0" algn="l">
              <a:lnSpc>
                <a:spcPts val="3533"/>
              </a:lnSpc>
              <a:buNone/>
            </a:pPr>
            <a:r>
              <a:rPr lang="es-ES_tradnl" sz="3420" kern="0" spc="68" noProof="0">
                <a:solidFill>
                  <a:srgbClr val="BCC7CE">
                    <a:alpha val="99000"/>
                  </a:srgbClr>
                </a:solidFill>
                <a:latin typeface="Canela Light" pitchFamily="2" charset="77"/>
                <a:ea typeface="Canela" pitchFamily="34" charset="-122"/>
                <a:cs typeface="Canela" pitchFamily="34" charset="-120"/>
              </a:rPr>
              <a:t>13</a:t>
            </a:r>
            <a:endParaRPr lang="es-ES_tradnl" sz="3420" noProof="0"/>
          </a:p>
        </p:txBody>
      </p:sp>
      <p:sp>
        <p:nvSpPr>
          <p:cNvPr id="5" name="Text 3"/>
          <p:cNvSpPr/>
          <p:nvPr/>
        </p:nvSpPr>
        <p:spPr>
          <a:xfrm>
            <a:off x="1014413" y="4943475"/>
            <a:ext cx="400050" cy="57150"/>
          </a:xfrm>
          <a:prstGeom prst="rect">
            <a:avLst/>
          </a:prstGeom>
          <a:noFill/>
          <a:ln/>
        </p:spPr>
        <p:txBody>
          <a:bodyPr wrap="square" lIns="0" tIns="0" rIns="0" bIns="0" rtlCol="0" anchor="ctr"/>
          <a:lstStyle/>
          <a:p>
            <a:pPr marL="0" indent="0" algn="ctr">
              <a:lnSpc>
                <a:spcPts val="570"/>
              </a:lnSpc>
              <a:buNone/>
            </a:pPr>
            <a:r>
              <a:rPr lang="es-ES_tradnl" sz="570" kern="0" spc="11" noProof="0">
                <a:solidFill>
                  <a:srgbClr val="BCC7CE">
                    <a:alpha val="99000"/>
                  </a:srgbClr>
                </a:solidFill>
                <a:latin typeface="Canela Light" pitchFamily="2" charset="77"/>
                <a:ea typeface="Canela" pitchFamily="34" charset="-122"/>
                <a:cs typeface="Canela" pitchFamily="34" charset="-120"/>
              </a:rPr>
              <a:t>CRANDON</a:t>
            </a:r>
            <a:endParaRPr lang="es-ES_tradnl" sz="570" noProof="0"/>
          </a:p>
        </p:txBody>
      </p:sp>
      <p:sp>
        <p:nvSpPr>
          <p:cNvPr id="6" name="Text 4"/>
          <p:cNvSpPr/>
          <p:nvPr/>
        </p:nvSpPr>
        <p:spPr>
          <a:xfrm>
            <a:off x="285750" y="4943475"/>
            <a:ext cx="90488" cy="57150"/>
          </a:xfrm>
          <a:prstGeom prst="rect">
            <a:avLst/>
          </a:prstGeom>
          <a:noFill/>
          <a:ln/>
        </p:spPr>
        <p:txBody>
          <a:bodyPr wrap="square" lIns="0" tIns="0" rIns="0" bIns="0" rtlCol="0" anchor="ctr"/>
          <a:lstStyle/>
          <a:p>
            <a:pPr marL="0" indent="0" algn="ctr">
              <a:lnSpc>
                <a:spcPts val="684"/>
              </a:lnSpc>
              <a:buNone/>
            </a:pPr>
            <a:r>
              <a:rPr lang="es-ES_tradnl" sz="570" kern="0" spc="11" noProof="0">
                <a:solidFill>
                  <a:srgbClr val="BCC7CE">
                    <a:alpha val="99000"/>
                  </a:srgbClr>
                </a:solidFill>
                <a:latin typeface="Bw Gradual" pitchFamily="34" charset="0"/>
                <a:ea typeface="Bw Gradual" pitchFamily="34" charset="-122"/>
                <a:cs typeface="Bw Gradual" pitchFamily="34" charset="-120"/>
              </a:rPr>
              <a:t>74</a:t>
            </a:r>
            <a:endParaRPr lang="es-ES_tradnl" sz="570" noProof="0"/>
          </a:p>
        </p:txBody>
      </p:sp>
      <p:sp>
        <p:nvSpPr>
          <p:cNvPr id="7" name="Text 2">
            <a:extLst>
              <a:ext uri="{FF2B5EF4-FFF2-40B4-BE49-F238E27FC236}">
                <a16:creationId xmlns:a16="http://schemas.microsoft.com/office/drawing/2014/main" id="{B5DD3CAB-401E-EA2C-2CBC-8277AAB9C932}"/>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BCC7CE">
                    <a:alpha val="99000"/>
                  </a:srgbClr>
                </a:solidFill>
                <a:latin typeface="Bw Gradual" pitchFamily="34" charset="0"/>
                <a:ea typeface="Bw Gradual" pitchFamily="34" charset="-122"/>
                <a:cs typeface="Bw Gradual" pitchFamily="34" charset="-120"/>
              </a:rPr>
              <a:t>INFORME SOSTENIBILIDAD 2025</a:t>
            </a:r>
            <a:endParaRPr lang="es-ES_tradnl" sz="570" noProof="0"/>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name="Slide 71">
    <p:bg>
      <p:bgPr>
        <a:solidFill>
          <a:srgbClr val="E3E5E8"/>
        </a:solidFill>
        <a:effectLst/>
      </p:bgPr>
    </p:bg>
    <p:spTree>
      <p:nvGrpSpPr>
        <p:cNvPr id="1" name=""/>
        <p:cNvGrpSpPr/>
        <p:nvPr/>
      </p:nvGrpSpPr>
      <p:grpSpPr>
        <a:xfrm>
          <a:off x="0" y="0"/>
          <a:ext cx="0" cy="0"/>
          <a:chOff x="0" y="0"/>
          <a:chExt cx="0" cy="0"/>
        </a:xfrm>
      </p:grpSpPr>
      <p:sp>
        <p:nvSpPr>
          <p:cNvPr id="2" name="Text 0"/>
          <p:cNvSpPr/>
          <p:nvPr/>
        </p:nvSpPr>
        <p:spPr>
          <a:xfrm>
            <a:off x="1014413" y="4943475"/>
            <a:ext cx="400050" cy="57150"/>
          </a:xfrm>
          <a:prstGeom prst="rect">
            <a:avLst/>
          </a:prstGeom>
          <a:noFill/>
          <a:ln/>
        </p:spPr>
        <p:txBody>
          <a:bodyPr wrap="square" lIns="0" tIns="0" rIns="0" bIns="0" rtlCol="0" anchor="ctr"/>
          <a:lstStyle/>
          <a:p>
            <a:pPr marL="0" indent="0" algn="ctr">
              <a:lnSpc>
                <a:spcPts val="570"/>
              </a:lnSpc>
              <a:buNone/>
            </a:pPr>
            <a:r>
              <a:rPr lang="es-ES_tradnl" sz="570" kern="0" spc="11" noProof="0">
                <a:solidFill>
                  <a:srgbClr val="132034">
                    <a:alpha val="99000"/>
                  </a:srgbClr>
                </a:solidFill>
                <a:latin typeface="Canela Light" pitchFamily="2" charset="77"/>
                <a:ea typeface="Canela" pitchFamily="34" charset="-122"/>
                <a:cs typeface="Canela" pitchFamily="34" charset="-120"/>
              </a:rPr>
              <a:t>CRANDON</a:t>
            </a:r>
            <a:endParaRPr lang="es-ES_tradnl" sz="570" noProof="0"/>
          </a:p>
        </p:txBody>
      </p:sp>
      <p:sp>
        <p:nvSpPr>
          <p:cNvPr id="3" name="Text 1"/>
          <p:cNvSpPr/>
          <p:nvPr/>
        </p:nvSpPr>
        <p:spPr>
          <a:xfrm>
            <a:off x="300038" y="4943475"/>
            <a:ext cx="131762" cy="57150"/>
          </a:xfrm>
          <a:prstGeom prst="rect">
            <a:avLst/>
          </a:prstGeom>
          <a:noFill/>
          <a:ln/>
        </p:spPr>
        <p:txBody>
          <a:bodyPr wrap="square" lIns="0" tIns="0" rIns="0" bIns="0" rtlCol="0" anchor="ctr"/>
          <a:lstStyle/>
          <a:p>
            <a:pPr marL="0" indent="0">
              <a:lnSpc>
                <a:spcPts val="684"/>
              </a:lnSpc>
              <a:buNone/>
            </a:pPr>
            <a:r>
              <a:rPr lang="es-ES_tradnl" sz="570" kern="0" spc="11" noProof="0">
                <a:solidFill>
                  <a:srgbClr val="132034">
                    <a:alpha val="99000"/>
                  </a:srgbClr>
                </a:solidFill>
                <a:latin typeface="Bw Gradual" pitchFamily="34" charset="0"/>
                <a:ea typeface="Bw Gradual" pitchFamily="34" charset="-122"/>
                <a:cs typeface="Bw Gradual" pitchFamily="34" charset="-120"/>
              </a:rPr>
              <a:t>75</a:t>
            </a:r>
            <a:endParaRPr lang="es-ES_tradnl" sz="570" noProof="0"/>
          </a:p>
        </p:txBody>
      </p:sp>
      <p:sp>
        <p:nvSpPr>
          <p:cNvPr id="4" name="Text 2"/>
          <p:cNvSpPr/>
          <p:nvPr/>
        </p:nvSpPr>
        <p:spPr>
          <a:xfrm>
            <a:off x="285750" y="481012"/>
            <a:ext cx="4214813" cy="819150"/>
          </a:xfrm>
          <a:prstGeom prst="rect">
            <a:avLst/>
          </a:prstGeom>
          <a:noFill/>
          <a:ln/>
        </p:spPr>
        <p:txBody>
          <a:bodyPr wrap="square" lIns="0" tIns="0" rIns="0" bIns="0" rtlCol="0" anchor="t"/>
          <a:lstStyle/>
          <a:p>
            <a:pPr marL="0" indent="0" algn="l">
              <a:lnSpc>
                <a:spcPts val="3078"/>
              </a:lnSpc>
              <a:buNone/>
            </a:pPr>
            <a:r>
              <a:rPr lang="es-ES_tradnl" sz="2800" noProof="0">
                <a:solidFill>
                  <a:srgbClr val="132034">
                    <a:alpha val="99000"/>
                  </a:srgbClr>
                </a:solidFill>
                <a:latin typeface="Canela Light" pitchFamily="2" charset="77"/>
                <a:ea typeface="Canela" pitchFamily="34" charset="-122"/>
                <a:cs typeface="Canela" pitchFamily="34" charset="-120"/>
              </a:rPr>
              <a:t>Conclusiones y estrategia </a:t>
            </a:r>
            <a:endParaRPr lang="es-ES_tradnl" sz="2800" noProof="0"/>
          </a:p>
          <a:p>
            <a:pPr marL="0" indent="0" algn="l">
              <a:lnSpc>
                <a:spcPts val="3078"/>
              </a:lnSpc>
              <a:buNone/>
            </a:pPr>
            <a:r>
              <a:rPr lang="es-ES_tradnl" sz="2800" noProof="0">
                <a:solidFill>
                  <a:srgbClr val="132034">
                    <a:alpha val="99000"/>
                  </a:srgbClr>
                </a:solidFill>
                <a:latin typeface="Canela Light" pitchFamily="2" charset="77"/>
                <a:ea typeface="Canela" pitchFamily="34" charset="-122"/>
                <a:cs typeface="Canela" pitchFamily="34" charset="-120"/>
              </a:rPr>
              <a:t>de evolución</a:t>
            </a:r>
            <a:endParaRPr lang="es-ES_tradnl" sz="2800" noProof="0"/>
          </a:p>
        </p:txBody>
      </p:sp>
      <p:sp>
        <p:nvSpPr>
          <p:cNvPr id="5" name="Text 3"/>
          <p:cNvSpPr/>
          <p:nvPr/>
        </p:nvSpPr>
        <p:spPr>
          <a:xfrm>
            <a:off x="285750" y="1690688"/>
            <a:ext cx="2762250" cy="2600325"/>
          </a:xfrm>
          <a:prstGeom prst="rect">
            <a:avLst/>
          </a:prstGeom>
          <a:noFill/>
          <a:ln/>
        </p:spPr>
        <p:txBody>
          <a:bodyPr wrap="square" lIns="0" tIns="0" rIns="0" bIns="0" rtlCol="0" anchor="t"/>
          <a:lstStyle/>
          <a:p>
            <a:pPr marL="0" indent="0" algn="l">
              <a:lnSpc>
                <a:spcPts val="1112"/>
              </a:lnSpc>
              <a:buNone/>
            </a:pPr>
            <a:r>
              <a:rPr lang="es-ES_tradnl" sz="900" kern="0" spc="9" noProof="0">
                <a:solidFill>
                  <a:srgbClr val="132034">
                    <a:alpha val="99000"/>
                  </a:srgbClr>
                </a:solidFill>
                <a:latin typeface="Bw Gradual" pitchFamily="34" charset="0"/>
                <a:ea typeface="Bw Gradual" pitchFamily="34" charset="-122"/>
                <a:cs typeface="Bw Gradual" pitchFamily="34" charset="-120"/>
              </a:rPr>
              <a:t>En Crandon hemos afrontado el año 2025 </a:t>
            </a:r>
            <a:endParaRPr lang="es-ES_tradnl" sz="900" noProof="0"/>
          </a:p>
          <a:p>
            <a:pPr marL="0" indent="0" algn="l">
              <a:lnSpc>
                <a:spcPts val="1112"/>
              </a:lnSpc>
              <a:buNone/>
            </a:pPr>
            <a:r>
              <a:rPr lang="es-ES_tradnl" sz="900" kern="0" spc="9" noProof="0">
                <a:solidFill>
                  <a:srgbClr val="132034">
                    <a:alpha val="99000"/>
                  </a:srgbClr>
                </a:solidFill>
                <a:latin typeface="Bw Gradual" pitchFamily="34" charset="0"/>
                <a:ea typeface="Bw Gradual" pitchFamily="34" charset="-122"/>
                <a:cs typeface="Bw Gradual" pitchFamily="34" charset="-120"/>
              </a:rPr>
              <a:t>con madurez organizativa y una visión más integrada del desarrollo sostenible. Hemos seguido avanzando en la profesionalización </a:t>
            </a:r>
            <a:endParaRPr lang="es-ES_tradnl" sz="900" noProof="0"/>
          </a:p>
          <a:p>
            <a:pPr marL="0" indent="0" algn="l">
              <a:lnSpc>
                <a:spcPts val="1112"/>
              </a:lnSpc>
              <a:buNone/>
            </a:pPr>
            <a:r>
              <a:rPr lang="es-ES_tradnl" sz="900" kern="0" spc="9" noProof="0">
                <a:solidFill>
                  <a:srgbClr val="132034">
                    <a:alpha val="99000"/>
                  </a:srgbClr>
                </a:solidFill>
                <a:latin typeface="Bw Gradual" pitchFamily="34" charset="0"/>
                <a:ea typeface="Bw Gradual" pitchFamily="34" charset="-122"/>
                <a:cs typeface="Bw Gradual" pitchFamily="34" charset="-120"/>
              </a:rPr>
              <a:t>de nuestra estructura, en la consolidación </a:t>
            </a:r>
            <a:endParaRPr lang="es-ES_tradnl" sz="900" noProof="0"/>
          </a:p>
          <a:p>
            <a:pPr marL="0" indent="0" algn="l">
              <a:lnSpc>
                <a:spcPts val="1112"/>
              </a:lnSpc>
              <a:buNone/>
            </a:pPr>
            <a:r>
              <a:rPr lang="es-ES_tradnl" sz="900" kern="0" spc="9" noProof="0">
                <a:solidFill>
                  <a:srgbClr val="132034">
                    <a:alpha val="99000"/>
                  </a:srgbClr>
                </a:solidFill>
                <a:latin typeface="Bw Gradual" pitchFamily="34" charset="0"/>
                <a:ea typeface="Bw Gradual" pitchFamily="34" charset="-122"/>
                <a:cs typeface="Bw Gradual" pitchFamily="34" charset="-120"/>
              </a:rPr>
              <a:t>de los estándares de calidad y seguridad, </a:t>
            </a:r>
            <a:endParaRPr lang="es-ES_tradnl" sz="900" noProof="0"/>
          </a:p>
          <a:p>
            <a:pPr marL="0" indent="0" algn="l">
              <a:lnSpc>
                <a:spcPts val="1112"/>
              </a:lnSpc>
              <a:buNone/>
            </a:pPr>
            <a:r>
              <a:rPr lang="es-ES_tradnl" sz="900" kern="0" spc="9" noProof="0">
                <a:solidFill>
                  <a:srgbClr val="132034">
                    <a:alpha val="99000"/>
                  </a:srgbClr>
                </a:solidFill>
                <a:latin typeface="Bw Gradual" pitchFamily="34" charset="0"/>
                <a:ea typeface="Bw Gradual" pitchFamily="34" charset="-122"/>
                <a:cs typeface="Bw Gradual" pitchFamily="34" charset="-120"/>
              </a:rPr>
              <a:t>en el refuerzo de nuestra cultura interna </a:t>
            </a:r>
            <a:endParaRPr lang="es-ES_tradnl" sz="900" noProof="0"/>
          </a:p>
          <a:p>
            <a:pPr marL="0" indent="0" algn="l">
              <a:lnSpc>
                <a:spcPts val="1112"/>
              </a:lnSpc>
              <a:buNone/>
            </a:pPr>
            <a:r>
              <a:rPr lang="es-ES_tradnl" sz="900" kern="0" spc="9" noProof="0">
                <a:solidFill>
                  <a:srgbClr val="132034">
                    <a:alpha val="99000"/>
                  </a:srgbClr>
                </a:solidFill>
                <a:latin typeface="Bw Gradual" pitchFamily="34" charset="0"/>
                <a:ea typeface="Bw Gradual" pitchFamily="34" charset="-122"/>
                <a:cs typeface="Bw Gradual" pitchFamily="34" charset="-120"/>
              </a:rPr>
              <a:t>y en la ordenación de nuestro compromiso </a:t>
            </a:r>
            <a:endParaRPr lang="es-ES_tradnl" sz="900" noProof="0"/>
          </a:p>
          <a:p>
            <a:pPr marL="0" indent="0" algn="l">
              <a:lnSpc>
                <a:spcPts val="1112"/>
              </a:lnSpc>
              <a:buNone/>
            </a:pPr>
            <a:r>
              <a:rPr lang="es-ES_tradnl" sz="900" kern="0" spc="9" noProof="0">
                <a:solidFill>
                  <a:srgbClr val="132034">
                    <a:alpha val="99000"/>
                  </a:srgbClr>
                </a:solidFill>
                <a:latin typeface="Bw Gradual" pitchFamily="34" charset="0"/>
                <a:ea typeface="Bw Gradual" pitchFamily="34" charset="-122"/>
                <a:cs typeface="Bw Gradual" pitchFamily="34" charset="-120"/>
              </a:rPr>
              <a:t>con la sostenibilidad.</a:t>
            </a:r>
          </a:p>
          <a:p>
            <a:pPr marL="0" indent="0" algn="l">
              <a:lnSpc>
                <a:spcPts val="1112"/>
              </a:lnSpc>
              <a:buNone/>
            </a:pPr>
            <a:endParaRPr lang="es-ES_tradnl" sz="900" noProof="0"/>
          </a:p>
          <a:p>
            <a:pPr marL="0" indent="0" algn="l">
              <a:lnSpc>
                <a:spcPts val="1112"/>
              </a:lnSpc>
              <a:buNone/>
            </a:pPr>
            <a:r>
              <a:rPr lang="es-ES_tradnl" sz="900" kern="0" spc="9" noProof="0">
                <a:solidFill>
                  <a:srgbClr val="132034">
                    <a:alpha val="99000"/>
                  </a:srgbClr>
                </a:solidFill>
                <a:latin typeface="Bw Gradual" pitchFamily="34" charset="0"/>
                <a:ea typeface="Bw Gradual" pitchFamily="34" charset="-122"/>
                <a:cs typeface="Bw Gradual" pitchFamily="34" charset="-120"/>
              </a:rPr>
              <a:t>De cara a los próximos ejercicios, la prioridad </a:t>
            </a:r>
          </a:p>
          <a:p>
            <a:pPr marL="0" indent="0" algn="l">
              <a:lnSpc>
                <a:spcPts val="1112"/>
              </a:lnSpc>
              <a:buNone/>
            </a:pPr>
            <a:r>
              <a:rPr lang="es-ES_tradnl" sz="900" kern="0" spc="9" noProof="0">
                <a:solidFill>
                  <a:srgbClr val="132034">
                    <a:alpha val="99000"/>
                  </a:srgbClr>
                </a:solidFill>
                <a:latin typeface="Bw Gradual" pitchFamily="34" charset="0"/>
                <a:ea typeface="Bw Gradual" pitchFamily="34" charset="-122"/>
                <a:cs typeface="Bw Gradual" pitchFamily="34" charset="-120"/>
              </a:rPr>
              <a:t>es seguir fortaleciendo nuestra cultura y compromiso, manteniendo los principios operativos que nos han guiado hasta ahora: disciplina en la toma de decisiones, prudencia </a:t>
            </a:r>
          </a:p>
          <a:p>
            <a:pPr marL="0" indent="0" algn="l">
              <a:lnSpc>
                <a:spcPts val="1112"/>
              </a:lnSpc>
              <a:buNone/>
            </a:pPr>
            <a:r>
              <a:rPr lang="es-ES_tradnl" sz="900" kern="0" spc="9" noProof="0">
                <a:solidFill>
                  <a:srgbClr val="132034">
                    <a:alpha val="99000"/>
                  </a:srgbClr>
                </a:solidFill>
                <a:latin typeface="Bw Gradual" pitchFamily="34" charset="0"/>
                <a:ea typeface="Bw Gradual" pitchFamily="34" charset="-122"/>
                <a:cs typeface="Bw Gradual" pitchFamily="34" charset="-120"/>
              </a:rPr>
              <a:t>en la gestión del riesgo, desarrollo del talento, cercanía al cliente y visión de largo plazo. </a:t>
            </a:r>
            <a:endParaRPr lang="es-ES_tradnl" sz="900" noProof="0"/>
          </a:p>
        </p:txBody>
      </p:sp>
      <p:sp>
        <p:nvSpPr>
          <p:cNvPr id="6" name="Text 4"/>
          <p:cNvSpPr/>
          <p:nvPr/>
        </p:nvSpPr>
        <p:spPr>
          <a:xfrm>
            <a:off x="3190875" y="1690688"/>
            <a:ext cx="2658382" cy="1419225"/>
          </a:xfrm>
          <a:prstGeom prst="rect">
            <a:avLst/>
          </a:prstGeom>
          <a:noFill/>
          <a:ln/>
        </p:spPr>
        <p:txBody>
          <a:bodyPr wrap="square" lIns="0" tIns="0" rIns="0" bIns="0" rtlCol="0" anchor="t"/>
          <a:lstStyle/>
          <a:p>
            <a:pPr marL="0" indent="0" algn="l">
              <a:lnSpc>
                <a:spcPts val="1112"/>
              </a:lnSpc>
              <a:buNone/>
            </a:pPr>
            <a:r>
              <a:rPr lang="es-ES_tradnl" sz="900" kern="0" spc="9" noProof="0">
                <a:solidFill>
                  <a:srgbClr val="132034">
                    <a:alpha val="99000"/>
                  </a:srgbClr>
                </a:solidFill>
                <a:latin typeface="Bw Gradual" pitchFamily="34" charset="0"/>
                <a:ea typeface="Bw Gradual" pitchFamily="34" charset="-122"/>
                <a:cs typeface="Bw Gradual" pitchFamily="34" charset="-120"/>
              </a:rPr>
              <a:t>A ello se suma el objetivo de profundizar </a:t>
            </a:r>
          </a:p>
          <a:p>
            <a:pPr marL="0" indent="0" algn="l">
              <a:lnSpc>
                <a:spcPts val="1112"/>
              </a:lnSpc>
              <a:buNone/>
            </a:pPr>
            <a:r>
              <a:rPr lang="es-ES_tradnl" sz="900" kern="0" spc="9" noProof="0">
                <a:solidFill>
                  <a:srgbClr val="132034">
                    <a:alpha val="99000"/>
                  </a:srgbClr>
                </a:solidFill>
                <a:latin typeface="Bw Gradual" pitchFamily="34" charset="0"/>
                <a:ea typeface="Bw Gradual" pitchFamily="34" charset="-122"/>
                <a:cs typeface="Bw Gradual" pitchFamily="34" charset="-120"/>
              </a:rPr>
              <a:t>en la medición del impacto, aumentar la trazabilidad de las iniciativas de sostenibilidad y seguir construyendo una organización capaz de </a:t>
            </a:r>
          </a:p>
          <a:p>
            <a:pPr marL="0" indent="0" algn="l">
              <a:lnSpc>
                <a:spcPts val="1112"/>
              </a:lnSpc>
              <a:buNone/>
            </a:pPr>
            <a:r>
              <a:rPr lang="es-ES_tradnl" sz="900" kern="0" spc="9" noProof="0">
                <a:solidFill>
                  <a:srgbClr val="132034">
                    <a:alpha val="99000"/>
                  </a:srgbClr>
                </a:solidFill>
                <a:latin typeface="Bw Gradual" pitchFamily="34" charset="0"/>
                <a:ea typeface="Bw Gradual" pitchFamily="34" charset="-122"/>
                <a:cs typeface="Bw Gradual" pitchFamily="34" charset="-120"/>
              </a:rPr>
              <a:t>crecer sin perder consistencia ni identidad.</a:t>
            </a:r>
          </a:p>
          <a:p>
            <a:pPr marL="0" indent="0" algn="l">
              <a:lnSpc>
                <a:spcPts val="1112"/>
              </a:lnSpc>
              <a:buNone/>
            </a:pPr>
            <a:endParaRPr lang="es-ES_tradnl" sz="900" noProof="0"/>
          </a:p>
          <a:p>
            <a:pPr marL="0" indent="0" algn="l">
              <a:lnSpc>
                <a:spcPts val="1112"/>
              </a:lnSpc>
              <a:buNone/>
            </a:pPr>
            <a:r>
              <a:rPr lang="es-ES_tradnl" sz="900" kern="0" spc="9" noProof="0">
                <a:solidFill>
                  <a:srgbClr val="132034">
                    <a:alpha val="99000"/>
                  </a:srgbClr>
                </a:solidFill>
                <a:latin typeface="Bw Gradual" pitchFamily="34" charset="0"/>
                <a:ea typeface="Bw Gradual" pitchFamily="34" charset="-122"/>
                <a:cs typeface="Bw Gradual" pitchFamily="34" charset="-120"/>
              </a:rPr>
              <a:t>La evolución de Crandon responde a una convicción clara, el crecimiento sostenible depende de la calidad del modelo con el que </a:t>
            </a:r>
          </a:p>
          <a:p>
            <a:pPr marL="0" indent="0" algn="l">
              <a:lnSpc>
                <a:spcPts val="1112"/>
              </a:lnSpc>
              <a:buNone/>
            </a:pPr>
            <a:r>
              <a:rPr lang="es-ES_tradnl" sz="900" kern="0" spc="9" noProof="0">
                <a:solidFill>
                  <a:srgbClr val="132034">
                    <a:alpha val="99000"/>
                  </a:srgbClr>
                </a:solidFill>
                <a:latin typeface="Bw Gradual" pitchFamily="34" charset="0"/>
                <a:ea typeface="Bw Gradual" pitchFamily="34" charset="-122"/>
                <a:cs typeface="Bw Gradual" pitchFamily="34" charset="-120"/>
              </a:rPr>
              <a:t>los resultados económicos se obtienen.</a:t>
            </a:r>
            <a:endParaRPr lang="es-ES_tradnl" sz="900" noProof="0"/>
          </a:p>
        </p:txBody>
      </p:sp>
      <p:sp>
        <p:nvSpPr>
          <p:cNvPr id="7" name="Text 5"/>
          <p:cNvSpPr/>
          <p:nvPr/>
        </p:nvSpPr>
        <p:spPr>
          <a:xfrm>
            <a:off x="1738313" y="142875"/>
            <a:ext cx="2205614" cy="45719"/>
          </a:xfrm>
          <a:prstGeom prst="rect">
            <a:avLst/>
          </a:prstGeom>
          <a:noFill/>
          <a:ln/>
        </p:spPr>
        <p:txBody>
          <a:bodyPr wrap="square" lIns="0" tIns="0" rIns="0" bIns="0" rtlCol="0" anchor="ctr"/>
          <a:lstStyle/>
          <a:p>
            <a:pPr algn="l">
              <a:lnSpc>
                <a:spcPts val="684"/>
              </a:lnSpc>
              <a:buSzPct val="100000"/>
            </a:pPr>
            <a:r>
              <a:rPr lang="es-ES_tradnl" sz="570" kern="0" spc="11" noProof="0">
                <a:solidFill>
                  <a:srgbClr val="132034">
                    <a:alpha val="99000"/>
                  </a:srgbClr>
                </a:solidFill>
                <a:latin typeface="Bw Gradual" pitchFamily="34" charset="0"/>
                <a:ea typeface="Bw Gradual" pitchFamily="34" charset="-122"/>
                <a:cs typeface="Bw Gradual" pitchFamily="34" charset="-120"/>
              </a:rPr>
              <a:t>13. CONCLUSIONES Y ESTRATEGIA DE EVOLUCIÓN</a:t>
            </a:r>
            <a:endParaRPr lang="es-ES_tradnl" sz="570" noProof="0"/>
          </a:p>
        </p:txBody>
      </p:sp>
      <p:pic>
        <p:nvPicPr>
          <p:cNvPr id="9" name="Image 0" descr="preencoded.png"/>
          <p:cNvPicPr>
            <a:picLocks noChangeAspect="1"/>
          </p:cNvPicPr>
          <p:nvPr/>
        </p:nvPicPr>
        <p:blipFill>
          <a:blip r:embed="rId3"/>
          <a:srcRect r="816" b="369"/>
          <a:stretch/>
        </p:blipFill>
        <p:spPr>
          <a:xfrm>
            <a:off x="6096000" y="0"/>
            <a:ext cx="3048000" cy="5143500"/>
          </a:xfrm>
          <a:prstGeom prst="rect">
            <a:avLst/>
          </a:prstGeom>
        </p:spPr>
      </p:pic>
      <p:sp>
        <p:nvSpPr>
          <p:cNvPr id="10" name="Text 2">
            <a:extLst>
              <a:ext uri="{FF2B5EF4-FFF2-40B4-BE49-F238E27FC236}">
                <a16:creationId xmlns:a16="http://schemas.microsoft.com/office/drawing/2014/main" id="{13691E29-E807-590E-7C38-CAF15D186007}"/>
              </a:ext>
            </a:extLst>
          </p:cNvPr>
          <p:cNvSpPr/>
          <p:nvPr/>
        </p:nvSpPr>
        <p:spPr>
          <a:xfrm>
            <a:off x="285750" y="142658"/>
            <a:ext cx="1249884"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576A78"/>
                </a:solidFill>
                <a:latin typeface="Bw Gradual" pitchFamily="34" charset="0"/>
                <a:ea typeface="Bw Gradual" pitchFamily="34" charset="-122"/>
                <a:cs typeface="Bw Gradual" pitchFamily="34" charset="-120"/>
              </a:rPr>
              <a:t>INFORME SOSTENIBILIDAD 2025</a:t>
            </a:r>
            <a:endParaRPr lang="es-ES_tradnl" sz="570" noProof="0">
              <a:solidFill>
                <a:srgbClr val="576A78"/>
              </a:solidFill>
            </a:endParaRPr>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rgbClr val="E4E5E8"/>
        </a:solidFill>
        <a:effectLst/>
      </p:bgPr>
    </p:bg>
    <p:spTree>
      <p:nvGrpSpPr>
        <p:cNvPr id="1" name="">
          <a:extLst>
            <a:ext uri="{FF2B5EF4-FFF2-40B4-BE49-F238E27FC236}">
              <a16:creationId xmlns:a16="http://schemas.microsoft.com/office/drawing/2014/main" id="{65B3ED1C-A72E-6BB6-1AC0-A78492B5BC5D}"/>
            </a:ext>
          </a:extLst>
        </p:cNvPr>
        <p:cNvGrpSpPr/>
        <p:nvPr/>
      </p:nvGrpSpPr>
      <p:grpSpPr>
        <a:xfrm>
          <a:off x="0" y="0"/>
          <a:ext cx="0" cy="0"/>
          <a:chOff x="0" y="0"/>
          <a:chExt cx="0" cy="0"/>
        </a:xfrm>
      </p:grpSpPr>
      <p:pic>
        <p:nvPicPr>
          <p:cNvPr id="13" name="Imagen 12">
            <a:extLst>
              <a:ext uri="{FF2B5EF4-FFF2-40B4-BE49-F238E27FC236}">
                <a16:creationId xmlns:a16="http://schemas.microsoft.com/office/drawing/2014/main" id="{D3A93BF8-6E82-D1F5-3046-BC201F415A77}"/>
              </a:ext>
            </a:extLst>
          </p:cNvPr>
          <p:cNvPicPr>
            <a:picLocks noChangeAspect="1"/>
          </p:cNvPicPr>
          <p:nvPr/>
        </p:nvPicPr>
        <p:blipFill>
          <a:blip r:embed="rId3"/>
          <a:srcRect t="10175" b="14841"/>
          <a:stretch>
            <a:fillRect/>
          </a:stretch>
        </p:blipFill>
        <p:spPr>
          <a:xfrm>
            <a:off x="0" y="4253"/>
            <a:ext cx="9144000" cy="5143500"/>
          </a:xfrm>
          <a:prstGeom prst="rect">
            <a:avLst/>
          </a:prstGeom>
        </p:spPr>
      </p:pic>
      <p:sp>
        <p:nvSpPr>
          <p:cNvPr id="18" name="Rectángulo redondeado 17">
            <a:extLst>
              <a:ext uri="{FF2B5EF4-FFF2-40B4-BE49-F238E27FC236}">
                <a16:creationId xmlns:a16="http://schemas.microsoft.com/office/drawing/2014/main" id="{7AD56812-E2A1-B872-A643-5DCBD3F3D7D1}"/>
              </a:ext>
            </a:extLst>
          </p:cNvPr>
          <p:cNvSpPr/>
          <p:nvPr/>
        </p:nvSpPr>
        <p:spPr>
          <a:xfrm>
            <a:off x="241556" y="3594023"/>
            <a:ext cx="4183299" cy="1068465"/>
          </a:xfrm>
          <a:prstGeom prst="roundRect">
            <a:avLst>
              <a:gd name="adj" fmla="val 3901"/>
            </a:avLst>
          </a:prstGeom>
          <a:solidFill>
            <a:srgbClr val="131F3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2" name="Text 0">
            <a:extLst>
              <a:ext uri="{FF2B5EF4-FFF2-40B4-BE49-F238E27FC236}">
                <a16:creationId xmlns:a16="http://schemas.microsoft.com/office/drawing/2014/main" id="{0D7DC7EE-1EEF-8AAD-2D57-50C5FE2D8F6C}"/>
              </a:ext>
            </a:extLst>
          </p:cNvPr>
          <p:cNvSpPr/>
          <p:nvPr/>
        </p:nvSpPr>
        <p:spPr>
          <a:xfrm>
            <a:off x="1014413" y="4943475"/>
            <a:ext cx="400050" cy="57150"/>
          </a:xfrm>
          <a:prstGeom prst="rect">
            <a:avLst/>
          </a:prstGeom>
          <a:noFill/>
          <a:ln/>
        </p:spPr>
        <p:txBody>
          <a:bodyPr wrap="square" lIns="0" tIns="0" rIns="0" bIns="0" rtlCol="0" anchor="ctr"/>
          <a:lstStyle/>
          <a:p>
            <a:pPr marL="0" indent="0" algn="ctr">
              <a:lnSpc>
                <a:spcPts val="570"/>
              </a:lnSpc>
              <a:buNone/>
            </a:pPr>
            <a:r>
              <a:rPr lang="es-ES_tradnl" sz="570" kern="0" spc="11" noProof="0">
                <a:solidFill>
                  <a:srgbClr val="E4E5E8"/>
                </a:solidFill>
                <a:latin typeface="Canela Light" pitchFamily="2" charset="77"/>
                <a:ea typeface="Canela" pitchFamily="34" charset="-122"/>
                <a:cs typeface="Canela" pitchFamily="34" charset="-120"/>
              </a:rPr>
              <a:t>CRANDON</a:t>
            </a:r>
            <a:endParaRPr lang="es-ES_tradnl" sz="570" noProof="0">
              <a:solidFill>
                <a:srgbClr val="E4E5E8"/>
              </a:solidFill>
            </a:endParaRPr>
          </a:p>
        </p:txBody>
      </p:sp>
      <p:sp>
        <p:nvSpPr>
          <p:cNvPr id="3" name="Text 1">
            <a:extLst>
              <a:ext uri="{FF2B5EF4-FFF2-40B4-BE49-F238E27FC236}">
                <a16:creationId xmlns:a16="http://schemas.microsoft.com/office/drawing/2014/main" id="{FB37F9F8-1A51-6EB7-1546-3DAA35653490}"/>
              </a:ext>
            </a:extLst>
          </p:cNvPr>
          <p:cNvSpPr/>
          <p:nvPr/>
        </p:nvSpPr>
        <p:spPr>
          <a:xfrm>
            <a:off x="300038" y="4943475"/>
            <a:ext cx="182562" cy="57150"/>
          </a:xfrm>
          <a:prstGeom prst="rect">
            <a:avLst/>
          </a:prstGeom>
          <a:noFill/>
          <a:ln/>
        </p:spPr>
        <p:txBody>
          <a:bodyPr wrap="square" lIns="0" tIns="0" rIns="0" bIns="0" rtlCol="0" anchor="ctr"/>
          <a:lstStyle/>
          <a:p>
            <a:pPr marL="0" indent="0">
              <a:lnSpc>
                <a:spcPts val="684"/>
              </a:lnSpc>
              <a:buNone/>
            </a:pPr>
            <a:r>
              <a:rPr lang="es-ES_tradnl" sz="570" kern="0" spc="11" noProof="0">
                <a:solidFill>
                  <a:srgbClr val="E4E5E8"/>
                </a:solidFill>
                <a:latin typeface="Bw Gradual" pitchFamily="34" charset="0"/>
                <a:ea typeface="Bw Gradual" pitchFamily="34" charset="-122"/>
                <a:cs typeface="Bw Gradual" pitchFamily="34" charset="-120"/>
              </a:rPr>
              <a:t>76</a:t>
            </a:r>
            <a:endParaRPr lang="es-ES_tradnl" sz="570" noProof="0">
              <a:solidFill>
                <a:srgbClr val="E4E5E8"/>
              </a:solidFill>
            </a:endParaRPr>
          </a:p>
        </p:txBody>
      </p:sp>
      <p:sp>
        <p:nvSpPr>
          <p:cNvPr id="4" name="Text 2">
            <a:extLst>
              <a:ext uri="{FF2B5EF4-FFF2-40B4-BE49-F238E27FC236}">
                <a16:creationId xmlns:a16="http://schemas.microsoft.com/office/drawing/2014/main" id="{CE53CCDA-27FE-3D42-500C-0061F1BA8913}"/>
              </a:ext>
            </a:extLst>
          </p:cNvPr>
          <p:cNvSpPr/>
          <p:nvPr/>
        </p:nvSpPr>
        <p:spPr>
          <a:xfrm>
            <a:off x="285751" y="481012"/>
            <a:ext cx="2109724" cy="819150"/>
          </a:xfrm>
          <a:prstGeom prst="rect">
            <a:avLst/>
          </a:prstGeom>
          <a:noFill/>
          <a:ln/>
        </p:spPr>
        <p:txBody>
          <a:bodyPr wrap="square" lIns="0" tIns="0" rIns="0" bIns="0" rtlCol="0" anchor="t"/>
          <a:lstStyle/>
          <a:p>
            <a:pPr marL="0" indent="0" algn="l">
              <a:lnSpc>
                <a:spcPts val="3078"/>
              </a:lnSpc>
              <a:buNone/>
            </a:pPr>
            <a:r>
              <a:rPr lang="es-ES_tradnl" sz="2800" noProof="0">
                <a:solidFill>
                  <a:srgbClr val="E4E5E8"/>
                </a:solidFill>
                <a:latin typeface="Canela Light" pitchFamily="2" charset="77"/>
                <a:ea typeface="Canela" pitchFamily="34" charset="-122"/>
                <a:cs typeface="Canela" pitchFamily="34" charset="-120"/>
              </a:rPr>
              <a:t>Conclusiones y estrategia </a:t>
            </a:r>
            <a:endParaRPr lang="es-ES_tradnl" sz="2800" noProof="0">
              <a:solidFill>
                <a:srgbClr val="E4E5E8"/>
              </a:solidFill>
            </a:endParaRPr>
          </a:p>
          <a:p>
            <a:pPr marL="0" indent="0" algn="l">
              <a:lnSpc>
                <a:spcPts val="3078"/>
              </a:lnSpc>
              <a:buNone/>
            </a:pPr>
            <a:r>
              <a:rPr lang="es-ES_tradnl" sz="2800" noProof="0">
                <a:solidFill>
                  <a:srgbClr val="E4E5E8"/>
                </a:solidFill>
                <a:latin typeface="Canela Light" pitchFamily="2" charset="77"/>
                <a:ea typeface="Canela" pitchFamily="34" charset="-122"/>
                <a:cs typeface="Canela" pitchFamily="34" charset="-120"/>
              </a:rPr>
              <a:t>de evolución</a:t>
            </a:r>
            <a:endParaRPr lang="es-ES_tradnl" sz="2800" noProof="0">
              <a:solidFill>
                <a:srgbClr val="E4E5E8"/>
              </a:solidFill>
            </a:endParaRPr>
          </a:p>
        </p:txBody>
      </p:sp>
      <p:sp>
        <p:nvSpPr>
          <p:cNvPr id="7" name="Text 5">
            <a:extLst>
              <a:ext uri="{FF2B5EF4-FFF2-40B4-BE49-F238E27FC236}">
                <a16:creationId xmlns:a16="http://schemas.microsoft.com/office/drawing/2014/main" id="{264C436E-E01D-F10C-3CAA-698D40CC320B}"/>
              </a:ext>
            </a:extLst>
          </p:cNvPr>
          <p:cNvSpPr/>
          <p:nvPr/>
        </p:nvSpPr>
        <p:spPr>
          <a:xfrm>
            <a:off x="1738313" y="142875"/>
            <a:ext cx="2205614" cy="45719"/>
          </a:xfrm>
          <a:prstGeom prst="rect">
            <a:avLst/>
          </a:prstGeom>
          <a:noFill/>
          <a:ln/>
        </p:spPr>
        <p:txBody>
          <a:bodyPr wrap="square" lIns="0" tIns="0" rIns="0" bIns="0" rtlCol="0" anchor="ctr"/>
          <a:lstStyle/>
          <a:p>
            <a:pPr algn="l">
              <a:lnSpc>
                <a:spcPts val="684"/>
              </a:lnSpc>
              <a:buSzPct val="100000"/>
            </a:pPr>
            <a:r>
              <a:rPr lang="es-ES_tradnl" sz="570" kern="0" spc="11" noProof="0">
                <a:solidFill>
                  <a:srgbClr val="E4E5E8"/>
                </a:solidFill>
                <a:latin typeface="Bw Gradual" pitchFamily="34" charset="0"/>
                <a:ea typeface="Bw Gradual" pitchFamily="34" charset="-122"/>
                <a:cs typeface="Bw Gradual" pitchFamily="34" charset="-120"/>
              </a:rPr>
              <a:t>13. CONCLUSIONES Y ESTRATEGIA DE EVOLUCIÓN</a:t>
            </a:r>
            <a:endParaRPr lang="es-ES_tradnl" sz="570" noProof="0">
              <a:solidFill>
                <a:srgbClr val="E4E5E8"/>
              </a:solidFill>
            </a:endParaRPr>
          </a:p>
        </p:txBody>
      </p:sp>
      <p:sp>
        <p:nvSpPr>
          <p:cNvPr id="8" name="Text 6">
            <a:extLst>
              <a:ext uri="{FF2B5EF4-FFF2-40B4-BE49-F238E27FC236}">
                <a16:creationId xmlns:a16="http://schemas.microsoft.com/office/drawing/2014/main" id="{DD9EADDB-F423-D11E-425C-92038A57898B}"/>
              </a:ext>
            </a:extLst>
          </p:cNvPr>
          <p:cNvSpPr/>
          <p:nvPr/>
        </p:nvSpPr>
        <p:spPr>
          <a:xfrm>
            <a:off x="285750" y="142875"/>
            <a:ext cx="1256864" cy="45719"/>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E4E5E8"/>
                </a:solidFill>
                <a:latin typeface="Bw Gradual" pitchFamily="34" charset="0"/>
                <a:ea typeface="Bw Gradual" pitchFamily="34" charset="-122"/>
                <a:cs typeface="Bw Gradual" pitchFamily="34" charset="-120"/>
              </a:rPr>
              <a:t>INFORME SOSTENIBILIDAD 2025</a:t>
            </a:r>
            <a:endParaRPr lang="es-ES_tradnl" sz="570" noProof="0">
              <a:solidFill>
                <a:srgbClr val="E4E5E8"/>
              </a:solidFill>
            </a:endParaRPr>
          </a:p>
        </p:txBody>
      </p:sp>
      <p:sp>
        <p:nvSpPr>
          <p:cNvPr id="10" name="Text 3">
            <a:extLst>
              <a:ext uri="{FF2B5EF4-FFF2-40B4-BE49-F238E27FC236}">
                <a16:creationId xmlns:a16="http://schemas.microsoft.com/office/drawing/2014/main" id="{CB6BA3A1-030E-C947-FB8D-5CEA977809E3}"/>
              </a:ext>
            </a:extLst>
          </p:cNvPr>
          <p:cNvSpPr/>
          <p:nvPr/>
        </p:nvSpPr>
        <p:spPr>
          <a:xfrm>
            <a:off x="6201103" y="3798833"/>
            <a:ext cx="2642859" cy="1601639"/>
          </a:xfrm>
          <a:prstGeom prst="rect">
            <a:avLst/>
          </a:prstGeom>
          <a:noFill/>
          <a:ln/>
        </p:spPr>
        <p:txBody>
          <a:bodyPr wrap="square" lIns="0" tIns="0" rIns="0" bIns="0" rtlCol="0" anchor="t"/>
          <a:lstStyle/>
          <a:p>
            <a:pPr marL="0" indent="0" algn="l">
              <a:buNone/>
            </a:pPr>
            <a:endParaRPr lang="es-ES_tradnl" sz="1000" spc="10" noProof="0">
              <a:solidFill>
                <a:srgbClr val="131F34"/>
              </a:solidFill>
              <a:latin typeface="Canela Light" pitchFamily="2" charset="77"/>
            </a:endParaRPr>
          </a:p>
        </p:txBody>
      </p:sp>
      <p:sp>
        <p:nvSpPr>
          <p:cNvPr id="15" name="CuadroTexto 14">
            <a:extLst>
              <a:ext uri="{FF2B5EF4-FFF2-40B4-BE49-F238E27FC236}">
                <a16:creationId xmlns:a16="http://schemas.microsoft.com/office/drawing/2014/main" id="{99DE3351-83A6-C9CE-57DB-09459847F16F}"/>
              </a:ext>
            </a:extLst>
          </p:cNvPr>
          <p:cNvSpPr txBox="1"/>
          <p:nvPr/>
        </p:nvSpPr>
        <p:spPr>
          <a:xfrm>
            <a:off x="285750" y="3678132"/>
            <a:ext cx="4139105" cy="900246"/>
          </a:xfrm>
          <a:prstGeom prst="rect">
            <a:avLst/>
          </a:prstGeom>
          <a:noFill/>
        </p:spPr>
        <p:txBody>
          <a:bodyPr wrap="square">
            <a:spAutoFit/>
          </a:bodyPr>
          <a:lstStyle/>
          <a:p>
            <a:pPr marL="0" indent="0" algn="l">
              <a:buNone/>
            </a:pPr>
            <a:r>
              <a:rPr lang="es-ES_tradnl" sz="1050" spc="20" noProof="0">
                <a:solidFill>
                  <a:srgbClr val="E4E5E8"/>
                </a:solidFill>
                <a:latin typeface="Canela Light" pitchFamily="2" charset="77"/>
                <a:ea typeface="Bw Gradual" pitchFamily="34" charset="-122"/>
                <a:cs typeface="Bw Gradual" pitchFamily="34" charset="-120"/>
              </a:rPr>
              <a:t>“El ejercicio 2025 ha estado marcado por avances relevantes en el contexto de Sostenibilidad. La firma ha reforzado su estructura directiva, ha consolidado sus sistemas de calidad y seguridad, ha actualizado su enfoque de materialidad y ha articulado su compromiso de sostenibilidad a través del </a:t>
            </a:r>
            <a:r>
              <a:rPr lang="es-ES_tradnl" sz="1050" spc="20" noProof="0" err="1">
                <a:solidFill>
                  <a:srgbClr val="E4E5E8"/>
                </a:solidFill>
                <a:latin typeface="Canela Light" pitchFamily="2" charset="77"/>
                <a:ea typeface="Bw Gradual" pitchFamily="34" charset="-122"/>
                <a:cs typeface="Bw Gradual" pitchFamily="34" charset="-120"/>
              </a:rPr>
              <a:t>Meaningful</a:t>
            </a:r>
            <a:r>
              <a:rPr lang="es-ES_tradnl" sz="1050" spc="20" noProof="0">
                <a:solidFill>
                  <a:srgbClr val="E4E5E8"/>
                </a:solidFill>
                <a:latin typeface="Canela Light" pitchFamily="2" charset="77"/>
                <a:ea typeface="Bw Gradual" pitchFamily="34" charset="-122"/>
                <a:cs typeface="Bw Gradual" pitchFamily="34" charset="-120"/>
              </a:rPr>
              <a:t> </a:t>
            </a:r>
            <a:r>
              <a:rPr lang="es-ES_tradnl" sz="1050" spc="20" noProof="0" err="1">
                <a:solidFill>
                  <a:srgbClr val="E4E5E8"/>
                </a:solidFill>
                <a:latin typeface="Canela Light" pitchFamily="2" charset="77"/>
                <a:ea typeface="Bw Gradual" pitchFamily="34" charset="-122"/>
                <a:cs typeface="Bw Gradual" pitchFamily="34" charset="-120"/>
              </a:rPr>
              <a:t>Impact</a:t>
            </a:r>
            <a:r>
              <a:rPr lang="es-ES_tradnl" sz="1050" spc="20" noProof="0">
                <a:solidFill>
                  <a:srgbClr val="E4E5E8"/>
                </a:solidFill>
                <a:latin typeface="Canela Light" pitchFamily="2" charset="77"/>
                <a:ea typeface="Bw Gradual" pitchFamily="34" charset="-122"/>
                <a:cs typeface="Bw Gradual" pitchFamily="34" charset="-120"/>
              </a:rPr>
              <a:t> </a:t>
            </a:r>
            <a:r>
              <a:rPr lang="es-ES_tradnl" sz="1050" spc="20" noProof="0" err="1">
                <a:solidFill>
                  <a:srgbClr val="E4E5E8"/>
                </a:solidFill>
                <a:latin typeface="Canela Light" pitchFamily="2" charset="77"/>
                <a:ea typeface="Bw Gradual" pitchFamily="34" charset="-122"/>
                <a:cs typeface="Bw Gradual" pitchFamily="34" charset="-120"/>
              </a:rPr>
              <a:t>Program</a:t>
            </a:r>
            <a:r>
              <a:rPr lang="es-ES_tradnl" sz="1050" spc="20" noProof="0">
                <a:solidFill>
                  <a:srgbClr val="E4E5E8"/>
                </a:solidFill>
                <a:latin typeface="Canela Light" pitchFamily="2" charset="77"/>
                <a:ea typeface="Bw Gradual" pitchFamily="34" charset="-122"/>
                <a:cs typeface="Bw Gradual" pitchFamily="34" charset="-120"/>
              </a:rPr>
              <a:t>”.</a:t>
            </a:r>
          </a:p>
        </p:txBody>
      </p:sp>
      <p:sp>
        <p:nvSpPr>
          <p:cNvPr id="19" name="Rectángulo redondeado 18">
            <a:extLst>
              <a:ext uri="{FF2B5EF4-FFF2-40B4-BE49-F238E27FC236}">
                <a16:creationId xmlns:a16="http://schemas.microsoft.com/office/drawing/2014/main" id="{F078664E-F58E-BB7A-6F88-72D3210EC699}"/>
              </a:ext>
            </a:extLst>
          </p:cNvPr>
          <p:cNvSpPr/>
          <p:nvPr/>
        </p:nvSpPr>
        <p:spPr>
          <a:xfrm>
            <a:off x="7157066" y="200025"/>
            <a:ext cx="1701183" cy="2268856"/>
          </a:xfrm>
          <a:prstGeom prst="roundRect">
            <a:avLst>
              <a:gd name="adj" fmla="val 3901"/>
            </a:avLst>
          </a:prstGeom>
          <a:solidFill>
            <a:srgbClr val="131F3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20" name="CuadroTexto 19">
            <a:extLst>
              <a:ext uri="{FF2B5EF4-FFF2-40B4-BE49-F238E27FC236}">
                <a16:creationId xmlns:a16="http://schemas.microsoft.com/office/drawing/2014/main" id="{E815ADA5-EFBE-2FD7-0E0B-EAB21C1C8631}"/>
              </a:ext>
            </a:extLst>
          </p:cNvPr>
          <p:cNvSpPr txBox="1"/>
          <p:nvPr/>
        </p:nvSpPr>
        <p:spPr>
          <a:xfrm>
            <a:off x="7207730" y="318790"/>
            <a:ext cx="1592037" cy="2031325"/>
          </a:xfrm>
          <a:prstGeom prst="rect">
            <a:avLst/>
          </a:prstGeom>
          <a:noFill/>
        </p:spPr>
        <p:txBody>
          <a:bodyPr wrap="square">
            <a:spAutoFit/>
          </a:bodyPr>
          <a:lstStyle/>
          <a:p>
            <a:pPr marL="0" indent="0" algn="l">
              <a:buNone/>
            </a:pPr>
            <a:r>
              <a:rPr lang="es-ES_tradnl" sz="1050" spc="20" noProof="0">
                <a:solidFill>
                  <a:srgbClr val="E4E5E8"/>
                </a:solidFill>
                <a:latin typeface="Canela Light" pitchFamily="2" charset="77"/>
                <a:ea typeface="Bw Gradual" pitchFamily="34" charset="-122"/>
                <a:cs typeface="Bw Gradual" pitchFamily="34" charset="-120"/>
              </a:rPr>
              <a:t>“Estos logros deben entenderse como parte de un mismo proceso de maduración institucional que refleja una evolución coherente hacia una plataforma más robusta,  ordenada y mejor preparada para sostener relaciones de largo plazo con sus grupos de interés.”</a:t>
            </a:r>
          </a:p>
        </p:txBody>
      </p:sp>
    </p:spTree>
    <p:extLst>
      <p:ext uri="{BB962C8B-B14F-4D97-AF65-F5344CB8AC3E}">
        <p14:creationId xmlns:p14="http://schemas.microsoft.com/office/powerpoint/2010/main" val="19220663"/>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name="Slide 72">
    <p:bg>
      <p:bgPr>
        <a:solidFill>
          <a:srgbClr val="132034"/>
        </a:solidFill>
        <a:effectLst/>
      </p:bgPr>
    </p:bg>
    <p:spTree>
      <p:nvGrpSpPr>
        <p:cNvPr id="1" name=""/>
        <p:cNvGrpSpPr/>
        <p:nvPr/>
      </p:nvGrpSpPr>
      <p:grpSpPr>
        <a:xfrm>
          <a:off x="0" y="0"/>
          <a:ext cx="0" cy="0"/>
          <a:chOff x="0" y="0"/>
          <a:chExt cx="0" cy="0"/>
        </a:xfrm>
      </p:grpSpPr>
      <p:sp>
        <p:nvSpPr>
          <p:cNvPr id="2" name="Text 0"/>
          <p:cNvSpPr/>
          <p:nvPr/>
        </p:nvSpPr>
        <p:spPr>
          <a:xfrm>
            <a:off x="4314825" y="4943475"/>
            <a:ext cx="514350" cy="57150"/>
          </a:xfrm>
          <a:prstGeom prst="rect">
            <a:avLst/>
          </a:prstGeom>
          <a:noFill/>
          <a:ln/>
        </p:spPr>
        <p:txBody>
          <a:bodyPr wrap="square" lIns="0" tIns="0" rIns="0" bIns="0" rtlCol="0" anchor="ctr"/>
          <a:lstStyle/>
          <a:p>
            <a:pPr marL="0" indent="0" algn="l">
              <a:lnSpc>
                <a:spcPts val="684"/>
              </a:lnSpc>
              <a:buNone/>
            </a:pPr>
            <a:r>
              <a:rPr lang="es-ES_tradnl" sz="570" kern="0" spc="11" noProof="0">
                <a:solidFill>
                  <a:srgbClr val="BCC7CE">
                    <a:alpha val="99000"/>
                  </a:srgbClr>
                </a:solidFill>
                <a:latin typeface="Bw Gradual" pitchFamily="34" charset="0"/>
                <a:ea typeface="Bw Gradual" pitchFamily="34" charset="-122"/>
                <a:cs typeface="Bw Gradual" pitchFamily="34" charset="-120"/>
              </a:rPr>
              <a:t>CRANDON.EU</a:t>
            </a:r>
            <a:endParaRPr lang="es-ES_tradnl" sz="570" noProof="0"/>
          </a:p>
        </p:txBody>
      </p:sp>
      <p:sp>
        <p:nvSpPr>
          <p:cNvPr id="3" name="Text 1"/>
          <p:cNvSpPr/>
          <p:nvPr/>
        </p:nvSpPr>
        <p:spPr>
          <a:xfrm>
            <a:off x="4476750" y="142875"/>
            <a:ext cx="195263" cy="57150"/>
          </a:xfrm>
          <a:prstGeom prst="rect">
            <a:avLst/>
          </a:prstGeom>
          <a:noFill/>
          <a:ln/>
        </p:spPr>
        <p:txBody>
          <a:bodyPr wrap="square" lIns="0" tIns="0" rIns="0" bIns="0" rtlCol="0" anchor="ctr"/>
          <a:lstStyle/>
          <a:p>
            <a:pPr marL="0" indent="0" algn="l">
              <a:lnSpc>
                <a:spcPts val="684"/>
              </a:lnSpc>
              <a:buNone/>
            </a:pPr>
            <a:r>
              <a:rPr lang="es-ES_tradnl" sz="570" kern="0" spc="11" noProof="0" dirty="0">
                <a:solidFill>
                  <a:srgbClr val="BCC7CE">
                    <a:alpha val="99000"/>
                  </a:srgbClr>
                </a:solidFill>
                <a:latin typeface="Bw Gradual" pitchFamily="34" charset="0"/>
                <a:ea typeface="Bw Gradual" pitchFamily="34" charset="-122"/>
                <a:cs typeface="Bw Gradual" pitchFamily="34" charset="-120"/>
              </a:rPr>
              <a:t>2025</a:t>
            </a:r>
            <a:endParaRPr lang="es-ES_tradnl" sz="570" noProof="0" dirty="0"/>
          </a:p>
        </p:txBody>
      </p:sp>
      <p:pic>
        <p:nvPicPr>
          <p:cNvPr id="4" name="Image 0" descr="preencoded.png"/>
          <p:cNvPicPr>
            <a:picLocks noChangeAspect="1"/>
          </p:cNvPicPr>
          <p:nvPr/>
        </p:nvPicPr>
        <p:blipFill>
          <a:blip r:embed="rId3"/>
          <a:srcRect/>
          <a:stretch/>
        </p:blipFill>
        <p:spPr>
          <a:xfrm>
            <a:off x="3919537" y="2471738"/>
            <a:ext cx="1307799" cy="1969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ma de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o" ma:contentTypeID="0x010100CC804F5E0A62CC4AAB134F252BE8B23C" ma:contentTypeVersion="16" ma:contentTypeDescription="Crear nuevo documento." ma:contentTypeScope="" ma:versionID="99b4ce87c3780ccfd87c45fefde0bedc">
  <xsd:schema xmlns:xsd="http://www.w3.org/2001/XMLSchema" xmlns:xs="http://www.w3.org/2001/XMLSchema" xmlns:p="http://schemas.microsoft.com/office/2006/metadata/properties" xmlns:ns2="fd919116-9b5e-411c-8f91-2442b8ec612c" xmlns:ns3="b2e09cd4-8dc5-44d2-b6e9-a546a1c9f8d0" targetNamespace="http://schemas.microsoft.com/office/2006/metadata/properties" ma:root="true" ma:fieldsID="141a1455283d0d2a959e655973d339d5" ns2:_="" ns3:_="">
    <xsd:import namespace="fd919116-9b5e-411c-8f91-2442b8ec612c"/>
    <xsd:import namespace="b2e09cd4-8dc5-44d2-b6e9-a546a1c9f8d0"/>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SearchProperties" minOccurs="0"/>
                <xsd:element ref="ns2:MediaServiceDateTaken" minOccurs="0"/>
                <xsd:element ref="ns3:SharedWithUsers" minOccurs="0"/>
                <xsd:element ref="ns3:SharedWithDetails" minOccurs="0"/>
                <xsd:element ref="ns2:MediaServiceLocation" minOccurs="0"/>
                <xsd:element ref="ns2:MediaLengthInSecond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d919116-9b5e-411c-8f91-2442b8ec612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lcf76f155ced4ddcb4097134ff3c332f" ma:index="12" nillable="true" ma:taxonomy="true" ma:internalName="lcf76f155ced4ddcb4097134ff3c332f" ma:taxonomyFieldName="MediaServiceImageTags" ma:displayName="Etiquetas de imagen" ma:readOnly="false" ma:fieldId="{5cf76f15-5ced-4ddc-b409-7134ff3c332f}" ma:taxonomyMulti="true" ma:sspId="701d6618-e75a-4dec-9f0b-3189dde38993" ma:termSetId="09814cd3-568e-fe90-9814-8d621ff8fb84" ma:anchorId="fba54fb3-c3e1-fe81-a776-ca4b69148c4d" ma:open="true" ma:isKeyword="false">
      <xsd:complexType>
        <xsd:sequence>
          <xsd:element ref="pc:Terms" minOccurs="0" maxOccurs="1"/>
        </xsd:sequence>
      </xsd:complex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MediaServiceDateTaken" ma:index="18" nillable="true" ma:displayName="MediaServiceDateTaken" ma:hidden="true" ma:indexed="true" ma:internalName="MediaServiceDateTaken" ma:readOnly="true">
      <xsd:simpleType>
        <xsd:restriction base="dms:Text"/>
      </xsd:simpleType>
    </xsd:element>
    <xsd:element name="MediaServiceLocation" ma:index="21" nillable="true" ma:displayName="Location" ma:indexed="true" ma:internalName="MediaServiceLocatio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b2e09cd4-8dc5-44d2-b6e9-a546a1c9f8d0" elementFormDefault="qualified">
    <xsd:import namespace="http://schemas.microsoft.com/office/2006/documentManagement/types"/>
    <xsd:import namespace="http://schemas.microsoft.com/office/infopath/2007/PartnerControls"/>
    <xsd:element name="TaxCatchAll" ma:index="13" nillable="true" ma:displayName="Taxonomy Catch All Column" ma:hidden="true" ma:list="{e765e81f-f166-4ecc-b700-5445106643b4}" ma:internalName="TaxCatchAll" ma:showField="CatchAllData" ma:web="b2e09cd4-8dc5-44d2-b6e9-a546a1c9f8d0">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Detalles de uso compartido"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fd919116-9b5e-411c-8f91-2442b8ec612c">
      <Terms xmlns="http://schemas.microsoft.com/office/infopath/2007/PartnerControls"/>
    </lcf76f155ced4ddcb4097134ff3c332f>
    <TaxCatchAll xmlns="b2e09cd4-8dc5-44d2-b6e9-a546a1c9f8d0" xsi:nil="true"/>
  </documentManagement>
</p:properties>
</file>

<file path=customXml/itemProps1.xml><?xml version="1.0" encoding="utf-8"?>
<ds:datastoreItem xmlns:ds="http://schemas.openxmlformats.org/officeDocument/2006/customXml" ds:itemID="{5D041497-8684-414B-A0A6-D9B3F9064DA3}">
  <ds:schemaRefs>
    <ds:schemaRef ds:uri="b2e09cd4-8dc5-44d2-b6e9-a546a1c9f8d0"/>
    <ds:schemaRef ds:uri="fd919116-9b5e-411c-8f91-2442b8ec612c"/>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7C157999-000E-429C-81A3-D23B63144C7C}">
  <ds:schemaRefs>
    <ds:schemaRef ds:uri="http://schemas.microsoft.com/sharepoint/v3/contenttype/forms"/>
  </ds:schemaRefs>
</ds:datastoreItem>
</file>

<file path=customXml/itemProps3.xml><?xml version="1.0" encoding="utf-8"?>
<ds:datastoreItem xmlns:ds="http://schemas.openxmlformats.org/officeDocument/2006/customXml" ds:itemID="{7D1A3B2A-42DE-4085-A173-A61E999386FF}">
  <ds:schemaRefs>
    <ds:schemaRef ds:uri="http://schemas.microsoft.com/office/2006/documentManagement/types"/>
    <ds:schemaRef ds:uri="http://purl.org/dc/elements/1.1/"/>
    <ds:schemaRef ds:uri="http://schemas.microsoft.com/office/infopath/2007/PartnerControls"/>
    <ds:schemaRef ds:uri="b2e09cd4-8dc5-44d2-b6e9-a546a1c9f8d0"/>
    <ds:schemaRef ds:uri="http://purl.org/dc/terms/"/>
    <ds:schemaRef ds:uri="fd919116-9b5e-411c-8f91-2442b8ec612c"/>
    <ds:schemaRef ds:uri="http://schemas.openxmlformats.org/package/2006/metadata/core-properties"/>
    <ds:schemaRef ds:uri="http://purl.org/dc/dcmitype/"/>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170</TotalTime>
  <Words>12528</Words>
  <Application>Microsoft Macintosh PowerPoint</Application>
  <PresentationFormat>Presentación en pantalla (16:9)</PresentationFormat>
  <Paragraphs>1645</Paragraphs>
  <Slides>77</Slides>
  <Notes>77</Notes>
  <HiddenSlides>0</HiddenSlides>
  <MMClips>0</MMClips>
  <ScaleCrop>false</ScaleCrop>
  <HeadingPairs>
    <vt:vector size="6" baseType="variant">
      <vt:variant>
        <vt:lpstr>Fuentes usadas</vt:lpstr>
      </vt:variant>
      <vt:variant>
        <vt:i4>4</vt:i4>
      </vt:variant>
      <vt:variant>
        <vt:lpstr>Tema</vt:lpstr>
      </vt:variant>
      <vt:variant>
        <vt:i4>1</vt:i4>
      </vt:variant>
      <vt:variant>
        <vt:lpstr>Títulos de diapositiva</vt:lpstr>
      </vt:variant>
      <vt:variant>
        <vt:i4>77</vt:i4>
      </vt:variant>
    </vt:vector>
  </HeadingPairs>
  <TitlesOfParts>
    <vt:vector size="82" baseType="lpstr">
      <vt:lpstr>Canela Light</vt:lpstr>
      <vt:lpstr>Arial</vt:lpstr>
      <vt:lpstr>Bw Gradual</vt:lpstr>
      <vt:lpstr>Calibri</vt:lpstr>
      <vt:lpstr>Office Theme</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Maria Jucglà</cp:lastModifiedBy>
  <cp:revision>1</cp:revision>
  <dcterms:created xsi:type="dcterms:W3CDTF">2026-06-01T11:56:36Z</dcterms:created>
  <dcterms:modified xsi:type="dcterms:W3CDTF">2026-10-14T08:23:21Z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0x010100CC804F5E0A62CC4AAB134F252BE8B23C</vt:lpwstr>
  </property>
  <property fmtid="{D5CDD505-2E9C-101B-9397-08002B2CF9AE}" pid="3" name="MediaServiceImageTags">
    <vt:lpwstr/>
  </property>
</Properties>
</file>